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theme/themeOverride1.xml" ContentType="application/vnd.openxmlformats-officedocument.themeOverr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69"/>
  </p:notesMasterIdLst>
  <p:handoutMasterIdLst>
    <p:handoutMasterId r:id="rId70"/>
  </p:handoutMasterIdLst>
  <p:sldIdLst>
    <p:sldId id="2145707251" r:id="rId5"/>
    <p:sldId id="494" r:id="rId6"/>
    <p:sldId id="2088197745" r:id="rId7"/>
    <p:sldId id="2147479125" r:id="rId8"/>
    <p:sldId id="2147479128" r:id="rId9"/>
    <p:sldId id="2145707314" r:id="rId10"/>
    <p:sldId id="2145707310" r:id="rId11"/>
    <p:sldId id="2145707312" r:id="rId12"/>
    <p:sldId id="2145707313" r:id="rId13"/>
    <p:sldId id="2145707315" r:id="rId14"/>
    <p:sldId id="2147479076" r:id="rId15"/>
    <p:sldId id="2145707335" r:id="rId16"/>
    <p:sldId id="2147479122" r:id="rId17"/>
    <p:sldId id="2145707317" r:id="rId18"/>
    <p:sldId id="2145707253" r:id="rId19"/>
    <p:sldId id="2147479087" r:id="rId20"/>
    <p:sldId id="288" r:id="rId21"/>
    <p:sldId id="2145707254" r:id="rId22"/>
    <p:sldId id="2147479079" r:id="rId23"/>
    <p:sldId id="2145707308" r:id="rId24"/>
    <p:sldId id="2147377272" r:id="rId25"/>
    <p:sldId id="2145707298" r:id="rId26"/>
    <p:sldId id="2147377271" r:id="rId27"/>
    <p:sldId id="2145707299" r:id="rId28"/>
    <p:sldId id="2147377273" r:id="rId29"/>
    <p:sldId id="2145707300" r:id="rId30"/>
    <p:sldId id="2147377274" r:id="rId31"/>
    <p:sldId id="2145707301" r:id="rId32"/>
    <p:sldId id="2147377275" r:id="rId33"/>
    <p:sldId id="2145707302" r:id="rId34"/>
    <p:sldId id="2147377276" r:id="rId35"/>
    <p:sldId id="2145707305" r:id="rId36"/>
    <p:sldId id="2147377277" r:id="rId37"/>
    <p:sldId id="2147479131" r:id="rId38"/>
    <p:sldId id="2145707274" r:id="rId39"/>
    <p:sldId id="2145707322" r:id="rId40"/>
    <p:sldId id="2145707309" r:id="rId41"/>
    <p:sldId id="291" r:id="rId42"/>
    <p:sldId id="2145707323" r:id="rId43"/>
    <p:sldId id="2147479088" r:id="rId44"/>
    <p:sldId id="2147479078" r:id="rId45"/>
    <p:sldId id="2147479099" r:id="rId46"/>
    <p:sldId id="2147479135" r:id="rId47"/>
    <p:sldId id="2147479082" r:id="rId48"/>
    <p:sldId id="2147479083" r:id="rId49"/>
    <p:sldId id="2147479100" r:id="rId50"/>
    <p:sldId id="2147479089" r:id="rId51"/>
    <p:sldId id="2147479101" r:id="rId52"/>
    <p:sldId id="2147479129" r:id="rId53"/>
    <p:sldId id="2147479132" r:id="rId54"/>
    <p:sldId id="2147479133" r:id="rId55"/>
    <p:sldId id="2147479091" r:id="rId56"/>
    <p:sldId id="2147479103" r:id="rId57"/>
    <p:sldId id="2147479104" r:id="rId58"/>
    <p:sldId id="2147479105" r:id="rId59"/>
    <p:sldId id="2147479106" r:id="rId60"/>
    <p:sldId id="2147479107" r:id="rId61"/>
    <p:sldId id="2147479108" r:id="rId62"/>
    <p:sldId id="2147479134" r:id="rId63"/>
    <p:sldId id="2145707326" r:id="rId64"/>
    <p:sldId id="2145707329" r:id="rId65"/>
    <p:sldId id="2147479120" r:id="rId66"/>
    <p:sldId id="2147479121" r:id="rId67"/>
    <p:sldId id="2145707423" r:id="rId68"/>
  </p:sldIdLst>
  <p:sldSz cx="12192000" cy="6858000"/>
  <p:notesSz cx="6858000" cy="9144000"/>
  <p:defaultText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505A39C0-6990-4B4F-9950-B69A0D83CFAA}">
          <p14:sldIdLst>
            <p14:sldId id="2145707251"/>
            <p14:sldId id="494"/>
            <p14:sldId id="2088197745"/>
            <p14:sldId id="2147479125"/>
            <p14:sldId id="2147479128"/>
          </p14:sldIdLst>
        </p14:section>
        <p14:section name="Section 1 - Introduction" id="{BC614601-4123-4330-AA23-5340D673C235}">
          <p14:sldIdLst>
            <p14:sldId id="2145707314"/>
            <p14:sldId id="2145707310"/>
            <p14:sldId id="2145707312"/>
            <p14:sldId id="2145707313"/>
          </p14:sldIdLst>
        </p14:section>
        <p14:section name="Section 2 - Approach" id="{180135CB-6B28-434D-84E9-7EAD1B4DE793}">
          <p14:sldIdLst>
            <p14:sldId id="2145707315"/>
            <p14:sldId id="2147479076"/>
            <p14:sldId id="2145707335"/>
            <p14:sldId id="2147479122"/>
          </p14:sldIdLst>
        </p14:section>
        <p14:section name="Section 3 - Use Cases" id="{4A4BBF1B-45B4-4177-80FC-14B190641572}">
          <p14:sldIdLst>
            <p14:sldId id="2145707317"/>
            <p14:sldId id="2145707253"/>
            <p14:sldId id="2147479087"/>
            <p14:sldId id="288"/>
            <p14:sldId id="2145707254"/>
            <p14:sldId id="2147479079"/>
            <p14:sldId id="2145707308"/>
            <p14:sldId id="2147377272"/>
            <p14:sldId id="2145707298"/>
            <p14:sldId id="2147377271"/>
            <p14:sldId id="2145707299"/>
            <p14:sldId id="2147377273"/>
            <p14:sldId id="2145707300"/>
            <p14:sldId id="2147377274"/>
            <p14:sldId id="2145707301"/>
            <p14:sldId id="2147377275"/>
            <p14:sldId id="2145707302"/>
            <p14:sldId id="2147377276"/>
            <p14:sldId id="2145707305"/>
            <p14:sldId id="2147377277"/>
            <p14:sldId id="2147479131"/>
          </p14:sldIdLst>
        </p14:section>
        <p14:section name="Section 4 - Principles" id="{00E49126-8227-497E-91EF-9B2107FAA74C}">
          <p14:sldIdLst>
            <p14:sldId id="2145707274"/>
            <p14:sldId id="2145707322"/>
            <p14:sldId id="2145707309"/>
            <p14:sldId id="291"/>
            <p14:sldId id="2145707323"/>
            <p14:sldId id="2147479088"/>
            <p14:sldId id="2147479078"/>
            <p14:sldId id="2147479099"/>
            <p14:sldId id="2147479135"/>
            <p14:sldId id="2147479082"/>
            <p14:sldId id="2147479083"/>
            <p14:sldId id="2147479100"/>
            <p14:sldId id="2147479089"/>
            <p14:sldId id="2147479101"/>
            <p14:sldId id="2147479129"/>
            <p14:sldId id="2147479132"/>
            <p14:sldId id="2147479133"/>
          </p14:sldIdLst>
        </p14:section>
        <p14:section name="Section 5 - Gap analysis &amp; Recommendations" id="{0B11B3BB-7EB2-4D38-A8F6-D0CA84105210}">
          <p14:sldIdLst>
            <p14:sldId id="2147479091"/>
            <p14:sldId id="2147479103"/>
            <p14:sldId id="2147479104"/>
            <p14:sldId id="2147479105"/>
            <p14:sldId id="2147479106"/>
            <p14:sldId id="2147479107"/>
            <p14:sldId id="2147479108"/>
            <p14:sldId id="2147479134"/>
          </p14:sldIdLst>
        </p14:section>
        <p14:section name="Section 6 - Next Steps" id="{4F81FA75-A397-475F-9374-384622F8B595}">
          <p14:sldIdLst>
            <p14:sldId id="2145707326"/>
            <p14:sldId id="2145707329"/>
          </p14:sldIdLst>
        </p14:section>
        <p14:section name="Appendices" id="{68919623-0F5D-4C4C-B748-9C80C3CB324F}">
          <p14:sldIdLst>
            <p14:sldId id="2147479120"/>
            <p14:sldId id="2147479121"/>
            <p14:sldId id="2145707423"/>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FB54503-D4C9-02E9-1FF2-4E1A49F37586}" name="Robert Gibson (ESO)" initials="RG(" userId="S::Robert.Gibson2@uk.nationalgrid.com::26643ea9-4251-48af-a1f5-bbb17273f530" providerId="AD"/>
  <p188:author id="{439C5A11-39B4-0667-D029-28EE24C332A2}" name="Versmissen, Rafael" initials="VR" userId="S::Rafiek.Versmissen@dnv.com::6f9cbb5f-0f04-492d-b51d-86fc4c49283f" providerId="AD"/>
  <p188:author id="{FE1E6813-B726-DCF6-A1E1-CE321E9E1FD2}" name="Winfield, Mark (DNV External)" initials="WE" userId="S::mark.winfield@dnv.com::486d466c-e885-4784-a7fe-902895225843" providerId="AD"/>
  <p188:author id="{A753692B-532F-8916-CC5B-D06EA43FE76A}" name="Tolokonskaya, Maria" initials="TM" userId="S::Maria.Tolokonskaya@dnv.com::9028ae26-3efb-412f-a57f-af22aef19a45" providerId="AD"/>
  <p188:author id="{8B8B9039-EAB2-9DFB-A2F8-FFEE040E2A99}" name="Grant Wilson (Chemical Engineering)" initials="GW" userId="S::i.a.g.wilson@bham.ac.uk::0dfbd8fb-9885-4f60-9df0-46c8e190f2df" providerId="AD"/>
  <p188:author id="{D036E07B-E182-F4F1-F4D3-9083B22E98EF}" name="Andreea Angelescu (ESO)" initials="AA(" userId="S::Andreea.Angelescu@uk.nationalgrid.com::f72945b0-46db-491c-9ef5-ac320e0b5c6f" providerId="AD"/>
  <p188:author id="{A7A46C7F-2373-9F17-2E77-C14B443B5AB6}" name="Akoury - Shima, Marellie" initials="A-SM" userId="S::Marellie.Akoury@dnvgl.com::1538145e-4e85-4aad-800a-04c8e41c3129" providerId="AD"/>
  <p188:author id="{1FEAC2A0-A394-CC81-1DCA-0B0E69A9E894}" name="Brewin, Benjamin" initials="BB" userId="S::Benjamin.Brewin@dnv.com::03265a96-5c34-4baf-8c5b-b1742f668a31" providerId="AD"/>
  <p188:author id="{91B4ACAD-7D8B-939C-9162-325474286C09}" name="Gkogka, Angeliki" initials="GA" userId="S::angeliki.gkogka@dnv.com::87f83b8d-ef0c-4964-b838-c07a8e447196" providerId="AD"/>
  <p188:author id="{943297BD-C6D8-57ED-E6EE-5832F1EBC215}" name="Kimpton, Sarah Karen" initials="SKK" userId="Kimpton, Sarah Karen" providerId="None"/>
  <p188:author id="{B768BBE0-8953-EB1F-3E41-3028A7B6D183}" name="Akoury - Shima, Marellie" initials="ASM" userId="S::Marellie.Akoury@dnv.com::1538145e-4e85-4aad-800a-04c8e41c3129" providerId="AD"/>
  <p188:author id="{976AF2EC-6500-B67B-E51F-A29F9E81A2EF}" name="Gkogka, Angeliki" initials="GA" userId="S::Angeliki.Gkogka@dnv.com::87f83b8d-ef0c-4964-b838-c07a8e44719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33"/>
    <a:srgbClr val="009FDA"/>
    <a:srgbClr val="0F204B"/>
    <a:srgbClr val="F2F2F2"/>
    <a:srgbClr val="FFFFFF"/>
    <a:srgbClr val="EEEFEF"/>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6BBC8B2-495A-7BFB-4A38-B29B892480B3}" v="2" dt="2024-01-23T09:27:01.383"/>
    <p1510:client id="{4BF7826B-34BE-46F3-B060-34B0C3E4A3DD}" v="7" dt="2024-01-23T09:27:15.19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720" autoAdjust="0"/>
    <p:restoredTop sz="96357" autoAdjust="0"/>
  </p:normalViewPr>
  <p:slideViewPr>
    <p:cSldViewPr snapToGrid="0">
      <p:cViewPr varScale="1">
        <p:scale>
          <a:sx n="63" d="100"/>
          <a:sy n="63" d="100"/>
        </p:scale>
        <p:origin x="744" y="64"/>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microsoft.com/office/2018/10/relationships/authors" Target="authors.xml"/><Relationship Id="rId7" Type="http://schemas.openxmlformats.org/officeDocument/2006/relationships/slide" Target="slides/slide3.xml"/><Relationship Id="rId71"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handoutMaster" Target="handoutMasters/handoutMaster1.xml"/><Relationship Id="rId75"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s>
</file>

<file path=ppt/diagrams/_rels/data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svg"/><Relationship Id="rId1" Type="http://schemas.openxmlformats.org/officeDocument/2006/relationships/image" Target="../media/image56.png"/><Relationship Id="rId6" Type="http://schemas.openxmlformats.org/officeDocument/2006/relationships/image" Target="../media/image61.svg"/><Relationship Id="rId5" Type="http://schemas.openxmlformats.org/officeDocument/2006/relationships/image" Target="../media/image60.png"/><Relationship Id="rId4" Type="http://schemas.openxmlformats.org/officeDocument/2006/relationships/image" Target="../media/image59.svg"/></Relationships>
</file>

<file path=ppt/diagrams/_rels/drawing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svg"/><Relationship Id="rId1" Type="http://schemas.openxmlformats.org/officeDocument/2006/relationships/image" Target="../media/image56.png"/><Relationship Id="rId6" Type="http://schemas.openxmlformats.org/officeDocument/2006/relationships/image" Target="../media/image61.svg"/><Relationship Id="rId5" Type="http://schemas.openxmlformats.org/officeDocument/2006/relationships/image" Target="../media/image60.png"/><Relationship Id="rId4" Type="http://schemas.openxmlformats.org/officeDocument/2006/relationships/image" Target="../media/image59.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834A9D6-9AFB-4DAB-A1FE-BF354E3E85CD}" type="doc">
      <dgm:prSet loTypeId="urn:microsoft.com/office/officeart/2018/2/layout/IconVerticalSolidList" loCatId="icon" qsTypeId="urn:microsoft.com/office/officeart/2005/8/quickstyle/simple1" qsCatId="simple" csTypeId="urn:microsoft.com/office/officeart/2005/8/colors/accent1_2" csCatId="accent1" phldr="1"/>
      <dgm:spPr/>
    </dgm:pt>
    <dgm:pt modelId="{494E20A2-35AA-42B6-A092-B23A2EC9C8A8}">
      <dgm:prSet phldrT="[Text]"/>
      <dgm:spPr/>
      <dgm:t>
        <a:bodyPr/>
        <a:lstStyle/>
        <a:p>
          <a:pPr>
            <a:lnSpc>
              <a:spcPct val="100000"/>
            </a:lnSpc>
          </a:pPr>
          <a:r>
            <a:rPr lang="en-GB">
              <a:solidFill>
                <a:schemeClr val="accent1"/>
              </a:solidFill>
            </a:rPr>
            <a:t>Look into the objectives and the duties of the FSO</a:t>
          </a:r>
        </a:p>
      </dgm:t>
    </dgm:pt>
    <dgm:pt modelId="{3F932BDC-3E0B-42EE-8C02-063370E74F4F}" type="parTrans" cxnId="{1C67EE64-8A92-4BA5-861D-EFCCA6D8784D}">
      <dgm:prSet/>
      <dgm:spPr/>
      <dgm:t>
        <a:bodyPr/>
        <a:lstStyle/>
        <a:p>
          <a:endParaRPr lang="en-GB"/>
        </a:p>
      </dgm:t>
    </dgm:pt>
    <dgm:pt modelId="{B23DF792-D66F-49E0-8449-AAF185B4710E}" type="sibTrans" cxnId="{1C67EE64-8A92-4BA5-861D-EFCCA6D8784D}">
      <dgm:prSet/>
      <dgm:spPr/>
      <dgm:t>
        <a:bodyPr/>
        <a:lstStyle/>
        <a:p>
          <a:endParaRPr lang="en-GB"/>
        </a:p>
      </dgm:t>
    </dgm:pt>
    <dgm:pt modelId="{BC1819B3-3E68-4D84-BE5C-CB0AE59C8748}">
      <dgm:prSet phldrT="[Text]"/>
      <dgm:spPr/>
      <dgm:t>
        <a:bodyPr/>
        <a:lstStyle/>
        <a:p>
          <a:pPr>
            <a:lnSpc>
              <a:spcPct val="100000"/>
            </a:lnSpc>
          </a:pPr>
          <a:r>
            <a:rPr lang="en-GB">
              <a:solidFill>
                <a:schemeClr val="accent1"/>
              </a:solidFill>
            </a:rPr>
            <a:t>Define GLOBAL Principles that enable each objective</a:t>
          </a:r>
        </a:p>
      </dgm:t>
    </dgm:pt>
    <dgm:pt modelId="{6758C365-A91F-4671-9A6E-B7A13029C33C}" type="parTrans" cxnId="{A3C2E98B-6FDD-4487-A386-24C8BE7ABF07}">
      <dgm:prSet/>
      <dgm:spPr/>
      <dgm:t>
        <a:bodyPr/>
        <a:lstStyle/>
        <a:p>
          <a:endParaRPr lang="en-GB"/>
        </a:p>
      </dgm:t>
    </dgm:pt>
    <dgm:pt modelId="{F43BFF76-269F-42B5-97B3-B9C1FC01C8DD}" type="sibTrans" cxnId="{A3C2E98B-6FDD-4487-A386-24C8BE7ABF07}">
      <dgm:prSet/>
      <dgm:spPr/>
      <dgm:t>
        <a:bodyPr/>
        <a:lstStyle/>
        <a:p>
          <a:endParaRPr lang="en-GB"/>
        </a:p>
      </dgm:t>
    </dgm:pt>
    <dgm:pt modelId="{C993C3E2-425D-4590-A9C6-100491E4B99C}">
      <dgm:prSet phldrT="[Text]"/>
      <dgm:spPr/>
      <dgm:t>
        <a:bodyPr/>
        <a:lstStyle/>
        <a:p>
          <a:pPr>
            <a:lnSpc>
              <a:spcPct val="100000"/>
            </a:lnSpc>
          </a:pPr>
          <a:r>
            <a:rPr lang="en-GB">
              <a:solidFill>
                <a:schemeClr val="accent1"/>
              </a:solidFill>
            </a:rPr>
            <a:t>Identify the areas of FSO influence</a:t>
          </a:r>
        </a:p>
      </dgm:t>
    </dgm:pt>
    <dgm:pt modelId="{5F0F765E-2525-4FB3-B29F-783FCC7D0FD6}" type="parTrans" cxnId="{1DF10B86-B039-4731-B861-14B596B35273}">
      <dgm:prSet/>
      <dgm:spPr/>
      <dgm:t>
        <a:bodyPr/>
        <a:lstStyle/>
        <a:p>
          <a:endParaRPr lang="en-GB"/>
        </a:p>
      </dgm:t>
    </dgm:pt>
    <dgm:pt modelId="{399004DB-5015-4857-9A8C-0062CE1449B1}" type="sibTrans" cxnId="{1DF10B86-B039-4731-B861-14B596B35273}">
      <dgm:prSet/>
      <dgm:spPr/>
      <dgm:t>
        <a:bodyPr/>
        <a:lstStyle/>
        <a:p>
          <a:endParaRPr lang="en-GB"/>
        </a:p>
      </dgm:t>
    </dgm:pt>
    <dgm:pt modelId="{39777156-ACE8-46C4-B05C-CEDC62BF8EA5}">
      <dgm:prSet phldrT="[Text]"/>
      <dgm:spPr/>
      <dgm:t>
        <a:bodyPr/>
        <a:lstStyle/>
        <a:p>
          <a:pPr>
            <a:lnSpc>
              <a:spcPct val="100000"/>
            </a:lnSpc>
          </a:pPr>
          <a:r>
            <a:rPr lang="en-GB">
              <a:solidFill>
                <a:schemeClr val="accent1"/>
              </a:solidFill>
            </a:rPr>
            <a:t>Consider SPECIFIC trade-offs to inform decision making</a:t>
          </a:r>
        </a:p>
      </dgm:t>
    </dgm:pt>
    <dgm:pt modelId="{FD7CFAA7-A24D-400F-B6D3-39304857422A}" type="parTrans" cxnId="{CF9F61EF-DD58-4B22-8217-C039EF39F464}">
      <dgm:prSet/>
      <dgm:spPr/>
      <dgm:t>
        <a:bodyPr/>
        <a:lstStyle/>
        <a:p>
          <a:endParaRPr lang="en-GB"/>
        </a:p>
      </dgm:t>
    </dgm:pt>
    <dgm:pt modelId="{5A59F50B-8E1C-4A00-8599-DD9F132EAA06}" type="sibTrans" cxnId="{CF9F61EF-DD58-4B22-8217-C039EF39F464}">
      <dgm:prSet/>
      <dgm:spPr/>
      <dgm:t>
        <a:bodyPr/>
        <a:lstStyle/>
        <a:p>
          <a:endParaRPr lang="en-GB"/>
        </a:p>
      </dgm:t>
    </dgm:pt>
    <dgm:pt modelId="{FE287070-F02D-4E76-99A7-ADBB7C821E7B}" type="pres">
      <dgm:prSet presAssocID="{F834A9D6-9AFB-4DAB-A1FE-BF354E3E85CD}" presName="root" presStyleCnt="0">
        <dgm:presLayoutVars>
          <dgm:dir/>
          <dgm:resizeHandles val="exact"/>
        </dgm:presLayoutVars>
      </dgm:prSet>
      <dgm:spPr/>
    </dgm:pt>
    <dgm:pt modelId="{ADF1B6DF-43AC-40A4-A33E-FD5BC9408735}" type="pres">
      <dgm:prSet presAssocID="{494E20A2-35AA-42B6-A092-B23A2EC9C8A8}" presName="compNode" presStyleCnt="0"/>
      <dgm:spPr/>
    </dgm:pt>
    <dgm:pt modelId="{C81C8628-D599-42E7-83B2-40429606FDCA}" type="pres">
      <dgm:prSet presAssocID="{494E20A2-35AA-42B6-A092-B23A2EC9C8A8}" presName="bgRect" presStyleLbl="bgShp" presStyleIdx="0" presStyleCnt="4" custLinFactNeighborX="5543" custLinFactNeighborY="2222"/>
      <dgm:spPr>
        <a:solidFill>
          <a:schemeClr val="accent2">
            <a:lumMod val="40000"/>
            <a:lumOff val="60000"/>
          </a:schemeClr>
        </a:solidFill>
      </dgm:spPr>
    </dgm:pt>
    <dgm:pt modelId="{ABD99366-BAA1-427D-B717-DBE00B62F4F6}" type="pres">
      <dgm:prSet presAssocID="{494E20A2-35AA-42B6-A092-B23A2EC9C8A8}"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ullseye"/>
        </a:ext>
      </dgm:extLst>
    </dgm:pt>
    <dgm:pt modelId="{43AFBD0C-9248-4678-8EAE-8E1B53C2D4F7}" type="pres">
      <dgm:prSet presAssocID="{494E20A2-35AA-42B6-A092-B23A2EC9C8A8}" presName="spaceRect" presStyleCnt="0"/>
      <dgm:spPr/>
    </dgm:pt>
    <dgm:pt modelId="{18E99C16-46F4-467D-925F-F0D475BFD8CE}" type="pres">
      <dgm:prSet presAssocID="{494E20A2-35AA-42B6-A092-B23A2EC9C8A8}" presName="parTx" presStyleLbl="revTx" presStyleIdx="0" presStyleCnt="4">
        <dgm:presLayoutVars>
          <dgm:chMax val="0"/>
          <dgm:chPref val="0"/>
        </dgm:presLayoutVars>
      </dgm:prSet>
      <dgm:spPr/>
    </dgm:pt>
    <dgm:pt modelId="{C0C1E5A1-ABFE-41E7-873F-B628CCA173EE}" type="pres">
      <dgm:prSet presAssocID="{B23DF792-D66F-49E0-8449-AAF185B4710E}" presName="sibTrans" presStyleCnt="0"/>
      <dgm:spPr/>
    </dgm:pt>
    <dgm:pt modelId="{C45455A5-0DE1-4474-B5C4-9F4E3769CF76}" type="pres">
      <dgm:prSet presAssocID="{BC1819B3-3E68-4D84-BE5C-CB0AE59C8748}" presName="compNode" presStyleCnt="0"/>
      <dgm:spPr/>
    </dgm:pt>
    <dgm:pt modelId="{3BC9D35A-886B-409E-B80A-4552611C6DB8}" type="pres">
      <dgm:prSet presAssocID="{BC1819B3-3E68-4D84-BE5C-CB0AE59C8748}" presName="bgRect" presStyleLbl="bgShp" presStyleIdx="1" presStyleCnt="4"/>
      <dgm:spPr>
        <a:solidFill>
          <a:schemeClr val="accent2">
            <a:lumMod val="40000"/>
            <a:lumOff val="60000"/>
          </a:schemeClr>
        </a:solidFill>
      </dgm:spPr>
    </dgm:pt>
    <dgm:pt modelId="{D76662AE-0E29-4740-A651-74FE74A0F86F}" type="pres">
      <dgm:prSet presAssocID="{BC1819B3-3E68-4D84-BE5C-CB0AE59C8748}"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ckmark"/>
        </a:ext>
      </dgm:extLst>
    </dgm:pt>
    <dgm:pt modelId="{F141D8F3-C368-46ED-AE10-F4773315B4A3}" type="pres">
      <dgm:prSet presAssocID="{BC1819B3-3E68-4D84-BE5C-CB0AE59C8748}" presName="spaceRect" presStyleCnt="0"/>
      <dgm:spPr/>
    </dgm:pt>
    <dgm:pt modelId="{AB489CB4-3762-4810-B063-D18F30B8221B}" type="pres">
      <dgm:prSet presAssocID="{BC1819B3-3E68-4D84-BE5C-CB0AE59C8748}" presName="parTx" presStyleLbl="revTx" presStyleIdx="1" presStyleCnt="4">
        <dgm:presLayoutVars>
          <dgm:chMax val="0"/>
          <dgm:chPref val="0"/>
        </dgm:presLayoutVars>
      </dgm:prSet>
      <dgm:spPr/>
    </dgm:pt>
    <dgm:pt modelId="{F83AF116-1C1C-469E-B55F-0BACE03B7157}" type="pres">
      <dgm:prSet presAssocID="{F43BFF76-269F-42B5-97B3-B9C1FC01C8DD}" presName="sibTrans" presStyleCnt="0"/>
      <dgm:spPr/>
    </dgm:pt>
    <dgm:pt modelId="{FE773581-183C-4399-AAF3-4B99858551DD}" type="pres">
      <dgm:prSet presAssocID="{C993C3E2-425D-4590-A9C6-100491E4B99C}" presName="compNode" presStyleCnt="0"/>
      <dgm:spPr/>
    </dgm:pt>
    <dgm:pt modelId="{B9DCB71B-6EBD-4C09-9954-34906615F808}" type="pres">
      <dgm:prSet presAssocID="{C993C3E2-425D-4590-A9C6-100491E4B99C}" presName="bgRect" presStyleLbl="bgShp" presStyleIdx="2" presStyleCnt="4"/>
      <dgm:spPr>
        <a:solidFill>
          <a:schemeClr val="accent2">
            <a:lumMod val="40000"/>
            <a:lumOff val="60000"/>
          </a:schemeClr>
        </a:solidFill>
      </dgm:spPr>
    </dgm:pt>
    <dgm:pt modelId="{B94CB65F-D1FA-4343-97BE-C0D2465577EC}" type="pres">
      <dgm:prSet presAssocID="{C993C3E2-425D-4590-A9C6-100491E4B99C}"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cales of Justice"/>
        </a:ext>
      </dgm:extLst>
    </dgm:pt>
    <dgm:pt modelId="{1891BF9D-C5F2-447B-8865-DB1B8728A8A8}" type="pres">
      <dgm:prSet presAssocID="{C993C3E2-425D-4590-A9C6-100491E4B99C}" presName="spaceRect" presStyleCnt="0"/>
      <dgm:spPr/>
    </dgm:pt>
    <dgm:pt modelId="{C87333FA-9B36-4C02-A9E2-DB0EAB7E8E8F}" type="pres">
      <dgm:prSet presAssocID="{C993C3E2-425D-4590-A9C6-100491E4B99C}" presName="parTx" presStyleLbl="revTx" presStyleIdx="2" presStyleCnt="4">
        <dgm:presLayoutVars>
          <dgm:chMax val="0"/>
          <dgm:chPref val="0"/>
        </dgm:presLayoutVars>
      </dgm:prSet>
      <dgm:spPr/>
    </dgm:pt>
    <dgm:pt modelId="{C2A15A87-361E-489B-B661-940668E4CFC9}" type="pres">
      <dgm:prSet presAssocID="{399004DB-5015-4857-9A8C-0062CE1449B1}" presName="sibTrans" presStyleCnt="0"/>
      <dgm:spPr/>
    </dgm:pt>
    <dgm:pt modelId="{092E1204-6F7E-408C-954B-09977219EC72}" type="pres">
      <dgm:prSet presAssocID="{39777156-ACE8-46C4-B05C-CEDC62BF8EA5}" presName="compNode" presStyleCnt="0"/>
      <dgm:spPr/>
    </dgm:pt>
    <dgm:pt modelId="{AEEDEF0E-2E6F-4237-832E-A62E5F92D6B2}" type="pres">
      <dgm:prSet presAssocID="{39777156-ACE8-46C4-B05C-CEDC62BF8EA5}" presName="bgRect" presStyleLbl="bgShp" presStyleIdx="3" presStyleCnt="4"/>
      <dgm:spPr>
        <a:solidFill>
          <a:schemeClr val="accent2">
            <a:lumMod val="40000"/>
            <a:lumOff val="60000"/>
          </a:schemeClr>
        </a:solidFill>
      </dgm:spPr>
    </dgm:pt>
    <dgm:pt modelId="{62C85457-F9E0-424E-9962-89F23A2B4D3B}" type="pres">
      <dgm:prSet presAssocID="{39777156-ACE8-46C4-B05C-CEDC62BF8EA5}" presName="iconRect" presStyleLbl="node1" presStyleIdx="3" presStyleCnt="4"/>
      <dgm:spPr>
        <a:blipFill rotWithShape="1">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pt>
    <dgm:pt modelId="{A58556C1-62AE-4266-8F25-2E025F487B23}" type="pres">
      <dgm:prSet presAssocID="{39777156-ACE8-46C4-B05C-CEDC62BF8EA5}" presName="spaceRect" presStyleCnt="0"/>
      <dgm:spPr/>
    </dgm:pt>
    <dgm:pt modelId="{BCCC6D37-D024-4043-8492-B1FC222C6EA9}" type="pres">
      <dgm:prSet presAssocID="{39777156-ACE8-46C4-B05C-CEDC62BF8EA5}" presName="parTx" presStyleLbl="revTx" presStyleIdx="3" presStyleCnt="4">
        <dgm:presLayoutVars>
          <dgm:chMax val="0"/>
          <dgm:chPref val="0"/>
        </dgm:presLayoutVars>
      </dgm:prSet>
      <dgm:spPr/>
    </dgm:pt>
  </dgm:ptLst>
  <dgm:cxnLst>
    <dgm:cxn modelId="{215B3513-B4D5-40AE-8E8E-BCD7E7E68902}" type="presOf" srcId="{BC1819B3-3E68-4D84-BE5C-CB0AE59C8748}" destId="{AB489CB4-3762-4810-B063-D18F30B8221B}" srcOrd="0" destOrd="0" presId="urn:microsoft.com/office/officeart/2018/2/layout/IconVerticalSolidList"/>
    <dgm:cxn modelId="{A914A83F-DD04-423B-81D3-F9CEEF685D18}" type="presOf" srcId="{F834A9D6-9AFB-4DAB-A1FE-BF354E3E85CD}" destId="{FE287070-F02D-4E76-99A7-ADBB7C821E7B}" srcOrd="0" destOrd="0" presId="urn:microsoft.com/office/officeart/2018/2/layout/IconVerticalSolidList"/>
    <dgm:cxn modelId="{1C67EE64-8A92-4BA5-861D-EFCCA6D8784D}" srcId="{F834A9D6-9AFB-4DAB-A1FE-BF354E3E85CD}" destId="{494E20A2-35AA-42B6-A092-B23A2EC9C8A8}" srcOrd="0" destOrd="0" parTransId="{3F932BDC-3E0B-42EE-8C02-063370E74F4F}" sibTransId="{B23DF792-D66F-49E0-8449-AAF185B4710E}"/>
    <dgm:cxn modelId="{52E0AF4B-5F7D-4AFE-BDBB-9F02ECE39571}" type="presOf" srcId="{39777156-ACE8-46C4-B05C-CEDC62BF8EA5}" destId="{BCCC6D37-D024-4043-8492-B1FC222C6EA9}" srcOrd="0" destOrd="0" presId="urn:microsoft.com/office/officeart/2018/2/layout/IconVerticalSolidList"/>
    <dgm:cxn modelId="{1DF10B86-B039-4731-B861-14B596B35273}" srcId="{F834A9D6-9AFB-4DAB-A1FE-BF354E3E85CD}" destId="{C993C3E2-425D-4590-A9C6-100491E4B99C}" srcOrd="2" destOrd="0" parTransId="{5F0F765E-2525-4FB3-B29F-783FCC7D0FD6}" sibTransId="{399004DB-5015-4857-9A8C-0062CE1449B1}"/>
    <dgm:cxn modelId="{24276086-8D36-4CD5-8A35-5148CAD03790}" type="presOf" srcId="{494E20A2-35AA-42B6-A092-B23A2EC9C8A8}" destId="{18E99C16-46F4-467D-925F-F0D475BFD8CE}" srcOrd="0" destOrd="0" presId="urn:microsoft.com/office/officeart/2018/2/layout/IconVerticalSolidList"/>
    <dgm:cxn modelId="{A3C2E98B-6FDD-4487-A386-24C8BE7ABF07}" srcId="{F834A9D6-9AFB-4DAB-A1FE-BF354E3E85CD}" destId="{BC1819B3-3E68-4D84-BE5C-CB0AE59C8748}" srcOrd="1" destOrd="0" parTransId="{6758C365-A91F-4671-9A6E-B7A13029C33C}" sibTransId="{F43BFF76-269F-42B5-97B3-B9C1FC01C8DD}"/>
    <dgm:cxn modelId="{0280CDB5-AD00-4123-929C-A4878075866B}" type="presOf" srcId="{C993C3E2-425D-4590-A9C6-100491E4B99C}" destId="{C87333FA-9B36-4C02-A9E2-DB0EAB7E8E8F}" srcOrd="0" destOrd="0" presId="urn:microsoft.com/office/officeart/2018/2/layout/IconVerticalSolidList"/>
    <dgm:cxn modelId="{CF9F61EF-DD58-4B22-8217-C039EF39F464}" srcId="{F834A9D6-9AFB-4DAB-A1FE-BF354E3E85CD}" destId="{39777156-ACE8-46C4-B05C-CEDC62BF8EA5}" srcOrd="3" destOrd="0" parTransId="{FD7CFAA7-A24D-400F-B6D3-39304857422A}" sibTransId="{5A59F50B-8E1C-4A00-8599-DD9F132EAA06}"/>
    <dgm:cxn modelId="{591F5840-8D33-4B5A-8289-8A52266C2B30}" type="presParOf" srcId="{FE287070-F02D-4E76-99A7-ADBB7C821E7B}" destId="{ADF1B6DF-43AC-40A4-A33E-FD5BC9408735}" srcOrd="0" destOrd="0" presId="urn:microsoft.com/office/officeart/2018/2/layout/IconVerticalSolidList"/>
    <dgm:cxn modelId="{FC94F53D-0EFE-462A-81BE-3C36455CFC82}" type="presParOf" srcId="{ADF1B6DF-43AC-40A4-A33E-FD5BC9408735}" destId="{C81C8628-D599-42E7-83B2-40429606FDCA}" srcOrd="0" destOrd="0" presId="urn:microsoft.com/office/officeart/2018/2/layout/IconVerticalSolidList"/>
    <dgm:cxn modelId="{BF27BEEB-37F7-4C97-92B7-FAA7C7309D4A}" type="presParOf" srcId="{ADF1B6DF-43AC-40A4-A33E-FD5BC9408735}" destId="{ABD99366-BAA1-427D-B717-DBE00B62F4F6}" srcOrd="1" destOrd="0" presId="urn:microsoft.com/office/officeart/2018/2/layout/IconVerticalSolidList"/>
    <dgm:cxn modelId="{6366E62F-13DE-4CB0-AB87-1C6CCCF8773A}" type="presParOf" srcId="{ADF1B6DF-43AC-40A4-A33E-FD5BC9408735}" destId="{43AFBD0C-9248-4678-8EAE-8E1B53C2D4F7}" srcOrd="2" destOrd="0" presId="urn:microsoft.com/office/officeart/2018/2/layout/IconVerticalSolidList"/>
    <dgm:cxn modelId="{C4884847-E753-48EE-AFE0-BE1084DBE6A2}" type="presParOf" srcId="{ADF1B6DF-43AC-40A4-A33E-FD5BC9408735}" destId="{18E99C16-46F4-467D-925F-F0D475BFD8CE}" srcOrd="3" destOrd="0" presId="urn:microsoft.com/office/officeart/2018/2/layout/IconVerticalSolidList"/>
    <dgm:cxn modelId="{F5074AE5-DC1F-4184-B095-09F649D4E07A}" type="presParOf" srcId="{FE287070-F02D-4E76-99A7-ADBB7C821E7B}" destId="{C0C1E5A1-ABFE-41E7-873F-B628CCA173EE}" srcOrd="1" destOrd="0" presId="urn:microsoft.com/office/officeart/2018/2/layout/IconVerticalSolidList"/>
    <dgm:cxn modelId="{ED0F3D8E-7386-43CC-982E-4707168D4117}" type="presParOf" srcId="{FE287070-F02D-4E76-99A7-ADBB7C821E7B}" destId="{C45455A5-0DE1-4474-B5C4-9F4E3769CF76}" srcOrd="2" destOrd="0" presId="urn:microsoft.com/office/officeart/2018/2/layout/IconVerticalSolidList"/>
    <dgm:cxn modelId="{EF72158D-7E46-46FD-9941-CAFBD19AEB27}" type="presParOf" srcId="{C45455A5-0DE1-4474-B5C4-9F4E3769CF76}" destId="{3BC9D35A-886B-409E-B80A-4552611C6DB8}" srcOrd="0" destOrd="0" presId="urn:microsoft.com/office/officeart/2018/2/layout/IconVerticalSolidList"/>
    <dgm:cxn modelId="{8A955900-5A33-4390-909E-0D315F8E63C4}" type="presParOf" srcId="{C45455A5-0DE1-4474-B5C4-9F4E3769CF76}" destId="{D76662AE-0E29-4740-A651-74FE74A0F86F}" srcOrd="1" destOrd="0" presId="urn:microsoft.com/office/officeart/2018/2/layout/IconVerticalSolidList"/>
    <dgm:cxn modelId="{0BEE4719-1315-4984-85F8-F3F05D77A27F}" type="presParOf" srcId="{C45455A5-0DE1-4474-B5C4-9F4E3769CF76}" destId="{F141D8F3-C368-46ED-AE10-F4773315B4A3}" srcOrd="2" destOrd="0" presId="urn:microsoft.com/office/officeart/2018/2/layout/IconVerticalSolidList"/>
    <dgm:cxn modelId="{EE210C4E-ADAB-42A1-8BF6-48EE65A7AD98}" type="presParOf" srcId="{C45455A5-0DE1-4474-B5C4-9F4E3769CF76}" destId="{AB489CB4-3762-4810-B063-D18F30B8221B}" srcOrd="3" destOrd="0" presId="urn:microsoft.com/office/officeart/2018/2/layout/IconVerticalSolidList"/>
    <dgm:cxn modelId="{9D0CFBC8-7758-4223-9A42-849C749CD83E}" type="presParOf" srcId="{FE287070-F02D-4E76-99A7-ADBB7C821E7B}" destId="{F83AF116-1C1C-469E-B55F-0BACE03B7157}" srcOrd="3" destOrd="0" presId="urn:microsoft.com/office/officeart/2018/2/layout/IconVerticalSolidList"/>
    <dgm:cxn modelId="{FA482073-AF72-4FA2-8EF9-0130033379C1}" type="presParOf" srcId="{FE287070-F02D-4E76-99A7-ADBB7C821E7B}" destId="{FE773581-183C-4399-AAF3-4B99858551DD}" srcOrd="4" destOrd="0" presId="urn:microsoft.com/office/officeart/2018/2/layout/IconVerticalSolidList"/>
    <dgm:cxn modelId="{72A2534B-0301-4EEB-8923-79BC0554B3EC}" type="presParOf" srcId="{FE773581-183C-4399-AAF3-4B99858551DD}" destId="{B9DCB71B-6EBD-4C09-9954-34906615F808}" srcOrd="0" destOrd="0" presId="urn:microsoft.com/office/officeart/2018/2/layout/IconVerticalSolidList"/>
    <dgm:cxn modelId="{E56E8C28-B771-477B-8D87-D71DD490909E}" type="presParOf" srcId="{FE773581-183C-4399-AAF3-4B99858551DD}" destId="{B94CB65F-D1FA-4343-97BE-C0D2465577EC}" srcOrd="1" destOrd="0" presId="urn:microsoft.com/office/officeart/2018/2/layout/IconVerticalSolidList"/>
    <dgm:cxn modelId="{F9E44716-0361-421F-BB08-76C382844127}" type="presParOf" srcId="{FE773581-183C-4399-AAF3-4B99858551DD}" destId="{1891BF9D-C5F2-447B-8865-DB1B8728A8A8}" srcOrd="2" destOrd="0" presId="urn:microsoft.com/office/officeart/2018/2/layout/IconVerticalSolidList"/>
    <dgm:cxn modelId="{16C8FA2A-CA7A-4844-B310-0D845858464A}" type="presParOf" srcId="{FE773581-183C-4399-AAF3-4B99858551DD}" destId="{C87333FA-9B36-4C02-A9E2-DB0EAB7E8E8F}" srcOrd="3" destOrd="0" presId="urn:microsoft.com/office/officeart/2018/2/layout/IconVerticalSolidList"/>
    <dgm:cxn modelId="{477A18B9-B2C9-4F1C-96D6-3023010374F6}" type="presParOf" srcId="{FE287070-F02D-4E76-99A7-ADBB7C821E7B}" destId="{C2A15A87-361E-489B-B661-940668E4CFC9}" srcOrd="5" destOrd="0" presId="urn:microsoft.com/office/officeart/2018/2/layout/IconVerticalSolidList"/>
    <dgm:cxn modelId="{C031DBC5-624F-4D39-9347-098B4CBB9478}" type="presParOf" srcId="{FE287070-F02D-4E76-99A7-ADBB7C821E7B}" destId="{092E1204-6F7E-408C-954B-09977219EC72}" srcOrd="6" destOrd="0" presId="urn:microsoft.com/office/officeart/2018/2/layout/IconVerticalSolidList"/>
    <dgm:cxn modelId="{7735EFF8-0854-4793-836C-7AE94606C8CE}" type="presParOf" srcId="{092E1204-6F7E-408C-954B-09977219EC72}" destId="{AEEDEF0E-2E6F-4237-832E-A62E5F92D6B2}" srcOrd="0" destOrd="0" presId="urn:microsoft.com/office/officeart/2018/2/layout/IconVerticalSolidList"/>
    <dgm:cxn modelId="{5F489E29-5343-477F-8833-50A6784A1665}" type="presParOf" srcId="{092E1204-6F7E-408C-954B-09977219EC72}" destId="{62C85457-F9E0-424E-9962-89F23A2B4D3B}" srcOrd="1" destOrd="0" presId="urn:microsoft.com/office/officeart/2018/2/layout/IconVerticalSolidList"/>
    <dgm:cxn modelId="{53520B7D-0F1F-4FE8-BAA5-EF2990A89BCC}" type="presParOf" srcId="{092E1204-6F7E-408C-954B-09977219EC72}" destId="{A58556C1-62AE-4266-8F25-2E025F487B23}" srcOrd="2" destOrd="0" presId="urn:microsoft.com/office/officeart/2018/2/layout/IconVerticalSolidList"/>
    <dgm:cxn modelId="{1F80798F-D22F-43BE-BA58-FF3922828879}" type="presParOf" srcId="{092E1204-6F7E-408C-954B-09977219EC72}" destId="{BCCC6D37-D024-4043-8492-B1FC222C6EA9}"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1C8628-D599-42E7-83B2-40429606FDCA}">
      <dsp:nvSpPr>
        <dsp:cNvPr id="0" name=""/>
        <dsp:cNvSpPr/>
      </dsp:nvSpPr>
      <dsp:spPr>
        <a:xfrm>
          <a:off x="0" y="26709"/>
          <a:ext cx="3015950" cy="1063660"/>
        </a:xfrm>
        <a:prstGeom prst="roundRect">
          <a:avLst>
            <a:gd name="adj" fmla="val 10000"/>
          </a:avLst>
        </a:prstGeom>
        <a:solidFill>
          <a:schemeClr val="accent2">
            <a:lumMod val="40000"/>
            <a:lumOff val="60000"/>
          </a:schemeClr>
        </a:solidFill>
        <a:ln>
          <a:noFill/>
        </a:ln>
        <a:effectLst/>
      </dsp:spPr>
      <dsp:style>
        <a:lnRef idx="0">
          <a:scrgbClr r="0" g="0" b="0"/>
        </a:lnRef>
        <a:fillRef idx="1">
          <a:scrgbClr r="0" g="0" b="0"/>
        </a:fillRef>
        <a:effectRef idx="0">
          <a:scrgbClr r="0" g="0" b="0"/>
        </a:effectRef>
        <a:fontRef idx="minor"/>
      </dsp:style>
    </dsp:sp>
    <dsp:sp modelId="{ABD99366-BAA1-427D-B717-DBE00B62F4F6}">
      <dsp:nvSpPr>
        <dsp:cNvPr id="0" name=""/>
        <dsp:cNvSpPr/>
      </dsp:nvSpPr>
      <dsp:spPr>
        <a:xfrm>
          <a:off x="321757" y="242398"/>
          <a:ext cx="585585" cy="58501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8E99C16-46F4-467D-925F-F0D475BFD8CE}">
      <dsp:nvSpPr>
        <dsp:cNvPr id="0" name=""/>
        <dsp:cNvSpPr/>
      </dsp:nvSpPr>
      <dsp:spPr>
        <a:xfrm>
          <a:off x="1229099" y="3075"/>
          <a:ext cx="1513711" cy="10647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2681" tIns="112681" rIns="112681" bIns="112681" numCol="1" spcCol="1270" anchor="ctr" anchorCtr="0">
          <a:noAutofit/>
        </a:bodyPr>
        <a:lstStyle/>
        <a:p>
          <a:pPr marL="0" lvl="0" indent="0" algn="l" defTabSz="622300">
            <a:lnSpc>
              <a:spcPct val="100000"/>
            </a:lnSpc>
            <a:spcBef>
              <a:spcPct val="0"/>
            </a:spcBef>
            <a:spcAft>
              <a:spcPct val="35000"/>
            </a:spcAft>
            <a:buNone/>
          </a:pPr>
          <a:r>
            <a:rPr lang="en-GB" sz="1400" kern="1200">
              <a:solidFill>
                <a:schemeClr val="accent1"/>
              </a:solidFill>
            </a:rPr>
            <a:t>Look into the objectives and the duties of the FSO</a:t>
          </a:r>
        </a:p>
      </dsp:txBody>
      <dsp:txXfrm>
        <a:off x="1229099" y="3075"/>
        <a:ext cx="1513711" cy="1064700"/>
      </dsp:txXfrm>
    </dsp:sp>
    <dsp:sp modelId="{3BC9D35A-886B-409E-B80A-4552611C6DB8}">
      <dsp:nvSpPr>
        <dsp:cNvPr id="0" name=""/>
        <dsp:cNvSpPr/>
      </dsp:nvSpPr>
      <dsp:spPr>
        <a:xfrm>
          <a:off x="0" y="1325884"/>
          <a:ext cx="3015950" cy="1063660"/>
        </a:xfrm>
        <a:prstGeom prst="roundRect">
          <a:avLst>
            <a:gd name="adj" fmla="val 10000"/>
          </a:avLst>
        </a:prstGeom>
        <a:solidFill>
          <a:schemeClr val="accent2">
            <a:lumMod val="40000"/>
            <a:lumOff val="60000"/>
          </a:schemeClr>
        </a:solidFill>
        <a:ln>
          <a:noFill/>
        </a:ln>
        <a:effectLst/>
      </dsp:spPr>
      <dsp:style>
        <a:lnRef idx="0">
          <a:scrgbClr r="0" g="0" b="0"/>
        </a:lnRef>
        <a:fillRef idx="1">
          <a:scrgbClr r="0" g="0" b="0"/>
        </a:fillRef>
        <a:effectRef idx="0">
          <a:scrgbClr r="0" g="0" b="0"/>
        </a:effectRef>
        <a:fontRef idx="minor"/>
      </dsp:style>
    </dsp:sp>
    <dsp:sp modelId="{D76662AE-0E29-4740-A651-74FE74A0F86F}">
      <dsp:nvSpPr>
        <dsp:cNvPr id="0" name=""/>
        <dsp:cNvSpPr/>
      </dsp:nvSpPr>
      <dsp:spPr>
        <a:xfrm>
          <a:off x="321757" y="1565208"/>
          <a:ext cx="585585" cy="58501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B489CB4-3762-4810-B063-D18F30B8221B}">
      <dsp:nvSpPr>
        <dsp:cNvPr id="0" name=""/>
        <dsp:cNvSpPr/>
      </dsp:nvSpPr>
      <dsp:spPr>
        <a:xfrm>
          <a:off x="1229099" y="1325884"/>
          <a:ext cx="1513711" cy="10647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2681" tIns="112681" rIns="112681" bIns="112681" numCol="1" spcCol="1270" anchor="ctr" anchorCtr="0">
          <a:noAutofit/>
        </a:bodyPr>
        <a:lstStyle/>
        <a:p>
          <a:pPr marL="0" lvl="0" indent="0" algn="l" defTabSz="622300">
            <a:lnSpc>
              <a:spcPct val="100000"/>
            </a:lnSpc>
            <a:spcBef>
              <a:spcPct val="0"/>
            </a:spcBef>
            <a:spcAft>
              <a:spcPct val="35000"/>
            </a:spcAft>
            <a:buNone/>
          </a:pPr>
          <a:r>
            <a:rPr lang="en-GB" sz="1400" kern="1200">
              <a:solidFill>
                <a:schemeClr val="accent1"/>
              </a:solidFill>
            </a:rPr>
            <a:t>Define GLOBAL Principles that enable each objective</a:t>
          </a:r>
        </a:p>
      </dsp:txBody>
      <dsp:txXfrm>
        <a:off x="1229099" y="1325884"/>
        <a:ext cx="1513711" cy="1064700"/>
      </dsp:txXfrm>
    </dsp:sp>
    <dsp:sp modelId="{B9DCB71B-6EBD-4C09-9954-34906615F808}">
      <dsp:nvSpPr>
        <dsp:cNvPr id="0" name=""/>
        <dsp:cNvSpPr/>
      </dsp:nvSpPr>
      <dsp:spPr>
        <a:xfrm>
          <a:off x="0" y="2648694"/>
          <a:ext cx="3015950" cy="1063660"/>
        </a:xfrm>
        <a:prstGeom prst="roundRect">
          <a:avLst>
            <a:gd name="adj" fmla="val 10000"/>
          </a:avLst>
        </a:prstGeom>
        <a:solidFill>
          <a:schemeClr val="accent2">
            <a:lumMod val="40000"/>
            <a:lumOff val="60000"/>
          </a:schemeClr>
        </a:solidFill>
        <a:ln>
          <a:noFill/>
        </a:ln>
        <a:effectLst/>
      </dsp:spPr>
      <dsp:style>
        <a:lnRef idx="0">
          <a:scrgbClr r="0" g="0" b="0"/>
        </a:lnRef>
        <a:fillRef idx="1">
          <a:scrgbClr r="0" g="0" b="0"/>
        </a:fillRef>
        <a:effectRef idx="0">
          <a:scrgbClr r="0" g="0" b="0"/>
        </a:effectRef>
        <a:fontRef idx="minor"/>
      </dsp:style>
    </dsp:sp>
    <dsp:sp modelId="{B94CB65F-D1FA-4343-97BE-C0D2465577EC}">
      <dsp:nvSpPr>
        <dsp:cNvPr id="0" name=""/>
        <dsp:cNvSpPr/>
      </dsp:nvSpPr>
      <dsp:spPr>
        <a:xfrm>
          <a:off x="321757" y="2888017"/>
          <a:ext cx="585585" cy="585013"/>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87333FA-9B36-4C02-A9E2-DB0EAB7E8E8F}">
      <dsp:nvSpPr>
        <dsp:cNvPr id="0" name=""/>
        <dsp:cNvSpPr/>
      </dsp:nvSpPr>
      <dsp:spPr>
        <a:xfrm>
          <a:off x="1229099" y="2648694"/>
          <a:ext cx="1513711" cy="10647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2681" tIns="112681" rIns="112681" bIns="112681" numCol="1" spcCol="1270" anchor="ctr" anchorCtr="0">
          <a:noAutofit/>
        </a:bodyPr>
        <a:lstStyle/>
        <a:p>
          <a:pPr marL="0" lvl="0" indent="0" algn="l" defTabSz="622300">
            <a:lnSpc>
              <a:spcPct val="100000"/>
            </a:lnSpc>
            <a:spcBef>
              <a:spcPct val="0"/>
            </a:spcBef>
            <a:spcAft>
              <a:spcPct val="35000"/>
            </a:spcAft>
            <a:buNone/>
          </a:pPr>
          <a:r>
            <a:rPr lang="en-GB" sz="1400" kern="1200">
              <a:solidFill>
                <a:schemeClr val="accent1"/>
              </a:solidFill>
            </a:rPr>
            <a:t>Identify the areas of FSO influence</a:t>
          </a:r>
        </a:p>
      </dsp:txBody>
      <dsp:txXfrm>
        <a:off x="1229099" y="2648694"/>
        <a:ext cx="1513711" cy="1064700"/>
      </dsp:txXfrm>
    </dsp:sp>
    <dsp:sp modelId="{AEEDEF0E-2E6F-4237-832E-A62E5F92D6B2}">
      <dsp:nvSpPr>
        <dsp:cNvPr id="0" name=""/>
        <dsp:cNvSpPr/>
      </dsp:nvSpPr>
      <dsp:spPr>
        <a:xfrm>
          <a:off x="0" y="3971503"/>
          <a:ext cx="3015950" cy="1063660"/>
        </a:xfrm>
        <a:prstGeom prst="roundRect">
          <a:avLst>
            <a:gd name="adj" fmla="val 10000"/>
          </a:avLst>
        </a:prstGeom>
        <a:solidFill>
          <a:schemeClr val="accent2">
            <a:lumMod val="40000"/>
            <a:lumOff val="60000"/>
          </a:schemeClr>
        </a:solidFill>
        <a:ln>
          <a:noFill/>
        </a:ln>
        <a:effectLst/>
      </dsp:spPr>
      <dsp:style>
        <a:lnRef idx="0">
          <a:scrgbClr r="0" g="0" b="0"/>
        </a:lnRef>
        <a:fillRef idx="1">
          <a:scrgbClr r="0" g="0" b="0"/>
        </a:fillRef>
        <a:effectRef idx="0">
          <a:scrgbClr r="0" g="0" b="0"/>
        </a:effectRef>
        <a:fontRef idx="minor"/>
      </dsp:style>
    </dsp:sp>
    <dsp:sp modelId="{62C85457-F9E0-424E-9962-89F23A2B4D3B}">
      <dsp:nvSpPr>
        <dsp:cNvPr id="0" name=""/>
        <dsp:cNvSpPr/>
      </dsp:nvSpPr>
      <dsp:spPr>
        <a:xfrm>
          <a:off x="322071" y="4210827"/>
          <a:ext cx="585585" cy="585013"/>
        </a:xfrm>
        <a:prstGeom prst="rect">
          <a:avLst/>
        </a:prstGeom>
        <a:blipFill rotWithShape="1">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CCC6D37-D024-4043-8492-B1FC222C6EA9}">
      <dsp:nvSpPr>
        <dsp:cNvPr id="0" name=""/>
        <dsp:cNvSpPr/>
      </dsp:nvSpPr>
      <dsp:spPr>
        <a:xfrm>
          <a:off x="1229728" y="3971503"/>
          <a:ext cx="1513711" cy="10647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2681" tIns="112681" rIns="112681" bIns="112681" numCol="1" spcCol="1270" anchor="ctr" anchorCtr="0">
          <a:noAutofit/>
        </a:bodyPr>
        <a:lstStyle/>
        <a:p>
          <a:pPr marL="0" lvl="0" indent="0" algn="l" defTabSz="622300">
            <a:lnSpc>
              <a:spcPct val="100000"/>
            </a:lnSpc>
            <a:spcBef>
              <a:spcPct val="0"/>
            </a:spcBef>
            <a:spcAft>
              <a:spcPct val="35000"/>
            </a:spcAft>
            <a:buNone/>
          </a:pPr>
          <a:r>
            <a:rPr lang="en-GB" sz="1400" kern="1200">
              <a:solidFill>
                <a:schemeClr val="accent1"/>
              </a:solidFill>
            </a:rPr>
            <a:t>Consider SPECIFIC trade-offs to inform decision making</a:t>
          </a:r>
        </a:p>
      </dsp:txBody>
      <dsp:txXfrm>
        <a:off x="1229728" y="3971503"/>
        <a:ext cx="1513711" cy="1064700"/>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Date Placeholder 8">
            <a:extLst>
              <a:ext uri="{FF2B5EF4-FFF2-40B4-BE49-F238E27FC236}">
                <a16:creationId xmlns:a16="http://schemas.microsoft.com/office/drawing/2014/main" id="{7CB7862F-FDFE-4CE4-A641-F1E842840266}"/>
              </a:ext>
            </a:extLst>
          </p:cNvPr>
          <p:cNvSpPr>
            <a:spLocks noGrp="1"/>
          </p:cNvSpPr>
          <p:nvPr>
            <p:ph type="dt" idx="1"/>
          </p:nvPr>
        </p:nvSpPr>
        <p:spPr>
          <a:xfrm>
            <a:off x="4760535" y="8752305"/>
            <a:ext cx="1592595" cy="152702"/>
          </a:xfrm>
          <a:prstGeom prst="rect">
            <a:avLst/>
          </a:prstGeom>
        </p:spPr>
        <p:txBody>
          <a:bodyPr vert="horz" lIns="0" tIns="0" rIns="0" bIns="0" rtlCol="0" anchor="t" anchorCtr="0"/>
          <a:lstStyle>
            <a:lvl1pPr algn="r">
              <a:defRPr sz="800">
                <a:latin typeface="+mn-lt"/>
              </a:defRPr>
            </a:lvl1pPr>
          </a:lstStyle>
          <a:p>
            <a:fld id="{681EF29B-F0DE-4A5D-971E-F0D2D074F34E}" type="datetime4">
              <a:rPr lang="en-GB" smtClean="0"/>
              <a:t>23 January 2024</a:t>
            </a:fld>
            <a:endParaRPr lang="en-GB" sz="800"/>
          </a:p>
        </p:txBody>
      </p:sp>
      <p:sp>
        <p:nvSpPr>
          <p:cNvPr id="7" name="Slide Number Placeholder 9">
            <a:extLst>
              <a:ext uri="{FF2B5EF4-FFF2-40B4-BE49-F238E27FC236}">
                <a16:creationId xmlns:a16="http://schemas.microsoft.com/office/drawing/2014/main" id="{D9624864-B27E-4B59-BD9F-CF6E4178C501}"/>
              </a:ext>
            </a:extLst>
          </p:cNvPr>
          <p:cNvSpPr>
            <a:spLocks noGrp="1"/>
          </p:cNvSpPr>
          <p:nvPr>
            <p:ph type="sldNum" sz="quarter" idx="3"/>
          </p:nvPr>
        </p:nvSpPr>
        <p:spPr>
          <a:xfrm>
            <a:off x="4760535" y="8570490"/>
            <a:ext cx="1592595" cy="152702"/>
          </a:xfrm>
          <a:prstGeom prst="rect">
            <a:avLst/>
          </a:prstGeom>
        </p:spPr>
        <p:txBody>
          <a:bodyPr vert="horz" lIns="0" tIns="0" rIns="0" bIns="0" rtlCol="0" anchor="t" anchorCtr="0"/>
          <a:lstStyle>
            <a:lvl1pPr algn="r">
              <a:defRPr sz="800">
                <a:latin typeface="+mn-lt"/>
              </a:defRPr>
            </a:lvl1pPr>
          </a:lstStyle>
          <a:p>
            <a:fld id="{A16CFAD1-D197-4A88-B173-A6412E995EE5}" type="slidenum">
              <a:rPr lang="en-GB" smtClean="0"/>
              <a:pPr/>
              <a:t>‹#›</a:t>
            </a:fld>
            <a:endParaRPr lang="en-GB" sz="800"/>
          </a:p>
        </p:txBody>
      </p:sp>
      <p:sp>
        <p:nvSpPr>
          <p:cNvPr id="8" name="Footer Placeholder 10">
            <a:extLst>
              <a:ext uri="{FF2B5EF4-FFF2-40B4-BE49-F238E27FC236}">
                <a16:creationId xmlns:a16="http://schemas.microsoft.com/office/drawing/2014/main" id="{3935AD34-C408-4EB3-AA44-EDC087E191FD}"/>
              </a:ext>
            </a:extLst>
          </p:cNvPr>
          <p:cNvSpPr>
            <a:spLocks noGrp="1"/>
          </p:cNvSpPr>
          <p:nvPr>
            <p:ph type="ftr" sz="quarter" idx="2"/>
          </p:nvPr>
        </p:nvSpPr>
        <p:spPr>
          <a:xfrm>
            <a:off x="446366" y="8752305"/>
            <a:ext cx="4308538" cy="152702"/>
          </a:xfrm>
          <a:prstGeom prst="rect">
            <a:avLst/>
          </a:prstGeom>
        </p:spPr>
        <p:txBody>
          <a:bodyPr vert="horz" lIns="0" tIns="0" rIns="0" bIns="0" rtlCol="0" anchor="t" anchorCtr="0"/>
          <a:lstStyle>
            <a:lvl1pPr algn="l">
              <a:defRPr sz="800">
                <a:latin typeface="+mn-lt"/>
              </a:defRPr>
            </a:lvl1pPr>
          </a:lstStyle>
          <a:p>
            <a:endParaRPr lang="en-GB" sz="800"/>
          </a:p>
        </p:txBody>
      </p:sp>
      <p:sp>
        <p:nvSpPr>
          <p:cNvPr id="9" name="Header Placeholder 12">
            <a:extLst>
              <a:ext uri="{FF2B5EF4-FFF2-40B4-BE49-F238E27FC236}">
                <a16:creationId xmlns:a16="http://schemas.microsoft.com/office/drawing/2014/main" id="{1BF2EE41-CFE8-437F-A002-558200137EC4}"/>
              </a:ext>
            </a:extLst>
          </p:cNvPr>
          <p:cNvSpPr>
            <a:spLocks noGrp="1"/>
          </p:cNvSpPr>
          <p:nvPr>
            <p:ph type="hdr" sz="quarter"/>
          </p:nvPr>
        </p:nvSpPr>
        <p:spPr>
          <a:xfrm>
            <a:off x="446366" y="8570490"/>
            <a:ext cx="4308538" cy="152702"/>
          </a:xfrm>
          <a:prstGeom prst="rect">
            <a:avLst/>
          </a:prstGeom>
        </p:spPr>
        <p:txBody>
          <a:bodyPr vert="horz" lIns="0" tIns="0" rIns="0" bIns="0" rtlCol="0" anchor="t" anchorCtr="0"/>
          <a:lstStyle>
            <a:lvl1pPr algn="l">
              <a:defRPr sz="800">
                <a:latin typeface="+mn-lt"/>
              </a:defRPr>
            </a:lvl1pPr>
          </a:lstStyle>
          <a:p>
            <a:endParaRPr lang="en-GB" sz="800"/>
          </a:p>
        </p:txBody>
      </p:sp>
      <p:grpSp>
        <p:nvGrpSpPr>
          <p:cNvPr id="10" name="Logo">
            <a:extLst>
              <a:ext uri="{FF2B5EF4-FFF2-40B4-BE49-F238E27FC236}">
                <a16:creationId xmlns:a16="http://schemas.microsoft.com/office/drawing/2014/main" id="{F131BA30-CA4C-4B3C-BAD8-233EFAD8F292}"/>
              </a:ext>
            </a:extLst>
          </p:cNvPr>
          <p:cNvGrpSpPr/>
          <p:nvPr/>
        </p:nvGrpSpPr>
        <p:grpSpPr>
          <a:xfrm>
            <a:off x="5615732" y="238993"/>
            <a:ext cx="755843" cy="322808"/>
            <a:chOff x="6380216" y="4059273"/>
            <a:chExt cx="2905863" cy="1241045"/>
          </a:xfrm>
        </p:grpSpPr>
        <p:sp>
          <p:nvSpPr>
            <p:cNvPr id="11" name="Freeform: Shape 10">
              <a:extLst>
                <a:ext uri="{FF2B5EF4-FFF2-40B4-BE49-F238E27FC236}">
                  <a16:creationId xmlns:a16="http://schemas.microsoft.com/office/drawing/2014/main" id="{B25C6FB2-F83B-4BF1-9578-6489988FA8EC}"/>
                </a:ext>
              </a:extLst>
            </p:cNvPr>
            <p:cNvSpPr/>
            <p:nvPr/>
          </p:nvSpPr>
          <p:spPr>
            <a:xfrm>
              <a:off x="6380216" y="4059273"/>
              <a:ext cx="2905863" cy="346936"/>
            </a:xfrm>
            <a:custGeom>
              <a:avLst/>
              <a:gdLst>
                <a:gd name="connsiteX0" fmla="*/ 0 w 2905863"/>
                <a:gd name="connsiteY0" fmla="*/ 0 h 346936"/>
                <a:gd name="connsiteX1" fmla="*/ 2905864 w 2905863"/>
                <a:gd name="connsiteY1" fmla="*/ 0 h 346936"/>
                <a:gd name="connsiteX2" fmla="*/ 2905864 w 2905863"/>
                <a:gd name="connsiteY2" fmla="*/ 346937 h 346936"/>
                <a:gd name="connsiteX3" fmla="*/ 0 w 2905863"/>
                <a:gd name="connsiteY3" fmla="*/ 346937 h 346936"/>
              </a:gdLst>
              <a:ahLst/>
              <a:cxnLst>
                <a:cxn ang="0">
                  <a:pos x="connsiteX0" y="connsiteY0"/>
                </a:cxn>
                <a:cxn ang="0">
                  <a:pos x="connsiteX1" y="connsiteY1"/>
                </a:cxn>
                <a:cxn ang="0">
                  <a:pos x="connsiteX2" y="connsiteY2"/>
                </a:cxn>
                <a:cxn ang="0">
                  <a:pos x="connsiteX3" y="connsiteY3"/>
                </a:cxn>
              </a:cxnLst>
              <a:rect l="l" t="t" r="r" b="b"/>
              <a:pathLst>
                <a:path w="2905863" h="346936">
                  <a:moveTo>
                    <a:pt x="0" y="0"/>
                  </a:moveTo>
                  <a:lnTo>
                    <a:pt x="2905864" y="0"/>
                  </a:lnTo>
                  <a:lnTo>
                    <a:pt x="2905864" y="346937"/>
                  </a:lnTo>
                  <a:lnTo>
                    <a:pt x="0" y="346937"/>
                  </a:lnTo>
                  <a:close/>
                </a:path>
              </a:pathLst>
            </a:custGeom>
            <a:solidFill>
              <a:srgbClr val="99D9F0"/>
            </a:solidFill>
            <a:ln w="4731"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32D3B574-3971-4C87-B602-DA0CF5429938}"/>
                </a:ext>
              </a:extLst>
            </p:cNvPr>
            <p:cNvSpPr/>
            <p:nvPr/>
          </p:nvSpPr>
          <p:spPr>
            <a:xfrm>
              <a:off x="6380216" y="4521775"/>
              <a:ext cx="2905863" cy="57854"/>
            </a:xfrm>
            <a:custGeom>
              <a:avLst/>
              <a:gdLst>
                <a:gd name="connsiteX0" fmla="*/ 0 w 2905863"/>
                <a:gd name="connsiteY0" fmla="*/ 0 h 57854"/>
                <a:gd name="connsiteX1" fmla="*/ 2905864 w 2905863"/>
                <a:gd name="connsiteY1" fmla="*/ 0 h 57854"/>
                <a:gd name="connsiteX2" fmla="*/ 2905864 w 2905863"/>
                <a:gd name="connsiteY2" fmla="*/ 57854 h 57854"/>
                <a:gd name="connsiteX3" fmla="*/ 0 w 2905863"/>
                <a:gd name="connsiteY3" fmla="*/ 57854 h 57854"/>
              </a:gdLst>
              <a:ahLst/>
              <a:cxnLst>
                <a:cxn ang="0">
                  <a:pos x="connsiteX0" y="connsiteY0"/>
                </a:cxn>
                <a:cxn ang="0">
                  <a:pos x="connsiteX1" y="connsiteY1"/>
                </a:cxn>
                <a:cxn ang="0">
                  <a:pos x="connsiteX2" y="connsiteY2"/>
                </a:cxn>
                <a:cxn ang="0">
                  <a:pos x="connsiteX3" y="connsiteY3"/>
                </a:cxn>
              </a:cxnLst>
              <a:rect l="l" t="t" r="r" b="b"/>
              <a:pathLst>
                <a:path w="2905863" h="57854">
                  <a:moveTo>
                    <a:pt x="0" y="0"/>
                  </a:moveTo>
                  <a:lnTo>
                    <a:pt x="2905864" y="0"/>
                  </a:lnTo>
                  <a:lnTo>
                    <a:pt x="2905864" y="57854"/>
                  </a:lnTo>
                  <a:lnTo>
                    <a:pt x="0" y="57854"/>
                  </a:lnTo>
                  <a:close/>
                </a:path>
              </a:pathLst>
            </a:custGeom>
            <a:solidFill>
              <a:srgbClr val="3F9C35"/>
            </a:solidFill>
            <a:ln w="4731"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61464B63-A19A-438D-8507-5B2CEEB29B6F}"/>
                </a:ext>
              </a:extLst>
            </p:cNvPr>
            <p:cNvSpPr/>
            <p:nvPr/>
          </p:nvSpPr>
          <p:spPr>
            <a:xfrm>
              <a:off x="6380216" y="4637294"/>
              <a:ext cx="2905863" cy="115566"/>
            </a:xfrm>
            <a:custGeom>
              <a:avLst/>
              <a:gdLst>
                <a:gd name="connsiteX0" fmla="*/ 0 w 2905863"/>
                <a:gd name="connsiteY0" fmla="*/ 0 h 115566"/>
                <a:gd name="connsiteX1" fmla="*/ 2905864 w 2905863"/>
                <a:gd name="connsiteY1" fmla="*/ 0 h 115566"/>
                <a:gd name="connsiteX2" fmla="*/ 2905864 w 2905863"/>
                <a:gd name="connsiteY2" fmla="*/ 115566 h 115566"/>
                <a:gd name="connsiteX3" fmla="*/ 0 w 2905863"/>
                <a:gd name="connsiteY3" fmla="*/ 115566 h 115566"/>
              </a:gdLst>
              <a:ahLst/>
              <a:cxnLst>
                <a:cxn ang="0">
                  <a:pos x="connsiteX0" y="connsiteY0"/>
                </a:cxn>
                <a:cxn ang="0">
                  <a:pos x="connsiteX1" y="connsiteY1"/>
                </a:cxn>
                <a:cxn ang="0">
                  <a:pos x="connsiteX2" y="connsiteY2"/>
                </a:cxn>
                <a:cxn ang="0">
                  <a:pos x="connsiteX3" y="connsiteY3"/>
                </a:cxn>
              </a:cxnLst>
              <a:rect l="l" t="t" r="r" b="b"/>
              <a:pathLst>
                <a:path w="2905863" h="115566">
                  <a:moveTo>
                    <a:pt x="0" y="0"/>
                  </a:moveTo>
                  <a:lnTo>
                    <a:pt x="2905864" y="0"/>
                  </a:lnTo>
                  <a:lnTo>
                    <a:pt x="2905864" y="115566"/>
                  </a:lnTo>
                  <a:lnTo>
                    <a:pt x="0" y="115566"/>
                  </a:lnTo>
                  <a:close/>
                </a:path>
              </a:pathLst>
            </a:custGeom>
            <a:solidFill>
              <a:srgbClr val="003591"/>
            </a:solidFill>
            <a:ln w="4731" cap="flat">
              <a:noFill/>
              <a:prstDash val="solid"/>
              <a:miter/>
            </a:ln>
          </p:spPr>
          <p:txBody>
            <a:bodyPr rtlCol="0" anchor="ctr"/>
            <a:lstStyle/>
            <a:p>
              <a:endParaRPr lang="en-GB"/>
            </a:p>
          </p:txBody>
        </p:sp>
        <p:sp>
          <p:nvSpPr>
            <p:cNvPr id="14" name="Freeform: Shape 13">
              <a:extLst>
                <a:ext uri="{FF2B5EF4-FFF2-40B4-BE49-F238E27FC236}">
                  <a16:creationId xmlns:a16="http://schemas.microsoft.com/office/drawing/2014/main" id="{9A514272-585B-4DD7-9889-D2AC8F80B3CA}"/>
                </a:ext>
              </a:extLst>
            </p:cNvPr>
            <p:cNvSpPr/>
            <p:nvPr/>
          </p:nvSpPr>
          <p:spPr>
            <a:xfrm>
              <a:off x="7833598" y="4927183"/>
              <a:ext cx="392545" cy="373134"/>
            </a:xfrm>
            <a:custGeom>
              <a:avLst/>
              <a:gdLst>
                <a:gd name="connsiteX0" fmla="*/ 303984 w 392545"/>
                <a:gd name="connsiteY0" fmla="*/ 19174 h 373134"/>
                <a:gd name="connsiteX1" fmla="*/ 201992 w 392545"/>
                <a:gd name="connsiteY1" fmla="*/ 0 h 373134"/>
                <a:gd name="connsiteX2" fmla="*/ 62173 w 392545"/>
                <a:gd name="connsiteY2" fmla="*/ 0 h 373134"/>
                <a:gd name="connsiteX3" fmla="*/ 27859 w 392545"/>
                <a:gd name="connsiteY3" fmla="*/ 0 h 373134"/>
                <a:gd name="connsiteX4" fmla="*/ 0 w 392545"/>
                <a:gd name="connsiteY4" fmla="*/ 0 h 373134"/>
                <a:gd name="connsiteX5" fmla="*/ 0 w 392545"/>
                <a:gd name="connsiteY5" fmla="*/ 373135 h 373134"/>
                <a:gd name="connsiteX6" fmla="*/ 27859 w 392545"/>
                <a:gd name="connsiteY6" fmla="*/ 373135 h 373134"/>
                <a:gd name="connsiteX7" fmla="*/ 62173 w 392545"/>
                <a:gd name="connsiteY7" fmla="*/ 373135 h 373134"/>
                <a:gd name="connsiteX8" fmla="*/ 201992 w 392545"/>
                <a:gd name="connsiteY8" fmla="*/ 373135 h 373134"/>
                <a:gd name="connsiteX9" fmla="*/ 303984 w 392545"/>
                <a:gd name="connsiteY9" fmla="*/ 353961 h 373134"/>
                <a:gd name="connsiteX10" fmla="*/ 369670 w 392545"/>
                <a:gd name="connsiteY10" fmla="*/ 296249 h 373134"/>
                <a:gd name="connsiteX11" fmla="*/ 392546 w 392545"/>
                <a:gd name="connsiteY11" fmla="*/ 199477 h 373134"/>
                <a:gd name="connsiteX12" fmla="*/ 392546 w 392545"/>
                <a:gd name="connsiteY12" fmla="*/ 173611 h 373134"/>
                <a:gd name="connsiteX13" fmla="*/ 369670 w 392545"/>
                <a:gd name="connsiteY13" fmla="*/ 76839 h 373134"/>
                <a:gd name="connsiteX14" fmla="*/ 303984 w 392545"/>
                <a:gd name="connsiteY14" fmla="*/ 19174 h 373134"/>
                <a:gd name="connsiteX15" fmla="*/ 331369 w 392545"/>
                <a:gd name="connsiteY15" fmla="*/ 197531 h 373134"/>
                <a:gd name="connsiteX16" fmla="*/ 299048 w 392545"/>
                <a:gd name="connsiteY16" fmla="*/ 287563 h 373134"/>
                <a:gd name="connsiteX17" fmla="*/ 202514 w 392545"/>
                <a:gd name="connsiteY17" fmla="*/ 316894 h 373134"/>
                <a:gd name="connsiteX18" fmla="*/ 62221 w 392545"/>
                <a:gd name="connsiteY18" fmla="*/ 316894 h 373134"/>
                <a:gd name="connsiteX19" fmla="*/ 62221 w 392545"/>
                <a:gd name="connsiteY19" fmla="*/ 56193 h 373134"/>
                <a:gd name="connsiteX20" fmla="*/ 202514 w 392545"/>
                <a:gd name="connsiteY20" fmla="*/ 56193 h 373134"/>
                <a:gd name="connsiteX21" fmla="*/ 299048 w 392545"/>
                <a:gd name="connsiteY21" fmla="*/ 84812 h 373134"/>
                <a:gd name="connsiteX22" fmla="*/ 331369 w 392545"/>
                <a:gd name="connsiteY22" fmla="*/ 175604 h 373134"/>
                <a:gd name="connsiteX23" fmla="*/ 331369 w 392545"/>
                <a:gd name="connsiteY23" fmla="*/ 197531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92545" h="373134">
                  <a:moveTo>
                    <a:pt x="303984" y="19174"/>
                  </a:moveTo>
                  <a:cubicBezTo>
                    <a:pt x="275461" y="6407"/>
                    <a:pt x="241479" y="0"/>
                    <a:pt x="201992" y="0"/>
                  </a:cubicBezTo>
                  <a:lnTo>
                    <a:pt x="62173" y="0"/>
                  </a:lnTo>
                  <a:lnTo>
                    <a:pt x="27859" y="0"/>
                  </a:lnTo>
                  <a:lnTo>
                    <a:pt x="0" y="0"/>
                  </a:lnTo>
                  <a:lnTo>
                    <a:pt x="0" y="373135"/>
                  </a:lnTo>
                  <a:lnTo>
                    <a:pt x="27859" y="373135"/>
                  </a:lnTo>
                  <a:lnTo>
                    <a:pt x="62173" y="373135"/>
                  </a:lnTo>
                  <a:lnTo>
                    <a:pt x="201992" y="373135"/>
                  </a:lnTo>
                  <a:cubicBezTo>
                    <a:pt x="241479" y="373135"/>
                    <a:pt x="275461" y="366728"/>
                    <a:pt x="303984" y="353961"/>
                  </a:cubicBezTo>
                  <a:cubicBezTo>
                    <a:pt x="332508" y="341194"/>
                    <a:pt x="354387" y="321972"/>
                    <a:pt x="369670" y="296249"/>
                  </a:cubicBezTo>
                  <a:cubicBezTo>
                    <a:pt x="384904" y="270525"/>
                    <a:pt x="392546" y="238299"/>
                    <a:pt x="392546" y="199477"/>
                  </a:cubicBezTo>
                  <a:lnTo>
                    <a:pt x="392546" y="173611"/>
                  </a:lnTo>
                  <a:cubicBezTo>
                    <a:pt x="392546" y="134788"/>
                    <a:pt x="384904" y="102562"/>
                    <a:pt x="369670" y="76839"/>
                  </a:cubicBezTo>
                  <a:cubicBezTo>
                    <a:pt x="354387" y="51162"/>
                    <a:pt x="332508" y="31941"/>
                    <a:pt x="303984" y="19174"/>
                  </a:cubicBezTo>
                  <a:close/>
                  <a:moveTo>
                    <a:pt x="331369" y="197531"/>
                  </a:moveTo>
                  <a:cubicBezTo>
                    <a:pt x="331369" y="238015"/>
                    <a:pt x="320596" y="268010"/>
                    <a:pt x="299048" y="287563"/>
                  </a:cubicBezTo>
                  <a:cubicBezTo>
                    <a:pt x="277502" y="307117"/>
                    <a:pt x="245323" y="316894"/>
                    <a:pt x="202514" y="316894"/>
                  </a:cubicBezTo>
                  <a:lnTo>
                    <a:pt x="62221" y="316894"/>
                  </a:lnTo>
                  <a:lnTo>
                    <a:pt x="62221" y="56193"/>
                  </a:lnTo>
                  <a:lnTo>
                    <a:pt x="202514" y="56193"/>
                  </a:lnTo>
                  <a:cubicBezTo>
                    <a:pt x="245323" y="56193"/>
                    <a:pt x="277454" y="65733"/>
                    <a:pt x="299048" y="84812"/>
                  </a:cubicBezTo>
                  <a:cubicBezTo>
                    <a:pt x="320596" y="103891"/>
                    <a:pt x="331369" y="134171"/>
                    <a:pt x="331369" y="175604"/>
                  </a:cubicBezTo>
                  <a:lnTo>
                    <a:pt x="331369" y="197531"/>
                  </a:lnTo>
                  <a:close/>
                </a:path>
              </a:pathLst>
            </a:custGeom>
            <a:solidFill>
              <a:srgbClr val="0F214A"/>
            </a:solidFill>
            <a:ln w="4731" cap="flat">
              <a:noFill/>
              <a:prstDash val="solid"/>
              <a:miter/>
            </a:ln>
          </p:spPr>
          <p:txBody>
            <a:bodyPr rtlCol="0" anchor="ctr"/>
            <a:lstStyle/>
            <a:p>
              <a:endParaRPr lang="en-GB"/>
            </a:p>
          </p:txBody>
        </p:sp>
        <p:sp>
          <p:nvSpPr>
            <p:cNvPr id="15" name="Freeform: Shape 14">
              <a:extLst>
                <a:ext uri="{FF2B5EF4-FFF2-40B4-BE49-F238E27FC236}">
                  <a16:creationId xmlns:a16="http://schemas.microsoft.com/office/drawing/2014/main" id="{71817243-274B-4667-95B7-949DA44CEC38}"/>
                </a:ext>
              </a:extLst>
            </p:cNvPr>
            <p:cNvSpPr/>
            <p:nvPr/>
          </p:nvSpPr>
          <p:spPr>
            <a:xfrm>
              <a:off x="8344036" y="4927183"/>
              <a:ext cx="410485" cy="373134"/>
            </a:xfrm>
            <a:custGeom>
              <a:avLst/>
              <a:gdLst>
                <a:gd name="connsiteX0" fmla="*/ 349262 w 410485"/>
                <a:gd name="connsiteY0" fmla="*/ 291598 h 373134"/>
                <a:gd name="connsiteX1" fmla="*/ 60702 w 410485"/>
                <a:gd name="connsiteY1" fmla="*/ 0 h 373134"/>
                <a:gd name="connsiteX2" fmla="*/ 26388 w 410485"/>
                <a:gd name="connsiteY2" fmla="*/ 0 h 373134"/>
                <a:gd name="connsiteX3" fmla="*/ 0 w 410485"/>
                <a:gd name="connsiteY3" fmla="*/ 0 h 373134"/>
                <a:gd name="connsiteX4" fmla="*/ 0 w 410485"/>
                <a:gd name="connsiteY4" fmla="*/ 373135 h 373134"/>
                <a:gd name="connsiteX5" fmla="*/ 60702 w 410485"/>
                <a:gd name="connsiteY5" fmla="*/ 373135 h 373134"/>
                <a:gd name="connsiteX6" fmla="*/ 60702 w 410485"/>
                <a:gd name="connsiteY6" fmla="*/ 81917 h 373134"/>
                <a:gd name="connsiteX7" fmla="*/ 349262 w 410485"/>
                <a:gd name="connsiteY7" fmla="*/ 373135 h 373134"/>
                <a:gd name="connsiteX8" fmla="*/ 410486 w 410485"/>
                <a:gd name="connsiteY8" fmla="*/ 373135 h 373134"/>
                <a:gd name="connsiteX9" fmla="*/ 410486 w 410485"/>
                <a:gd name="connsiteY9" fmla="*/ 0 h 373134"/>
                <a:gd name="connsiteX10" fmla="*/ 349262 w 410485"/>
                <a:gd name="connsiteY10"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85" h="373134">
                  <a:moveTo>
                    <a:pt x="349262" y="291598"/>
                  </a:moveTo>
                  <a:lnTo>
                    <a:pt x="60702" y="0"/>
                  </a:lnTo>
                  <a:lnTo>
                    <a:pt x="26388" y="0"/>
                  </a:lnTo>
                  <a:lnTo>
                    <a:pt x="0" y="0"/>
                  </a:lnTo>
                  <a:lnTo>
                    <a:pt x="0" y="373135"/>
                  </a:lnTo>
                  <a:lnTo>
                    <a:pt x="60702" y="373135"/>
                  </a:lnTo>
                  <a:lnTo>
                    <a:pt x="60702" y="81917"/>
                  </a:lnTo>
                  <a:lnTo>
                    <a:pt x="349262" y="373135"/>
                  </a:lnTo>
                  <a:lnTo>
                    <a:pt x="410486" y="373135"/>
                  </a:lnTo>
                  <a:lnTo>
                    <a:pt x="410486" y="0"/>
                  </a:lnTo>
                  <a:lnTo>
                    <a:pt x="349262" y="0"/>
                  </a:lnTo>
                  <a:close/>
                </a:path>
              </a:pathLst>
            </a:custGeom>
            <a:solidFill>
              <a:srgbClr val="0F214A"/>
            </a:solidFill>
            <a:ln w="4731" cap="flat">
              <a:noFill/>
              <a:prstDash val="solid"/>
              <a:miter/>
            </a:ln>
          </p:spPr>
          <p:txBody>
            <a:bodyPr rtlCol="0" anchor="ctr"/>
            <a:lstStyle/>
            <a:p>
              <a:endParaRPr lang="en-GB"/>
            </a:p>
          </p:txBody>
        </p:sp>
        <p:sp>
          <p:nvSpPr>
            <p:cNvPr id="16" name="Freeform: Shape 15">
              <a:extLst>
                <a:ext uri="{FF2B5EF4-FFF2-40B4-BE49-F238E27FC236}">
                  <a16:creationId xmlns:a16="http://schemas.microsoft.com/office/drawing/2014/main" id="{470A481D-11CB-4EA0-9689-E6D9992AC1CF}"/>
                </a:ext>
              </a:extLst>
            </p:cNvPr>
            <p:cNvSpPr/>
            <p:nvPr/>
          </p:nvSpPr>
          <p:spPr>
            <a:xfrm>
              <a:off x="8863965" y="4927183"/>
              <a:ext cx="421876" cy="373134"/>
            </a:xfrm>
            <a:custGeom>
              <a:avLst/>
              <a:gdLst>
                <a:gd name="connsiteX0" fmla="*/ 355716 w 421876"/>
                <a:gd name="connsiteY0" fmla="*/ 0 h 373134"/>
                <a:gd name="connsiteX1" fmla="*/ 212955 w 421876"/>
                <a:gd name="connsiteY1" fmla="*/ 291598 h 373134"/>
                <a:gd name="connsiteX2" fmla="*/ 70146 w 421876"/>
                <a:gd name="connsiteY2" fmla="*/ 0 h 373134"/>
                <a:gd name="connsiteX3" fmla="*/ 0 w 421876"/>
                <a:gd name="connsiteY3" fmla="*/ 0 h 373134"/>
                <a:gd name="connsiteX4" fmla="*/ 187042 w 421876"/>
                <a:gd name="connsiteY4" fmla="*/ 373135 h 373134"/>
                <a:gd name="connsiteX5" fmla="*/ 235309 w 421876"/>
                <a:gd name="connsiteY5" fmla="*/ 373135 h 373134"/>
                <a:gd name="connsiteX6" fmla="*/ 421876 w 421876"/>
                <a:gd name="connsiteY6"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1876" h="373134">
                  <a:moveTo>
                    <a:pt x="355716" y="0"/>
                  </a:moveTo>
                  <a:lnTo>
                    <a:pt x="212955" y="291598"/>
                  </a:lnTo>
                  <a:lnTo>
                    <a:pt x="70146" y="0"/>
                  </a:lnTo>
                  <a:lnTo>
                    <a:pt x="0" y="0"/>
                  </a:lnTo>
                  <a:lnTo>
                    <a:pt x="187042" y="373135"/>
                  </a:lnTo>
                  <a:lnTo>
                    <a:pt x="235309" y="373135"/>
                  </a:lnTo>
                  <a:lnTo>
                    <a:pt x="421876" y="0"/>
                  </a:lnTo>
                  <a:close/>
                </a:path>
              </a:pathLst>
            </a:custGeom>
            <a:solidFill>
              <a:srgbClr val="0F214A"/>
            </a:solidFill>
            <a:ln w="4731" cap="flat">
              <a:noFill/>
              <a:prstDash val="solid"/>
              <a:miter/>
            </a:ln>
          </p:spPr>
          <p:txBody>
            <a:bodyPr rtlCol="0" anchor="ctr"/>
            <a:lstStyle/>
            <a:p>
              <a:endParaRPr lang="en-GB"/>
            </a:p>
          </p:txBody>
        </p:sp>
      </p:grpSp>
    </p:spTree>
    <p:extLst>
      <p:ext uri="{BB962C8B-B14F-4D97-AF65-F5344CB8AC3E}">
        <p14:creationId xmlns:p14="http://schemas.microsoft.com/office/powerpoint/2010/main" val="25714368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360000" y="685800"/>
            <a:ext cx="6138000" cy="3452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360000" y="4343400"/>
            <a:ext cx="6138000" cy="4114800"/>
          </a:xfrm>
          <a:prstGeom prst="rect">
            <a:avLst/>
          </a:prstGeom>
        </p:spPr>
        <p:txBody>
          <a:bodyPr vert="horz" lIns="0" tIns="0" rIns="0" bIns="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8" name="Date Placeholder 8">
            <a:extLst>
              <a:ext uri="{FF2B5EF4-FFF2-40B4-BE49-F238E27FC236}">
                <a16:creationId xmlns:a16="http://schemas.microsoft.com/office/drawing/2014/main" id="{2BFA88E3-6CCC-4641-A98D-7398F6E1AE6C}"/>
              </a:ext>
            </a:extLst>
          </p:cNvPr>
          <p:cNvSpPr>
            <a:spLocks noGrp="1"/>
          </p:cNvSpPr>
          <p:nvPr>
            <p:ph type="dt" idx="1"/>
          </p:nvPr>
        </p:nvSpPr>
        <p:spPr>
          <a:xfrm>
            <a:off x="4760535" y="8752305"/>
            <a:ext cx="1737465" cy="152702"/>
          </a:xfrm>
          <a:prstGeom prst="rect">
            <a:avLst/>
          </a:prstGeom>
        </p:spPr>
        <p:txBody>
          <a:bodyPr vert="horz" lIns="0" tIns="0" rIns="0" bIns="0" rtlCol="0" anchor="t" anchorCtr="0"/>
          <a:lstStyle>
            <a:lvl1pPr algn="r">
              <a:defRPr sz="800">
                <a:latin typeface="+mn-lt"/>
              </a:defRPr>
            </a:lvl1pPr>
          </a:lstStyle>
          <a:p>
            <a:fld id="{681EF29B-F0DE-4A5D-971E-F0D2D074F34E}" type="datetime4">
              <a:rPr lang="en-GB" smtClean="0"/>
              <a:t>23 January 2024</a:t>
            </a:fld>
            <a:endParaRPr lang="en-GB" sz="800"/>
          </a:p>
        </p:txBody>
      </p:sp>
      <p:sp>
        <p:nvSpPr>
          <p:cNvPr id="9" name="Slide Number Placeholder 9">
            <a:extLst>
              <a:ext uri="{FF2B5EF4-FFF2-40B4-BE49-F238E27FC236}">
                <a16:creationId xmlns:a16="http://schemas.microsoft.com/office/drawing/2014/main" id="{F3087DC9-C8CF-4A7D-A808-05173EBAB961}"/>
              </a:ext>
            </a:extLst>
          </p:cNvPr>
          <p:cNvSpPr>
            <a:spLocks noGrp="1"/>
          </p:cNvSpPr>
          <p:nvPr>
            <p:ph type="sldNum" sz="quarter" idx="5"/>
          </p:nvPr>
        </p:nvSpPr>
        <p:spPr>
          <a:xfrm>
            <a:off x="4760535" y="8570490"/>
            <a:ext cx="1737465" cy="152702"/>
          </a:xfrm>
          <a:prstGeom prst="rect">
            <a:avLst/>
          </a:prstGeom>
        </p:spPr>
        <p:txBody>
          <a:bodyPr vert="horz" lIns="0" tIns="0" rIns="0" bIns="0" rtlCol="0" anchor="t" anchorCtr="0"/>
          <a:lstStyle>
            <a:lvl1pPr algn="r">
              <a:defRPr sz="800">
                <a:latin typeface="+mn-lt"/>
              </a:defRPr>
            </a:lvl1pPr>
          </a:lstStyle>
          <a:p>
            <a:fld id="{A16CFAD1-D197-4A88-B173-A6412E995EE5}" type="slidenum">
              <a:rPr lang="en-GB" smtClean="0"/>
              <a:pPr/>
              <a:t>‹#›</a:t>
            </a:fld>
            <a:endParaRPr lang="en-GB" sz="800"/>
          </a:p>
        </p:txBody>
      </p:sp>
      <p:sp>
        <p:nvSpPr>
          <p:cNvPr id="10" name="Footer Placeholder 10">
            <a:extLst>
              <a:ext uri="{FF2B5EF4-FFF2-40B4-BE49-F238E27FC236}">
                <a16:creationId xmlns:a16="http://schemas.microsoft.com/office/drawing/2014/main" id="{D3E5D5B4-5B5B-4A78-9FBF-121492410DA0}"/>
              </a:ext>
            </a:extLst>
          </p:cNvPr>
          <p:cNvSpPr>
            <a:spLocks noGrp="1"/>
          </p:cNvSpPr>
          <p:nvPr>
            <p:ph type="ftr" sz="quarter" idx="4"/>
          </p:nvPr>
        </p:nvSpPr>
        <p:spPr>
          <a:xfrm>
            <a:off x="353656" y="8752305"/>
            <a:ext cx="4401248" cy="152702"/>
          </a:xfrm>
          <a:prstGeom prst="rect">
            <a:avLst/>
          </a:prstGeom>
        </p:spPr>
        <p:txBody>
          <a:bodyPr vert="horz" lIns="0" tIns="0" rIns="0" bIns="0" rtlCol="0" anchor="t" anchorCtr="0"/>
          <a:lstStyle>
            <a:lvl1pPr algn="l">
              <a:defRPr sz="800">
                <a:latin typeface="+mn-lt"/>
              </a:defRPr>
            </a:lvl1pPr>
          </a:lstStyle>
          <a:p>
            <a:endParaRPr lang="en-GB" sz="800"/>
          </a:p>
        </p:txBody>
      </p:sp>
      <p:sp>
        <p:nvSpPr>
          <p:cNvPr id="11" name="Header Placeholder 12">
            <a:extLst>
              <a:ext uri="{FF2B5EF4-FFF2-40B4-BE49-F238E27FC236}">
                <a16:creationId xmlns:a16="http://schemas.microsoft.com/office/drawing/2014/main" id="{AB4E7CF5-96AC-4C46-8B0F-AA454984BAC1}"/>
              </a:ext>
            </a:extLst>
          </p:cNvPr>
          <p:cNvSpPr>
            <a:spLocks noGrp="1"/>
          </p:cNvSpPr>
          <p:nvPr>
            <p:ph type="hdr" sz="quarter"/>
          </p:nvPr>
        </p:nvSpPr>
        <p:spPr>
          <a:xfrm>
            <a:off x="353656" y="8570490"/>
            <a:ext cx="4401248" cy="152702"/>
          </a:xfrm>
          <a:prstGeom prst="rect">
            <a:avLst/>
          </a:prstGeom>
        </p:spPr>
        <p:txBody>
          <a:bodyPr vert="horz" lIns="0" tIns="0" rIns="0" bIns="0" rtlCol="0" anchor="t" anchorCtr="0"/>
          <a:lstStyle>
            <a:lvl1pPr algn="l">
              <a:defRPr sz="800">
                <a:latin typeface="+mn-lt"/>
              </a:defRPr>
            </a:lvl1pPr>
          </a:lstStyle>
          <a:p>
            <a:endParaRPr lang="en-GB" sz="800"/>
          </a:p>
        </p:txBody>
      </p:sp>
    </p:spTree>
    <p:extLst>
      <p:ext uri="{BB962C8B-B14F-4D97-AF65-F5344CB8AC3E}">
        <p14:creationId xmlns:p14="http://schemas.microsoft.com/office/powerpoint/2010/main" val="33048784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180000" indent="-180000" algn="l" defTabSz="914400" rtl="0" eaLnBrk="1" latinLnBrk="0" hangingPunct="1">
      <a:buFont typeface="Arial" panose="020B0604020202020204" pitchFamily="34" charset="0"/>
      <a:buChar char="•"/>
      <a:defRPr sz="1200" kern="1200">
        <a:solidFill>
          <a:schemeClr val="tx1"/>
        </a:solidFill>
        <a:latin typeface="+mn-lt"/>
        <a:ea typeface="+mn-ea"/>
        <a:cs typeface="+mn-cs"/>
      </a:defRPr>
    </a:lvl2pPr>
    <a:lvl3pPr marL="360000" indent="-180000" algn="l" defTabSz="914400" rtl="0" eaLnBrk="1" latinLnBrk="0" hangingPunct="1">
      <a:buFont typeface="Arial" panose="020B0604020202020204" pitchFamily="34" charset="0"/>
      <a:buChar char="•"/>
      <a:defRPr sz="1200" kern="1200">
        <a:solidFill>
          <a:schemeClr val="tx1"/>
        </a:solidFill>
        <a:latin typeface="+mn-lt"/>
        <a:ea typeface="+mn-ea"/>
        <a:cs typeface="+mn-cs"/>
      </a:defRPr>
    </a:lvl3pPr>
    <a:lvl4pPr marL="360000" indent="-180000" algn="l" defTabSz="914400" rtl="0" eaLnBrk="1" latinLnBrk="0" hangingPunct="1">
      <a:buFont typeface="Arial" panose="020B0604020202020204" pitchFamily="34" charset="0"/>
      <a:buChar char="•"/>
      <a:defRPr sz="1200" kern="1200">
        <a:solidFill>
          <a:schemeClr val="tx1"/>
        </a:solidFill>
        <a:latin typeface="+mn-lt"/>
        <a:ea typeface="+mn-ea"/>
        <a:cs typeface="+mn-cs"/>
      </a:defRPr>
    </a:lvl4pPr>
    <a:lvl5pPr marL="360000" indent="-180000" algn="l" defTabSz="914400" rtl="0" eaLnBrk="1" latinLnBrk="0" hangingPunct="1">
      <a:buFont typeface="Arial" panose="020B0604020202020204" pitchFamily="34" charset="0"/>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1</a:t>
            </a:fld>
            <a:endParaRPr lang="en-GB" sz="800"/>
          </a:p>
        </p:txBody>
      </p:sp>
    </p:spTree>
    <p:extLst>
      <p:ext uri="{BB962C8B-B14F-4D97-AF65-F5344CB8AC3E}">
        <p14:creationId xmlns:p14="http://schemas.microsoft.com/office/powerpoint/2010/main" val="6199563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10</a:t>
            </a:fld>
            <a:endParaRPr lang="en-GB" sz="800"/>
          </a:p>
        </p:txBody>
      </p:sp>
    </p:spTree>
    <p:extLst>
      <p:ext uri="{BB962C8B-B14F-4D97-AF65-F5344CB8AC3E}">
        <p14:creationId xmlns:p14="http://schemas.microsoft.com/office/powerpoint/2010/main" val="42586769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11</a:t>
            </a:fld>
            <a:endParaRPr lang="en-GB" sz="800"/>
          </a:p>
        </p:txBody>
      </p:sp>
    </p:spTree>
    <p:extLst>
      <p:ext uri="{BB962C8B-B14F-4D97-AF65-F5344CB8AC3E}">
        <p14:creationId xmlns:p14="http://schemas.microsoft.com/office/powerpoint/2010/main" val="40313471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r>
              <a:rPr lang="en-GB" dirty="0"/>
              <a:t>https://ieeexplore.ieee.org/document/9762239  P&amp;S </a:t>
            </a:r>
          </a:p>
          <a:p>
            <a:r>
              <a:rPr lang="en-GB" dirty="0"/>
              <a:t>https://www.dnv.com/focus-areas/hydrogen/forecast-to-2050.html DNV</a:t>
            </a:r>
          </a:p>
          <a:p>
            <a:r>
              <a:rPr lang="en-GB" dirty="0"/>
              <a:t>https://assets.publishing.service.gov.uk/government/uploads/system/uploads/attachment_data/file/1095997/benefits-long-duration-electricity-storage.pdf</a:t>
            </a:r>
          </a:p>
          <a:p>
            <a:endParaRPr lang="en-GB" dirty="0"/>
          </a:p>
        </p:txBody>
      </p:sp>
      <p:sp>
        <p:nvSpPr>
          <p:cNvPr id="4" name="Slide Number Placeholder 3"/>
          <p:cNvSpPr>
            <a:spLocks noGrp="1"/>
          </p:cNvSpPr>
          <p:nvPr>
            <p:ph type="sldNum" sz="quarter" idx="5"/>
          </p:nvPr>
        </p:nvSpPr>
        <p:spPr/>
        <p:txBody>
          <a:bodyPr/>
          <a:lstStyle/>
          <a:p>
            <a:fld id="{A16CFAD1-D197-4A88-B173-A6412E995EE5}" type="slidenum">
              <a:rPr lang="en-GB" smtClean="0"/>
              <a:pPr/>
              <a:t>12</a:t>
            </a:fld>
            <a:endParaRPr lang="en-GB" sz="800"/>
          </a:p>
        </p:txBody>
      </p:sp>
    </p:spTree>
    <p:extLst>
      <p:ext uri="{BB962C8B-B14F-4D97-AF65-F5344CB8AC3E}">
        <p14:creationId xmlns:p14="http://schemas.microsoft.com/office/powerpoint/2010/main" val="35946685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13</a:t>
            </a:fld>
            <a:endParaRPr lang="en-GB" sz="800"/>
          </a:p>
        </p:txBody>
      </p:sp>
    </p:spTree>
    <p:extLst>
      <p:ext uri="{BB962C8B-B14F-4D97-AF65-F5344CB8AC3E}">
        <p14:creationId xmlns:p14="http://schemas.microsoft.com/office/powerpoint/2010/main" val="19765899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14</a:t>
            </a:fld>
            <a:endParaRPr lang="en-GB" sz="800"/>
          </a:p>
        </p:txBody>
      </p:sp>
    </p:spTree>
    <p:extLst>
      <p:ext uri="{BB962C8B-B14F-4D97-AF65-F5344CB8AC3E}">
        <p14:creationId xmlns:p14="http://schemas.microsoft.com/office/powerpoint/2010/main" val="8664859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15</a:t>
            </a:fld>
            <a:endParaRPr lang="en-GB" sz="800"/>
          </a:p>
        </p:txBody>
      </p:sp>
    </p:spTree>
    <p:extLst>
      <p:ext uri="{BB962C8B-B14F-4D97-AF65-F5344CB8AC3E}">
        <p14:creationId xmlns:p14="http://schemas.microsoft.com/office/powerpoint/2010/main" val="35372605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16</a:t>
            </a:fld>
            <a:endParaRPr lang="en-GB" sz="800"/>
          </a:p>
        </p:txBody>
      </p:sp>
    </p:spTree>
    <p:extLst>
      <p:ext uri="{BB962C8B-B14F-4D97-AF65-F5344CB8AC3E}">
        <p14:creationId xmlns:p14="http://schemas.microsoft.com/office/powerpoint/2010/main" val="34228187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17</a:t>
            </a:fld>
            <a:endParaRPr lang="en-GB" sz="800"/>
          </a:p>
        </p:txBody>
      </p:sp>
    </p:spTree>
    <p:extLst>
      <p:ext uri="{BB962C8B-B14F-4D97-AF65-F5344CB8AC3E}">
        <p14:creationId xmlns:p14="http://schemas.microsoft.com/office/powerpoint/2010/main" val="31206450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18</a:t>
            </a:fld>
            <a:endParaRPr lang="en-GB" sz="800"/>
          </a:p>
        </p:txBody>
      </p:sp>
    </p:spTree>
    <p:extLst>
      <p:ext uri="{BB962C8B-B14F-4D97-AF65-F5344CB8AC3E}">
        <p14:creationId xmlns:p14="http://schemas.microsoft.com/office/powerpoint/2010/main" val="25803842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19</a:t>
            </a:fld>
            <a:endParaRPr lang="en-GB" sz="800"/>
          </a:p>
        </p:txBody>
      </p:sp>
    </p:spTree>
    <p:extLst>
      <p:ext uri="{BB962C8B-B14F-4D97-AF65-F5344CB8AC3E}">
        <p14:creationId xmlns:p14="http://schemas.microsoft.com/office/powerpoint/2010/main" val="9655292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44500" y="1243013"/>
            <a:ext cx="5969000" cy="3357562"/>
          </a:xfrm>
        </p:spPr>
      </p:sp>
      <p:sp>
        <p:nvSpPr>
          <p:cNvPr id="3" name="Notes Placeholder 2"/>
          <p:cNvSpPr>
            <a:spLocks noGrp="1"/>
          </p:cNvSpPr>
          <p:nvPr>
            <p:ph type="body" idx="1"/>
          </p:nvPr>
        </p:nvSpPr>
        <p:spPr/>
        <p:txBody>
          <a:bodyPr/>
          <a:lstStyle/>
          <a:p>
            <a:endParaRPr lang="en-GB"/>
          </a:p>
        </p:txBody>
      </p:sp>
      <p:sp>
        <p:nvSpPr>
          <p:cNvPr id="4" name="Date Placeholder 3">
            <a:extLst>
              <a:ext uri="{FF2B5EF4-FFF2-40B4-BE49-F238E27FC236}">
                <a16:creationId xmlns:a16="http://schemas.microsoft.com/office/drawing/2014/main" id="{F5B3DFFC-B3F9-4A0E-AA6D-FA360609F3D2}"/>
              </a:ext>
            </a:extLst>
          </p:cNvPr>
          <p:cNvSpPr>
            <a:spLocks noGrp="1"/>
          </p:cNvSpPr>
          <p:nvPr>
            <p:ph type="dt" idx="1"/>
          </p:nvPr>
        </p:nvSpPr>
        <p:spPr/>
        <p:txBody>
          <a:bodyPr/>
          <a:lstStyle/>
          <a:p>
            <a:r>
              <a:rPr lang="en-GB"/>
              <a:t>15 July, 2022</a:t>
            </a:r>
          </a:p>
        </p:txBody>
      </p:sp>
    </p:spTree>
    <p:extLst>
      <p:ext uri="{BB962C8B-B14F-4D97-AF65-F5344CB8AC3E}">
        <p14:creationId xmlns:p14="http://schemas.microsoft.com/office/powerpoint/2010/main" val="16795145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20</a:t>
            </a:fld>
            <a:endParaRPr lang="en-GB" sz="800"/>
          </a:p>
        </p:txBody>
      </p:sp>
    </p:spTree>
    <p:extLst>
      <p:ext uri="{BB962C8B-B14F-4D97-AF65-F5344CB8AC3E}">
        <p14:creationId xmlns:p14="http://schemas.microsoft.com/office/powerpoint/2010/main" val="23641549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71763" y="504825"/>
            <a:ext cx="4529137" cy="2547938"/>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21</a:t>
            </a:fld>
            <a:endParaRPr lang="en-GB" sz="800"/>
          </a:p>
        </p:txBody>
      </p:sp>
    </p:spTree>
    <p:extLst>
      <p:ext uri="{BB962C8B-B14F-4D97-AF65-F5344CB8AC3E}">
        <p14:creationId xmlns:p14="http://schemas.microsoft.com/office/powerpoint/2010/main" val="41948196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22</a:t>
            </a:fld>
            <a:endParaRPr lang="en-GB" sz="800"/>
          </a:p>
        </p:txBody>
      </p:sp>
    </p:spTree>
    <p:extLst>
      <p:ext uri="{BB962C8B-B14F-4D97-AF65-F5344CB8AC3E}">
        <p14:creationId xmlns:p14="http://schemas.microsoft.com/office/powerpoint/2010/main" val="36889275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71763" y="504825"/>
            <a:ext cx="4529137" cy="2547938"/>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23</a:t>
            </a:fld>
            <a:endParaRPr lang="en-GB" sz="800"/>
          </a:p>
        </p:txBody>
      </p:sp>
    </p:spTree>
    <p:extLst>
      <p:ext uri="{BB962C8B-B14F-4D97-AF65-F5344CB8AC3E}">
        <p14:creationId xmlns:p14="http://schemas.microsoft.com/office/powerpoint/2010/main" val="34439197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24</a:t>
            </a:fld>
            <a:endParaRPr lang="en-GB" sz="800"/>
          </a:p>
        </p:txBody>
      </p:sp>
    </p:spTree>
    <p:extLst>
      <p:ext uri="{BB962C8B-B14F-4D97-AF65-F5344CB8AC3E}">
        <p14:creationId xmlns:p14="http://schemas.microsoft.com/office/powerpoint/2010/main" val="40352855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71763" y="504825"/>
            <a:ext cx="4529137" cy="2547938"/>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25</a:t>
            </a:fld>
            <a:endParaRPr lang="en-GB" sz="800"/>
          </a:p>
        </p:txBody>
      </p:sp>
    </p:spTree>
    <p:extLst>
      <p:ext uri="{BB962C8B-B14F-4D97-AF65-F5344CB8AC3E}">
        <p14:creationId xmlns:p14="http://schemas.microsoft.com/office/powerpoint/2010/main" val="14134002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26</a:t>
            </a:fld>
            <a:endParaRPr lang="en-GB" sz="800"/>
          </a:p>
        </p:txBody>
      </p:sp>
    </p:spTree>
    <p:extLst>
      <p:ext uri="{BB962C8B-B14F-4D97-AF65-F5344CB8AC3E}">
        <p14:creationId xmlns:p14="http://schemas.microsoft.com/office/powerpoint/2010/main" val="319150331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71763" y="504825"/>
            <a:ext cx="4529137" cy="2547938"/>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27</a:t>
            </a:fld>
            <a:endParaRPr lang="en-GB" sz="800"/>
          </a:p>
        </p:txBody>
      </p:sp>
    </p:spTree>
    <p:extLst>
      <p:ext uri="{BB962C8B-B14F-4D97-AF65-F5344CB8AC3E}">
        <p14:creationId xmlns:p14="http://schemas.microsoft.com/office/powerpoint/2010/main" val="20380963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28</a:t>
            </a:fld>
            <a:endParaRPr lang="en-GB" sz="800"/>
          </a:p>
        </p:txBody>
      </p:sp>
    </p:spTree>
    <p:extLst>
      <p:ext uri="{BB962C8B-B14F-4D97-AF65-F5344CB8AC3E}">
        <p14:creationId xmlns:p14="http://schemas.microsoft.com/office/powerpoint/2010/main" val="36396888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71763" y="504825"/>
            <a:ext cx="4529137" cy="2547938"/>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29</a:t>
            </a:fld>
            <a:endParaRPr lang="en-GB" sz="800"/>
          </a:p>
        </p:txBody>
      </p:sp>
    </p:spTree>
    <p:extLst>
      <p:ext uri="{BB962C8B-B14F-4D97-AF65-F5344CB8AC3E}">
        <p14:creationId xmlns:p14="http://schemas.microsoft.com/office/powerpoint/2010/main" val="26839843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3</a:t>
            </a:fld>
            <a:endParaRPr lang="en-GB" sz="800"/>
          </a:p>
        </p:txBody>
      </p:sp>
    </p:spTree>
    <p:extLst>
      <p:ext uri="{BB962C8B-B14F-4D97-AF65-F5344CB8AC3E}">
        <p14:creationId xmlns:p14="http://schemas.microsoft.com/office/powerpoint/2010/main" val="24399107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30</a:t>
            </a:fld>
            <a:endParaRPr lang="en-GB" sz="800"/>
          </a:p>
        </p:txBody>
      </p:sp>
    </p:spTree>
    <p:extLst>
      <p:ext uri="{BB962C8B-B14F-4D97-AF65-F5344CB8AC3E}">
        <p14:creationId xmlns:p14="http://schemas.microsoft.com/office/powerpoint/2010/main" val="76544996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71763" y="504825"/>
            <a:ext cx="4529137" cy="2547938"/>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31</a:t>
            </a:fld>
            <a:endParaRPr lang="en-GB" sz="800"/>
          </a:p>
        </p:txBody>
      </p:sp>
    </p:spTree>
    <p:extLst>
      <p:ext uri="{BB962C8B-B14F-4D97-AF65-F5344CB8AC3E}">
        <p14:creationId xmlns:p14="http://schemas.microsoft.com/office/powerpoint/2010/main" val="389707182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32</a:t>
            </a:fld>
            <a:endParaRPr lang="en-GB" sz="800"/>
          </a:p>
        </p:txBody>
      </p:sp>
    </p:spTree>
    <p:extLst>
      <p:ext uri="{BB962C8B-B14F-4D97-AF65-F5344CB8AC3E}">
        <p14:creationId xmlns:p14="http://schemas.microsoft.com/office/powerpoint/2010/main" val="327420529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71763" y="504825"/>
            <a:ext cx="4529137" cy="2547938"/>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33</a:t>
            </a:fld>
            <a:endParaRPr lang="en-GB" sz="800"/>
          </a:p>
        </p:txBody>
      </p:sp>
    </p:spTree>
    <p:extLst>
      <p:ext uri="{BB962C8B-B14F-4D97-AF65-F5344CB8AC3E}">
        <p14:creationId xmlns:p14="http://schemas.microsoft.com/office/powerpoint/2010/main" val="156026091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34</a:t>
            </a:fld>
            <a:endParaRPr lang="en-GB" sz="800"/>
          </a:p>
        </p:txBody>
      </p:sp>
    </p:spTree>
    <p:extLst>
      <p:ext uri="{BB962C8B-B14F-4D97-AF65-F5344CB8AC3E}">
        <p14:creationId xmlns:p14="http://schemas.microsoft.com/office/powerpoint/2010/main" val="362623156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35</a:t>
            </a:fld>
            <a:endParaRPr lang="en-GB" sz="800"/>
          </a:p>
        </p:txBody>
      </p:sp>
    </p:spTree>
    <p:extLst>
      <p:ext uri="{BB962C8B-B14F-4D97-AF65-F5344CB8AC3E}">
        <p14:creationId xmlns:p14="http://schemas.microsoft.com/office/powerpoint/2010/main" val="279938805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36</a:t>
            </a:fld>
            <a:endParaRPr lang="en-GB" sz="800"/>
          </a:p>
        </p:txBody>
      </p:sp>
    </p:spTree>
    <p:extLst>
      <p:ext uri="{BB962C8B-B14F-4D97-AF65-F5344CB8AC3E}">
        <p14:creationId xmlns:p14="http://schemas.microsoft.com/office/powerpoint/2010/main" val="379575377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37</a:t>
            </a:fld>
            <a:endParaRPr lang="en-GB" sz="800"/>
          </a:p>
        </p:txBody>
      </p:sp>
    </p:spTree>
    <p:extLst>
      <p:ext uri="{BB962C8B-B14F-4D97-AF65-F5344CB8AC3E}">
        <p14:creationId xmlns:p14="http://schemas.microsoft.com/office/powerpoint/2010/main" val="6861414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38</a:t>
            </a:fld>
            <a:endParaRPr lang="en-GB" sz="800"/>
          </a:p>
        </p:txBody>
      </p:sp>
    </p:spTree>
    <p:extLst>
      <p:ext uri="{BB962C8B-B14F-4D97-AF65-F5344CB8AC3E}">
        <p14:creationId xmlns:p14="http://schemas.microsoft.com/office/powerpoint/2010/main" val="59990263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39</a:t>
            </a:fld>
            <a:endParaRPr lang="en-GB" sz="800"/>
          </a:p>
        </p:txBody>
      </p:sp>
    </p:spTree>
    <p:extLst>
      <p:ext uri="{BB962C8B-B14F-4D97-AF65-F5344CB8AC3E}">
        <p14:creationId xmlns:p14="http://schemas.microsoft.com/office/powerpoint/2010/main" val="18787913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16CFAD1-D197-4A88-B173-A6412E995EE5}" type="slidenum">
              <a:rPr lang="en-GB" smtClean="0"/>
              <a:pPr/>
              <a:t>4</a:t>
            </a:fld>
            <a:endParaRPr lang="en-GB" sz="800"/>
          </a:p>
        </p:txBody>
      </p:sp>
    </p:spTree>
    <p:extLst>
      <p:ext uri="{BB962C8B-B14F-4D97-AF65-F5344CB8AC3E}">
        <p14:creationId xmlns:p14="http://schemas.microsoft.com/office/powerpoint/2010/main" val="307826739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40</a:t>
            </a:fld>
            <a:endParaRPr lang="en-GB" sz="800"/>
          </a:p>
        </p:txBody>
      </p:sp>
    </p:spTree>
    <p:extLst>
      <p:ext uri="{BB962C8B-B14F-4D97-AF65-F5344CB8AC3E}">
        <p14:creationId xmlns:p14="http://schemas.microsoft.com/office/powerpoint/2010/main" val="117399066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41</a:t>
            </a:fld>
            <a:endParaRPr lang="en-GB" sz="800"/>
          </a:p>
        </p:txBody>
      </p:sp>
    </p:spTree>
    <p:extLst>
      <p:ext uri="{BB962C8B-B14F-4D97-AF65-F5344CB8AC3E}">
        <p14:creationId xmlns:p14="http://schemas.microsoft.com/office/powerpoint/2010/main" val="215850815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42</a:t>
            </a:fld>
            <a:endParaRPr lang="en-GB" sz="800"/>
          </a:p>
        </p:txBody>
      </p:sp>
    </p:spTree>
    <p:extLst>
      <p:ext uri="{BB962C8B-B14F-4D97-AF65-F5344CB8AC3E}">
        <p14:creationId xmlns:p14="http://schemas.microsoft.com/office/powerpoint/2010/main" val="367704143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43</a:t>
            </a:fld>
            <a:endParaRPr lang="en-GB" sz="800"/>
          </a:p>
        </p:txBody>
      </p:sp>
    </p:spTree>
    <p:extLst>
      <p:ext uri="{BB962C8B-B14F-4D97-AF65-F5344CB8AC3E}">
        <p14:creationId xmlns:p14="http://schemas.microsoft.com/office/powerpoint/2010/main" val="121912321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44</a:t>
            </a:fld>
            <a:endParaRPr lang="en-GB" sz="800"/>
          </a:p>
        </p:txBody>
      </p:sp>
    </p:spTree>
    <p:extLst>
      <p:ext uri="{BB962C8B-B14F-4D97-AF65-F5344CB8AC3E}">
        <p14:creationId xmlns:p14="http://schemas.microsoft.com/office/powerpoint/2010/main" val="250544215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pPr marL="0" indent="0">
              <a:buFont typeface="Wingdings" panose="05000000000000000000" pitchFamily="2" charset="2"/>
              <a:buNone/>
            </a:pPr>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45</a:t>
            </a:fld>
            <a:endParaRPr lang="en-GB" sz="800"/>
          </a:p>
        </p:txBody>
      </p:sp>
    </p:spTree>
    <p:extLst>
      <p:ext uri="{BB962C8B-B14F-4D97-AF65-F5344CB8AC3E}">
        <p14:creationId xmlns:p14="http://schemas.microsoft.com/office/powerpoint/2010/main" val="206198677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46</a:t>
            </a:fld>
            <a:endParaRPr lang="en-GB" sz="800"/>
          </a:p>
        </p:txBody>
      </p:sp>
    </p:spTree>
    <p:extLst>
      <p:ext uri="{BB962C8B-B14F-4D97-AF65-F5344CB8AC3E}">
        <p14:creationId xmlns:p14="http://schemas.microsoft.com/office/powerpoint/2010/main" val="111077059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47</a:t>
            </a:fld>
            <a:endParaRPr lang="en-GB" sz="800"/>
          </a:p>
        </p:txBody>
      </p:sp>
    </p:spTree>
    <p:extLst>
      <p:ext uri="{BB962C8B-B14F-4D97-AF65-F5344CB8AC3E}">
        <p14:creationId xmlns:p14="http://schemas.microsoft.com/office/powerpoint/2010/main" val="367629140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48</a:t>
            </a:fld>
            <a:endParaRPr lang="en-GB" sz="800"/>
          </a:p>
        </p:txBody>
      </p:sp>
    </p:spTree>
    <p:extLst>
      <p:ext uri="{BB962C8B-B14F-4D97-AF65-F5344CB8AC3E}">
        <p14:creationId xmlns:p14="http://schemas.microsoft.com/office/powerpoint/2010/main" val="17168430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49</a:t>
            </a:fld>
            <a:endParaRPr lang="en-GB" sz="800"/>
          </a:p>
        </p:txBody>
      </p:sp>
    </p:spTree>
    <p:extLst>
      <p:ext uri="{BB962C8B-B14F-4D97-AF65-F5344CB8AC3E}">
        <p14:creationId xmlns:p14="http://schemas.microsoft.com/office/powerpoint/2010/main" val="30017075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5</a:t>
            </a:fld>
            <a:endParaRPr lang="en-GB" sz="800"/>
          </a:p>
        </p:txBody>
      </p:sp>
    </p:spTree>
    <p:extLst>
      <p:ext uri="{BB962C8B-B14F-4D97-AF65-F5344CB8AC3E}">
        <p14:creationId xmlns:p14="http://schemas.microsoft.com/office/powerpoint/2010/main" val="235521423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50</a:t>
            </a:fld>
            <a:endParaRPr lang="en-GB" sz="800"/>
          </a:p>
        </p:txBody>
      </p:sp>
    </p:spTree>
    <p:extLst>
      <p:ext uri="{BB962C8B-B14F-4D97-AF65-F5344CB8AC3E}">
        <p14:creationId xmlns:p14="http://schemas.microsoft.com/office/powerpoint/2010/main" val="56064142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51</a:t>
            </a:fld>
            <a:endParaRPr lang="en-GB" sz="800"/>
          </a:p>
        </p:txBody>
      </p:sp>
    </p:spTree>
    <p:extLst>
      <p:ext uri="{BB962C8B-B14F-4D97-AF65-F5344CB8AC3E}">
        <p14:creationId xmlns:p14="http://schemas.microsoft.com/office/powerpoint/2010/main" val="2540013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52</a:t>
            </a:fld>
            <a:endParaRPr lang="en-GB" sz="800"/>
          </a:p>
        </p:txBody>
      </p:sp>
    </p:spTree>
    <p:extLst>
      <p:ext uri="{BB962C8B-B14F-4D97-AF65-F5344CB8AC3E}">
        <p14:creationId xmlns:p14="http://schemas.microsoft.com/office/powerpoint/2010/main" val="65855280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53</a:t>
            </a:fld>
            <a:endParaRPr lang="en-GB" sz="800"/>
          </a:p>
        </p:txBody>
      </p:sp>
    </p:spTree>
    <p:extLst>
      <p:ext uri="{BB962C8B-B14F-4D97-AF65-F5344CB8AC3E}">
        <p14:creationId xmlns:p14="http://schemas.microsoft.com/office/powerpoint/2010/main" val="64374865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54</a:t>
            </a:fld>
            <a:endParaRPr lang="en-GB" sz="800"/>
          </a:p>
        </p:txBody>
      </p:sp>
    </p:spTree>
    <p:extLst>
      <p:ext uri="{BB962C8B-B14F-4D97-AF65-F5344CB8AC3E}">
        <p14:creationId xmlns:p14="http://schemas.microsoft.com/office/powerpoint/2010/main" val="143739387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55</a:t>
            </a:fld>
            <a:endParaRPr lang="en-GB" sz="800"/>
          </a:p>
        </p:txBody>
      </p:sp>
    </p:spTree>
    <p:extLst>
      <p:ext uri="{BB962C8B-B14F-4D97-AF65-F5344CB8AC3E}">
        <p14:creationId xmlns:p14="http://schemas.microsoft.com/office/powerpoint/2010/main" val="297578086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56</a:t>
            </a:fld>
            <a:endParaRPr lang="en-GB" sz="800"/>
          </a:p>
        </p:txBody>
      </p:sp>
    </p:spTree>
    <p:extLst>
      <p:ext uri="{BB962C8B-B14F-4D97-AF65-F5344CB8AC3E}">
        <p14:creationId xmlns:p14="http://schemas.microsoft.com/office/powerpoint/2010/main" val="119743180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57</a:t>
            </a:fld>
            <a:endParaRPr lang="en-GB" sz="800"/>
          </a:p>
        </p:txBody>
      </p:sp>
    </p:spTree>
    <p:extLst>
      <p:ext uri="{BB962C8B-B14F-4D97-AF65-F5344CB8AC3E}">
        <p14:creationId xmlns:p14="http://schemas.microsoft.com/office/powerpoint/2010/main" val="15905628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58</a:t>
            </a:fld>
            <a:endParaRPr lang="en-GB" sz="800"/>
          </a:p>
        </p:txBody>
      </p:sp>
    </p:spTree>
    <p:extLst>
      <p:ext uri="{BB962C8B-B14F-4D97-AF65-F5344CB8AC3E}">
        <p14:creationId xmlns:p14="http://schemas.microsoft.com/office/powerpoint/2010/main" val="39704553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59</a:t>
            </a:fld>
            <a:endParaRPr lang="en-GB" sz="800"/>
          </a:p>
        </p:txBody>
      </p:sp>
    </p:spTree>
    <p:extLst>
      <p:ext uri="{BB962C8B-B14F-4D97-AF65-F5344CB8AC3E}">
        <p14:creationId xmlns:p14="http://schemas.microsoft.com/office/powerpoint/2010/main" val="25141312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6</a:t>
            </a:fld>
            <a:endParaRPr lang="en-GB" sz="800"/>
          </a:p>
        </p:txBody>
      </p:sp>
    </p:spTree>
    <p:extLst>
      <p:ext uri="{BB962C8B-B14F-4D97-AF65-F5344CB8AC3E}">
        <p14:creationId xmlns:p14="http://schemas.microsoft.com/office/powerpoint/2010/main" val="109967828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60</a:t>
            </a:fld>
            <a:endParaRPr lang="en-GB" sz="800"/>
          </a:p>
        </p:txBody>
      </p:sp>
    </p:spTree>
    <p:extLst>
      <p:ext uri="{BB962C8B-B14F-4D97-AF65-F5344CB8AC3E}">
        <p14:creationId xmlns:p14="http://schemas.microsoft.com/office/powerpoint/2010/main" val="361814219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61</a:t>
            </a:fld>
            <a:endParaRPr lang="en-GB" sz="800"/>
          </a:p>
        </p:txBody>
      </p:sp>
    </p:spTree>
    <p:extLst>
      <p:ext uri="{BB962C8B-B14F-4D97-AF65-F5344CB8AC3E}">
        <p14:creationId xmlns:p14="http://schemas.microsoft.com/office/powerpoint/2010/main" val="18624840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62</a:t>
            </a:fld>
            <a:endParaRPr lang="en-GB" sz="800"/>
          </a:p>
        </p:txBody>
      </p:sp>
    </p:spTree>
    <p:extLst>
      <p:ext uri="{BB962C8B-B14F-4D97-AF65-F5344CB8AC3E}">
        <p14:creationId xmlns:p14="http://schemas.microsoft.com/office/powerpoint/2010/main" val="227783386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63</a:t>
            </a:fld>
            <a:endParaRPr lang="en-GB" sz="800"/>
          </a:p>
        </p:txBody>
      </p:sp>
    </p:spTree>
    <p:extLst>
      <p:ext uri="{BB962C8B-B14F-4D97-AF65-F5344CB8AC3E}">
        <p14:creationId xmlns:p14="http://schemas.microsoft.com/office/powerpoint/2010/main" val="363947039"/>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64</a:t>
            </a:fld>
            <a:endParaRPr lang="en-GB" sz="800"/>
          </a:p>
        </p:txBody>
      </p:sp>
    </p:spTree>
    <p:extLst>
      <p:ext uri="{BB962C8B-B14F-4D97-AF65-F5344CB8AC3E}">
        <p14:creationId xmlns:p14="http://schemas.microsoft.com/office/powerpoint/2010/main" val="7540530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7</a:t>
            </a:fld>
            <a:endParaRPr lang="en-GB" sz="800"/>
          </a:p>
        </p:txBody>
      </p:sp>
    </p:spTree>
    <p:extLst>
      <p:ext uri="{BB962C8B-B14F-4D97-AF65-F5344CB8AC3E}">
        <p14:creationId xmlns:p14="http://schemas.microsoft.com/office/powerpoint/2010/main" val="23024787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8</a:t>
            </a:fld>
            <a:endParaRPr lang="en-GB" sz="800"/>
          </a:p>
        </p:txBody>
      </p:sp>
    </p:spTree>
    <p:extLst>
      <p:ext uri="{BB962C8B-B14F-4D97-AF65-F5344CB8AC3E}">
        <p14:creationId xmlns:p14="http://schemas.microsoft.com/office/powerpoint/2010/main" val="20081351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9</a:t>
            </a:fld>
            <a:endParaRPr lang="en-GB" sz="800"/>
          </a:p>
        </p:txBody>
      </p:sp>
    </p:spTree>
    <p:extLst>
      <p:ext uri="{BB962C8B-B14F-4D97-AF65-F5344CB8AC3E}">
        <p14:creationId xmlns:p14="http://schemas.microsoft.com/office/powerpoint/2010/main" val="306029573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jpe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e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9.sv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10.jpe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6.svg"/><Relationship Id="rId4" Type="http://schemas.openxmlformats.org/officeDocument/2006/relationships/image" Target="../media/image5.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jpe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e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6.svg"/><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9.sv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10.jpe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6.svg"/><Relationship Id="rId4"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jpe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e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9.sv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10.jpe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jpe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 Id="rId5" Type="http://schemas.openxmlformats.org/officeDocument/2006/relationships/image" Target="../media/image6.svg"/><Relationship Id="rId4" Type="http://schemas.openxmlformats.org/officeDocument/2006/relationships/image" Target="../media/image5.pn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 Id="rId5" Type="http://schemas.openxmlformats.org/officeDocument/2006/relationships/image" Target="../media/image6.svg"/><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e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 Id="rId5" Type="http://schemas.openxmlformats.org/officeDocument/2006/relationships/image" Target="../media/image6.svg"/><Relationship Id="rId4" Type="http://schemas.openxmlformats.org/officeDocument/2006/relationships/image" Target="../media/image5.png"/></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 Id="rId5" Type="http://schemas.openxmlformats.org/officeDocument/2006/relationships/image" Target="../media/image6.svg"/><Relationship Id="rId4" Type="http://schemas.openxmlformats.org/officeDocument/2006/relationships/image" Target="../media/image5.png"/></Relationships>
</file>

<file path=ppt/slideLayouts/_rels/slideLayout52.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Master" Target="../slideMasters/slideMaster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9.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10.jpe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6.svg"/><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white">
    <p:spTree>
      <p:nvGrpSpPr>
        <p:cNvPr id="1" name=""/>
        <p:cNvGrpSpPr/>
        <p:nvPr/>
      </p:nvGrpSpPr>
      <p:grpSpPr>
        <a:xfrm>
          <a:off x="0" y="0"/>
          <a:ext cx="0" cy="0"/>
          <a:chOff x="0" y="0"/>
          <a:chExt cx="0" cy="0"/>
        </a:xfrm>
      </p:grpSpPr>
      <p:pic>
        <p:nvPicPr>
          <p:cNvPr id="28" name="Graphic 27">
            <a:extLst>
              <a:ext uri="{FF2B5EF4-FFF2-40B4-BE49-F238E27FC236}">
                <a16:creationId xmlns:a16="http://schemas.microsoft.com/office/drawing/2014/main" id="{5AD30D56-7424-4830-ABBC-E1CCEDA7A2DF}"/>
              </a:ext>
            </a:extLst>
          </p:cNvPr>
          <p:cNvPicPr>
            <a:picLocks noChangeAspect="1"/>
          </p:cNvPicPr>
          <p:nvPr userDrawn="1"/>
        </p:nvPicPr>
        <p:blipFill>
          <a:blip r:embed="rId2">
            <a:extLst>
              <a:ext uri="{96DAC541-7B7A-43D3-8B79-37D633B846F1}">
                <asvg:svgBlip xmlns:asvg="http://schemas.microsoft.com/office/drawing/2016/SVG/main" r:embed="rId3"/>
              </a:ext>
            </a:extLst>
          </a:blip>
          <a:srcRect t="29922" r="24420" b="6742"/>
          <a:stretch>
            <a:fillRect/>
          </a:stretch>
        </p:blipFill>
        <p:spPr>
          <a:xfrm>
            <a:off x="3600000" y="0"/>
            <a:ext cx="8592000" cy="6858000"/>
          </a:xfrm>
          <a:custGeom>
            <a:avLst/>
            <a:gdLst>
              <a:gd name="connsiteX0" fmla="*/ 0 w 8592000"/>
              <a:gd name="connsiteY0" fmla="*/ 0 h 6858000"/>
              <a:gd name="connsiteX1" fmla="*/ 8592000 w 8592000"/>
              <a:gd name="connsiteY1" fmla="*/ 0 h 6858000"/>
              <a:gd name="connsiteX2" fmla="*/ 8592000 w 8592000"/>
              <a:gd name="connsiteY2" fmla="*/ 6858000 h 6858000"/>
              <a:gd name="connsiteX3" fmla="*/ 0 w 85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592000" h="6858000">
                <a:moveTo>
                  <a:pt x="0" y="0"/>
                </a:moveTo>
                <a:lnTo>
                  <a:pt x="8592000" y="0"/>
                </a:lnTo>
                <a:lnTo>
                  <a:pt x="8592000" y="6858000"/>
                </a:lnTo>
                <a:lnTo>
                  <a:pt x="0" y="6858000"/>
                </a:lnTo>
                <a:close/>
              </a:path>
            </a:pathLst>
          </a:custGeom>
        </p:spPr>
      </p:pic>
      <p:grpSp>
        <p:nvGrpSpPr>
          <p:cNvPr id="21" name="Logo">
            <a:extLst>
              <a:ext uri="{FF2B5EF4-FFF2-40B4-BE49-F238E27FC236}">
                <a16:creationId xmlns:a16="http://schemas.microsoft.com/office/drawing/2014/main" id="{1E1CB065-BC3E-419D-8CD5-6001359B1AF9}"/>
              </a:ext>
            </a:extLst>
          </p:cNvPr>
          <p:cNvGrpSpPr>
            <a:grpSpLocks noChangeAspect="1"/>
          </p:cNvGrpSpPr>
          <p:nvPr userDrawn="1"/>
        </p:nvGrpSpPr>
        <p:grpSpPr>
          <a:xfrm>
            <a:off x="539751" y="540001"/>
            <a:ext cx="1702800" cy="727237"/>
            <a:chOff x="6380216" y="4059273"/>
            <a:chExt cx="2905863" cy="1241045"/>
          </a:xfrm>
        </p:grpSpPr>
        <p:sp>
          <p:nvSpPr>
            <p:cNvPr id="22" name="Freeform: Shape 21">
              <a:extLst>
                <a:ext uri="{FF2B5EF4-FFF2-40B4-BE49-F238E27FC236}">
                  <a16:creationId xmlns:a16="http://schemas.microsoft.com/office/drawing/2014/main" id="{60EF3EE0-04F6-4F0F-9C30-138E10130D0D}"/>
                </a:ext>
              </a:extLst>
            </p:cNvPr>
            <p:cNvSpPr/>
            <p:nvPr/>
          </p:nvSpPr>
          <p:spPr>
            <a:xfrm>
              <a:off x="6380216" y="4059273"/>
              <a:ext cx="2905863" cy="346936"/>
            </a:xfrm>
            <a:custGeom>
              <a:avLst/>
              <a:gdLst>
                <a:gd name="connsiteX0" fmla="*/ 0 w 2905863"/>
                <a:gd name="connsiteY0" fmla="*/ 0 h 346936"/>
                <a:gd name="connsiteX1" fmla="*/ 2905864 w 2905863"/>
                <a:gd name="connsiteY1" fmla="*/ 0 h 346936"/>
                <a:gd name="connsiteX2" fmla="*/ 2905864 w 2905863"/>
                <a:gd name="connsiteY2" fmla="*/ 346937 h 346936"/>
                <a:gd name="connsiteX3" fmla="*/ 0 w 2905863"/>
                <a:gd name="connsiteY3" fmla="*/ 346937 h 346936"/>
              </a:gdLst>
              <a:ahLst/>
              <a:cxnLst>
                <a:cxn ang="0">
                  <a:pos x="connsiteX0" y="connsiteY0"/>
                </a:cxn>
                <a:cxn ang="0">
                  <a:pos x="connsiteX1" y="connsiteY1"/>
                </a:cxn>
                <a:cxn ang="0">
                  <a:pos x="connsiteX2" y="connsiteY2"/>
                </a:cxn>
                <a:cxn ang="0">
                  <a:pos x="connsiteX3" y="connsiteY3"/>
                </a:cxn>
              </a:cxnLst>
              <a:rect l="l" t="t" r="r" b="b"/>
              <a:pathLst>
                <a:path w="2905863" h="346936">
                  <a:moveTo>
                    <a:pt x="0" y="0"/>
                  </a:moveTo>
                  <a:lnTo>
                    <a:pt x="2905864" y="0"/>
                  </a:lnTo>
                  <a:lnTo>
                    <a:pt x="2905864" y="346937"/>
                  </a:lnTo>
                  <a:lnTo>
                    <a:pt x="0" y="346937"/>
                  </a:lnTo>
                  <a:close/>
                </a:path>
              </a:pathLst>
            </a:custGeom>
            <a:solidFill>
              <a:srgbClr val="99D9F0"/>
            </a:solidFill>
            <a:ln w="4731" cap="flat">
              <a:noFill/>
              <a:prstDash val="solid"/>
              <a:miter/>
            </a:ln>
          </p:spPr>
          <p:txBody>
            <a:bodyPr rtlCol="0" anchor="ctr"/>
            <a:lstStyle/>
            <a:p>
              <a:endParaRPr lang="en-GB"/>
            </a:p>
          </p:txBody>
        </p:sp>
        <p:sp>
          <p:nvSpPr>
            <p:cNvPr id="23" name="Freeform: Shape 22">
              <a:extLst>
                <a:ext uri="{FF2B5EF4-FFF2-40B4-BE49-F238E27FC236}">
                  <a16:creationId xmlns:a16="http://schemas.microsoft.com/office/drawing/2014/main" id="{29F265DC-74E8-4BFF-92A1-092ADEFABD8A}"/>
                </a:ext>
              </a:extLst>
            </p:cNvPr>
            <p:cNvSpPr/>
            <p:nvPr/>
          </p:nvSpPr>
          <p:spPr>
            <a:xfrm>
              <a:off x="6380216" y="4521775"/>
              <a:ext cx="2905863" cy="57854"/>
            </a:xfrm>
            <a:custGeom>
              <a:avLst/>
              <a:gdLst>
                <a:gd name="connsiteX0" fmla="*/ 0 w 2905863"/>
                <a:gd name="connsiteY0" fmla="*/ 0 h 57854"/>
                <a:gd name="connsiteX1" fmla="*/ 2905864 w 2905863"/>
                <a:gd name="connsiteY1" fmla="*/ 0 h 57854"/>
                <a:gd name="connsiteX2" fmla="*/ 2905864 w 2905863"/>
                <a:gd name="connsiteY2" fmla="*/ 57854 h 57854"/>
                <a:gd name="connsiteX3" fmla="*/ 0 w 2905863"/>
                <a:gd name="connsiteY3" fmla="*/ 57854 h 57854"/>
              </a:gdLst>
              <a:ahLst/>
              <a:cxnLst>
                <a:cxn ang="0">
                  <a:pos x="connsiteX0" y="connsiteY0"/>
                </a:cxn>
                <a:cxn ang="0">
                  <a:pos x="connsiteX1" y="connsiteY1"/>
                </a:cxn>
                <a:cxn ang="0">
                  <a:pos x="connsiteX2" y="connsiteY2"/>
                </a:cxn>
                <a:cxn ang="0">
                  <a:pos x="connsiteX3" y="connsiteY3"/>
                </a:cxn>
              </a:cxnLst>
              <a:rect l="l" t="t" r="r" b="b"/>
              <a:pathLst>
                <a:path w="2905863" h="57854">
                  <a:moveTo>
                    <a:pt x="0" y="0"/>
                  </a:moveTo>
                  <a:lnTo>
                    <a:pt x="2905864" y="0"/>
                  </a:lnTo>
                  <a:lnTo>
                    <a:pt x="2905864" y="57854"/>
                  </a:lnTo>
                  <a:lnTo>
                    <a:pt x="0" y="57854"/>
                  </a:lnTo>
                  <a:close/>
                </a:path>
              </a:pathLst>
            </a:custGeom>
            <a:solidFill>
              <a:srgbClr val="3F9C35"/>
            </a:solidFill>
            <a:ln w="4731" cap="flat">
              <a:noFill/>
              <a:prstDash val="solid"/>
              <a:miter/>
            </a:ln>
          </p:spPr>
          <p:txBody>
            <a:bodyPr rtlCol="0" anchor="ctr"/>
            <a:lstStyle/>
            <a:p>
              <a:endParaRPr lang="en-GB"/>
            </a:p>
          </p:txBody>
        </p:sp>
        <p:sp>
          <p:nvSpPr>
            <p:cNvPr id="33" name="Freeform: Shape 32">
              <a:extLst>
                <a:ext uri="{FF2B5EF4-FFF2-40B4-BE49-F238E27FC236}">
                  <a16:creationId xmlns:a16="http://schemas.microsoft.com/office/drawing/2014/main" id="{39C07ABC-F814-4A0D-B933-8FF8308531B7}"/>
                </a:ext>
              </a:extLst>
            </p:cNvPr>
            <p:cNvSpPr/>
            <p:nvPr/>
          </p:nvSpPr>
          <p:spPr>
            <a:xfrm>
              <a:off x="6380216" y="4637294"/>
              <a:ext cx="2905863" cy="115566"/>
            </a:xfrm>
            <a:custGeom>
              <a:avLst/>
              <a:gdLst>
                <a:gd name="connsiteX0" fmla="*/ 0 w 2905863"/>
                <a:gd name="connsiteY0" fmla="*/ 0 h 115566"/>
                <a:gd name="connsiteX1" fmla="*/ 2905864 w 2905863"/>
                <a:gd name="connsiteY1" fmla="*/ 0 h 115566"/>
                <a:gd name="connsiteX2" fmla="*/ 2905864 w 2905863"/>
                <a:gd name="connsiteY2" fmla="*/ 115566 h 115566"/>
                <a:gd name="connsiteX3" fmla="*/ 0 w 2905863"/>
                <a:gd name="connsiteY3" fmla="*/ 115566 h 115566"/>
              </a:gdLst>
              <a:ahLst/>
              <a:cxnLst>
                <a:cxn ang="0">
                  <a:pos x="connsiteX0" y="connsiteY0"/>
                </a:cxn>
                <a:cxn ang="0">
                  <a:pos x="connsiteX1" y="connsiteY1"/>
                </a:cxn>
                <a:cxn ang="0">
                  <a:pos x="connsiteX2" y="connsiteY2"/>
                </a:cxn>
                <a:cxn ang="0">
                  <a:pos x="connsiteX3" y="connsiteY3"/>
                </a:cxn>
              </a:cxnLst>
              <a:rect l="l" t="t" r="r" b="b"/>
              <a:pathLst>
                <a:path w="2905863" h="115566">
                  <a:moveTo>
                    <a:pt x="0" y="0"/>
                  </a:moveTo>
                  <a:lnTo>
                    <a:pt x="2905864" y="0"/>
                  </a:lnTo>
                  <a:lnTo>
                    <a:pt x="2905864" y="115566"/>
                  </a:lnTo>
                  <a:lnTo>
                    <a:pt x="0" y="115566"/>
                  </a:lnTo>
                  <a:close/>
                </a:path>
              </a:pathLst>
            </a:custGeom>
            <a:solidFill>
              <a:srgbClr val="003591"/>
            </a:solidFill>
            <a:ln w="4731" cap="flat">
              <a:noFill/>
              <a:prstDash val="solid"/>
              <a:miter/>
            </a:ln>
          </p:spPr>
          <p:txBody>
            <a:bodyPr rtlCol="0" anchor="ctr"/>
            <a:lstStyle/>
            <a:p>
              <a:endParaRPr lang="en-GB"/>
            </a:p>
          </p:txBody>
        </p:sp>
        <p:sp>
          <p:nvSpPr>
            <p:cNvPr id="34" name="Freeform: Shape 33">
              <a:extLst>
                <a:ext uri="{FF2B5EF4-FFF2-40B4-BE49-F238E27FC236}">
                  <a16:creationId xmlns:a16="http://schemas.microsoft.com/office/drawing/2014/main" id="{0C74A0EA-43E9-4563-A55A-F825A81DC14D}"/>
                </a:ext>
              </a:extLst>
            </p:cNvPr>
            <p:cNvSpPr/>
            <p:nvPr/>
          </p:nvSpPr>
          <p:spPr>
            <a:xfrm>
              <a:off x="7833598" y="4927183"/>
              <a:ext cx="392545" cy="373134"/>
            </a:xfrm>
            <a:custGeom>
              <a:avLst/>
              <a:gdLst>
                <a:gd name="connsiteX0" fmla="*/ 303984 w 392545"/>
                <a:gd name="connsiteY0" fmla="*/ 19174 h 373134"/>
                <a:gd name="connsiteX1" fmla="*/ 201992 w 392545"/>
                <a:gd name="connsiteY1" fmla="*/ 0 h 373134"/>
                <a:gd name="connsiteX2" fmla="*/ 62173 w 392545"/>
                <a:gd name="connsiteY2" fmla="*/ 0 h 373134"/>
                <a:gd name="connsiteX3" fmla="*/ 27859 w 392545"/>
                <a:gd name="connsiteY3" fmla="*/ 0 h 373134"/>
                <a:gd name="connsiteX4" fmla="*/ 0 w 392545"/>
                <a:gd name="connsiteY4" fmla="*/ 0 h 373134"/>
                <a:gd name="connsiteX5" fmla="*/ 0 w 392545"/>
                <a:gd name="connsiteY5" fmla="*/ 373135 h 373134"/>
                <a:gd name="connsiteX6" fmla="*/ 27859 w 392545"/>
                <a:gd name="connsiteY6" fmla="*/ 373135 h 373134"/>
                <a:gd name="connsiteX7" fmla="*/ 62173 w 392545"/>
                <a:gd name="connsiteY7" fmla="*/ 373135 h 373134"/>
                <a:gd name="connsiteX8" fmla="*/ 201992 w 392545"/>
                <a:gd name="connsiteY8" fmla="*/ 373135 h 373134"/>
                <a:gd name="connsiteX9" fmla="*/ 303984 w 392545"/>
                <a:gd name="connsiteY9" fmla="*/ 353961 h 373134"/>
                <a:gd name="connsiteX10" fmla="*/ 369670 w 392545"/>
                <a:gd name="connsiteY10" fmla="*/ 296249 h 373134"/>
                <a:gd name="connsiteX11" fmla="*/ 392546 w 392545"/>
                <a:gd name="connsiteY11" fmla="*/ 199477 h 373134"/>
                <a:gd name="connsiteX12" fmla="*/ 392546 w 392545"/>
                <a:gd name="connsiteY12" fmla="*/ 173611 h 373134"/>
                <a:gd name="connsiteX13" fmla="*/ 369670 w 392545"/>
                <a:gd name="connsiteY13" fmla="*/ 76839 h 373134"/>
                <a:gd name="connsiteX14" fmla="*/ 303984 w 392545"/>
                <a:gd name="connsiteY14" fmla="*/ 19174 h 373134"/>
                <a:gd name="connsiteX15" fmla="*/ 331369 w 392545"/>
                <a:gd name="connsiteY15" fmla="*/ 197531 h 373134"/>
                <a:gd name="connsiteX16" fmla="*/ 299048 w 392545"/>
                <a:gd name="connsiteY16" fmla="*/ 287563 h 373134"/>
                <a:gd name="connsiteX17" fmla="*/ 202514 w 392545"/>
                <a:gd name="connsiteY17" fmla="*/ 316894 h 373134"/>
                <a:gd name="connsiteX18" fmla="*/ 62221 w 392545"/>
                <a:gd name="connsiteY18" fmla="*/ 316894 h 373134"/>
                <a:gd name="connsiteX19" fmla="*/ 62221 w 392545"/>
                <a:gd name="connsiteY19" fmla="*/ 56193 h 373134"/>
                <a:gd name="connsiteX20" fmla="*/ 202514 w 392545"/>
                <a:gd name="connsiteY20" fmla="*/ 56193 h 373134"/>
                <a:gd name="connsiteX21" fmla="*/ 299048 w 392545"/>
                <a:gd name="connsiteY21" fmla="*/ 84812 h 373134"/>
                <a:gd name="connsiteX22" fmla="*/ 331369 w 392545"/>
                <a:gd name="connsiteY22" fmla="*/ 175604 h 373134"/>
                <a:gd name="connsiteX23" fmla="*/ 331369 w 392545"/>
                <a:gd name="connsiteY23" fmla="*/ 197531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92545" h="373134">
                  <a:moveTo>
                    <a:pt x="303984" y="19174"/>
                  </a:moveTo>
                  <a:cubicBezTo>
                    <a:pt x="275461" y="6407"/>
                    <a:pt x="241479" y="0"/>
                    <a:pt x="201992" y="0"/>
                  </a:cubicBezTo>
                  <a:lnTo>
                    <a:pt x="62173" y="0"/>
                  </a:lnTo>
                  <a:lnTo>
                    <a:pt x="27859" y="0"/>
                  </a:lnTo>
                  <a:lnTo>
                    <a:pt x="0" y="0"/>
                  </a:lnTo>
                  <a:lnTo>
                    <a:pt x="0" y="373135"/>
                  </a:lnTo>
                  <a:lnTo>
                    <a:pt x="27859" y="373135"/>
                  </a:lnTo>
                  <a:lnTo>
                    <a:pt x="62173" y="373135"/>
                  </a:lnTo>
                  <a:lnTo>
                    <a:pt x="201992" y="373135"/>
                  </a:lnTo>
                  <a:cubicBezTo>
                    <a:pt x="241479" y="373135"/>
                    <a:pt x="275461" y="366728"/>
                    <a:pt x="303984" y="353961"/>
                  </a:cubicBezTo>
                  <a:cubicBezTo>
                    <a:pt x="332508" y="341194"/>
                    <a:pt x="354387" y="321972"/>
                    <a:pt x="369670" y="296249"/>
                  </a:cubicBezTo>
                  <a:cubicBezTo>
                    <a:pt x="384904" y="270525"/>
                    <a:pt x="392546" y="238299"/>
                    <a:pt x="392546" y="199477"/>
                  </a:cubicBezTo>
                  <a:lnTo>
                    <a:pt x="392546" y="173611"/>
                  </a:lnTo>
                  <a:cubicBezTo>
                    <a:pt x="392546" y="134788"/>
                    <a:pt x="384904" y="102562"/>
                    <a:pt x="369670" y="76839"/>
                  </a:cubicBezTo>
                  <a:cubicBezTo>
                    <a:pt x="354387" y="51162"/>
                    <a:pt x="332508" y="31941"/>
                    <a:pt x="303984" y="19174"/>
                  </a:cubicBezTo>
                  <a:close/>
                  <a:moveTo>
                    <a:pt x="331369" y="197531"/>
                  </a:moveTo>
                  <a:cubicBezTo>
                    <a:pt x="331369" y="238015"/>
                    <a:pt x="320596" y="268010"/>
                    <a:pt x="299048" y="287563"/>
                  </a:cubicBezTo>
                  <a:cubicBezTo>
                    <a:pt x="277502" y="307117"/>
                    <a:pt x="245323" y="316894"/>
                    <a:pt x="202514" y="316894"/>
                  </a:cubicBezTo>
                  <a:lnTo>
                    <a:pt x="62221" y="316894"/>
                  </a:lnTo>
                  <a:lnTo>
                    <a:pt x="62221" y="56193"/>
                  </a:lnTo>
                  <a:lnTo>
                    <a:pt x="202514" y="56193"/>
                  </a:lnTo>
                  <a:cubicBezTo>
                    <a:pt x="245323" y="56193"/>
                    <a:pt x="277454" y="65733"/>
                    <a:pt x="299048" y="84812"/>
                  </a:cubicBezTo>
                  <a:cubicBezTo>
                    <a:pt x="320596" y="103891"/>
                    <a:pt x="331369" y="134171"/>
                    <a:pt x="331369" y="175604"/>
                  </a:cubicBezTo>
                  <a:lnTo>
                    <a:pt x="331369" y="197531"/>
                  </a:lnTo>
                  <a:close/>
                </a:path>
              </a:pathLst>
            </a:custGeom>
            <a:solidFill>
              <a:srgbClr val="0F214A"/>
            </a:solidFill>
            <a:ln w="4731" cap="flat">
              <a:noFill/>
              <a:prstDash val="solid"/>
              <a:miter/>
            </a:ln>
          </p:spPr>
          <p:txBody>
            <a:bodyPr rtlCol="0" anchor="ctr"/>
            <a:lstStyle/>
            <a:p>
              <a:endParaRPr lang="en-GB"/>
            </a:p>
          </p:txBody>
        </p:sp>
        <p:sp>
          <p:nvSpPr>
            <p:cNvPr id="35" name="Freeform: Shape 34">
              <a:extLst>
                <a:ext uri="{FF2B5EF4-FFF2-40B4-BE49-F238E27FC236}">
                  <a16:creationId xmlns:a16="http://schemas.microsoft.com/office/drawing/2014/main" id="{08704FAE-A924-4ACA-BF5E-2A8B00053817}"/>
                </a:ext>
              </a:extLst>
            </p:cNvPr>
            <p:cNvSpPr/>
            <p:nvPr/>
          </p:nvSpPr>
          <p:spPr>
            <a:xfrm>
              <a:off x="8344036" y="4927183"/>
              <a:ext cx="410485" cy="373134"/>
            </a:xfrm>
            <a:custGeom>
              <a:avLst/>
              <a:gdLst>
                <a:gd name="connsiteX0" fmla="*/ 349262 w 410485"/>
                <a:gd name="connsiteY0" fmla="*/ 291598 h 373134"/>
                <a:gd name="connsiteX1" fmla="*/ 60702 w 410485"/>
                <a:gd name="connsiteY1" fmla="*/ 0 h 373134"/>
                <a:gd name="connsiteX2" fmla="*/ 26388 w 410485"/>
                <a:gd name="connsiteY2" fmla="*/ 0 h 373134"/>
                <a:gd name="connsiteX3" fmla="*/ 0 w 410485"/>
                <a:gd name="connsiteY3" fmla="*/ 0 h 373134"/>
                <a:gd name="connsiteX4" fmla="*/ 0 w 410485"/>
                <a:gd name="connsiteY4" fmla="*/ 373135 h 373134"/>
                <a:gd name="connsiteX5" fmla="*/ 60702 w 410485"/>
                <a:gd name="connsiteY5" fmla="*/ 373135 h 373134"/>
                <a:gd name="connsiteX6" fmla="*/ 60702 w 410485"/>
                <a:gd name="connsiteY6" fmla="*/ 81917 h 373134"/>
                <a:gd name="connsiteX7" fmla="*/ 349262 w 410485"/>
                <a:gd name="connsiteY7" fmla="*/ 373135 h 373134"/>
                <a:gd name="connsiteX8" fmla="*/ 410486 w 410485"/>
                <a:gd name="connsiteY8" fmla="*/ 373135 h 373134"/>
                <a:gd name="connsiteX9" fmla="*/ 410486 w 410485"/>
                <a:gd name="connsiteY9" fmla="*/ 0 h 373134"/>
                <a:gd name="connsiteX10" fmla="*/ 349262 w 410485"/>
                <a:gd name="connsiteY10"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85" h="373134">
                  <a:moveTo>
                    <a:pt x="349262" y="291598"/>
                  </a:moveTo>
                  <a:lnTo>
                    <a:pt x="60702" y="0"/>
                  </a:lnTo>
                  <a:lnTo>
                    <a:pt x="26388" y="0"/>
                  </a:lnTo>
                  <a:lnTo>
                    <a:pt x="0" y="0"/>
                  </a:lnTo>
                  <a:lnTo>
                    <a:pt x="0" y="373135"/>
                  </a:lnTo>
                  <a:lnTo>
                    <a:pt x="60702" y="373135"/>
                  </a:lnTo>
                  <a:lnTo>
                    <a:pt x="60702" y="81917"/>
                  </a:lnTo>
                  <a:lnTo>
                    <a:pt x="349262" y="373135"/>
                  </a:lnTo>
                  <a:lnTo>
                    <a:pt x="410486" y="373135"/>
                  </a:lnTo>
                  <a:lnTo>
                    <a:pt x="410486" y="0"/>
                  </a:lnTo>
                  <a:lnTo>
                    <a:pt x="349262" y="0"/>
                  </a:lnTo>
                  <a:close/>
                </a:path>
              </a:pathLst>
            </a:custGeom>
            <a:solidFill>
              <a:srgbClr val="0F214A"/>
            </a:solidFill>
            <a:ln w="4731" cap="flat">
              <a:noFill/>
              <a:prstDash val="solid"/>
              <a:miter/>
            </a:ln>
          </p:spPr>
          <p:txBody>
            <a:bodyPr rtlCol="0" anchor="ctr"/>
            <a:lstStyle/>
            <a:p>
              <a:endParaRPr lang="en-GB"/>
            </a:p>
          </p:txBody>
        </p:sp>
        <p:sp>
          <p:nvSpPr>
            <p:cNvPr id="36" name="Freeform: Shape 35">
              <a:extLst>
                <a:ext uri="{FF2B5EF4-FFF2-40B4-BE49-F238E27FC236}">
                  <a16:creationId xmlns:a16="http://schemas.microsoft.com/office/drawing/2014/main" id="{44A7CF80-4160-43E8-868F-65E74933C8A6}"/>
                </a:ext>
              </a:extLst>
            </p:cNvPr>
            <p:cNvSpPr/>
            <p:nvPr/>
          </p:nvSpPr>
          <p:spPr>
            <a:xfrm>
              <a:off x="8863965" y="4927183"/>
              <a:ext cx="421876" cy="373134"/>
            </a:xfrm>
            <a:custGeom>
              <a:avLst/>
              <a:gdLst>
                <a:gd name="connsiteX0" fmla="*/ 355716 w 421876"/>
                <a:gd name="connsiteY0" fmla="*/ 0 h 373134"/>
                <a:gd name="connsiteX1" fmla="*/ 212955 w 421876"/>
                <a:gd name="connsiteY1" fmla="*/ 291598 h 373134"/>
                <a:gd name="connsiteX2" fmla="*/ 70146 w 421876"/>
                <a:gd name="connsiteY2" fmla="*/ 0 h 373134"/>
                <a:gd name="connsiteX3" fmla="*/ 0 w 421876"/>
                <a:gd name="connsiteY3" fmla="*/ 0 h 373134"/>
                <a:gd name="connsiteX4" fmla="*/ 187042 w 421876"/>
                <a:gd name="connsiteY4" fmla="*/ 373135 h 373134"/>
                <a:gd name="connsiteX5" fmla="*/ 235309 w 421876"/>
                <a:gd name="connsiteY5" fmla="*/ 373135 h 373134"/>
                <a:gd name="connsiteX6" fmla="*/ 421876 w 421876"/>
                <a:gd name="connsiteY6"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1876" h="373134">
                  <a:moveTo>
                    <a:pt x="355716" y="0"/>
                  </a:moveTo>
                  <a:lnTo>
                    <a:pt x="212955" y="291598"/>
                  </a:lnTo>
                  <a:lnTo>
                    <a:pt x="70146" y="0"/>
                  </a:lnTo>
                  <a:lnTo>
                    <a:pt x="0" y="0"/>
                  </a:lnTo>
                  <a:lnTo>
                    <a:pt x="187042" y="373135"/>
                  </a:lnTo>
                  <a:lnTo>
                    <a:pt x="235309" y="373135"/>
                  </a:lnTo>
                  <a:lnTo>
                    <a:pt x="421876" y="0"/>
                  </a:lnTo>
                  <a:close/>
                </a:path>
              </a:pathLst>
            </a:custGeom>
            <a:solidFill>
              <a:srgbClr val="0F214A"/>
            </a:solidFill>
            <a:ln w="4731" cap="flat">
              <a:noFill/>
              <a:prstDash val="solid"/>
              <a:miter/>
            </a:ln>
          </p:spPr>
          <p:txBody>
            <a:bodyPr rtlCol="0" anchor="ctr"/>
            <a:lstStyle/>
            <a:p>
              <a:endParaRPr lang="en-GB"/>
            </a:p>
          </p:txBody>
        </p:sp>
      </p:grpSp>
      <p:pic>
        <p:nvPicPr>
          <p:cNvPr id="27" name="TAGLINE 60Black">
            <a:extLst>
              <a:ext uri="{FF2B5EF4-FFF2-40B4-BE49-F238E27FC236}">
                <a16:creationId xmlns:a16="http://schemas.microsoft.com/office/drawing/2014/main" id="{3A5FFB45-3585-4395-809E-0CF65EFB70E4}"/>
              </a:ext>
            </a:extLst>
          </p:cNvPr>
          <p:cNvPicPr>
            <a:picLocks noChangeAspect="1"/>
          </p:cNvPicPr>
          <p:nvPr userDrawn="1"/>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948863" y="539750"/>
            <a:ext cx="1703386" cy="110689"/>
          </a:xfrm>
          <a:prstGeom prst="rect">
            <a:avLst/>
          </a:prstGeom>
        </p:spPr>
      </p:pic>
      <p:sp>
        <p:nvSpPr>
          <p:cNvPr id="2" name="Title 1"/>
          <p:cNvSpPr>
            <a:spLocks noGrp="1"/>
          </p:cNvSpPr>
          <p:nvPr>
            <p:ph type="ctrTitle" hasCustomPrompt="1"/>
          </p:nvPr>
        </p:nvSpPr>
        <p:spPr>
          <a:xfrm>
            <a:off x="539751" y="1730375"/>
            <a:ext cx="8290798" cy="2985625"/>
          </a:xfrm>
        </p:spPr>
        <p:txBody>
          <a:bodyPr anchor="b" anchorCtr="0">
            <a:noAutofit/>
          </a:bodyPr>
          <a:lstStyle>
            <a:lvl1pPr>
              <a:lnSpc>
                <a:spcPct val="83000"/>
              </a:lnSpc>
              <a:defRPr sz="6000">
                <a:solidFill>
                  <a:schemeClr val="accent1"/>
                </a:solidFill>
              </a:defRPr>
            </a:lvl1pPr>
          </a:lstStyle>
          <a:p>
            <a:r>
              <a:rPr lang="en-GB"/>
              <a:t>Click to add title</a:t>
            </a:r>
          </a:p>
        </p:txBody>
      </p:sp>
      <p:sp>
        <p:nvSpPr>
          <p:cNvPr id="31" name="Subtitle 2"/>
          <p:cNvSpPr>
            <a:spLocks noGrp="1"/>
          </p:cNvSpPr>
          <p:nvPr>
            <p:ph type="subTitle" idx="1" hasCustomPrompt="1"/>
          </p:nvPr>
        </p:nvSpPr>
        <p:spPr>
          <a:xfrm>
            <a:off x="540000" y="4946400"/>
            <a:ext cx="8290798" cy="648072"/>
          </a:xfrm>
        </p:spPr>
        <p:txBody>
          <a:bodyPr/>
          <a:lstStyle>
            <a:lvl1pPr marL="0" indent="0" algn="l" defTabSz="914400" rtl="0" eaLnBrk="1" latinLnBrk="0" hangingPunct="1">
              <a:lnSpc>
                <a:spcPct val="83000"/>
              </a:lnSpc>
              <a:spcBef>
                <a:spcPts val="0"/>
              </a:spcBef>
              <a:buNone/>
              <a:defRPr lang="en-US" sz="2000" b="0" kern="1200" dirty="0">
                <a:solidFill>
                  <a:schemeClr val="accent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add subtitle</a:t>
            </a:r>
          </a:p>
        </p:txBody>
      </p:sp>
      <p:sp>
        <p:nvSpPr>
          <p:cNvPr id="4" name="Text Placeholder 3">
            <a:extLst>
              <a:ext uri="{FF2B5EF4-FFF2-40B4-BE49-F238E27FC236}">
                <a16:creationId xmlns:a16="http://schemas.microsoft.com/office/drawing/2014/main" id="{2B2D590D-63DF-49A5-B495-2B2E9EA7D2AA}"/>
              </a:ext>
            </a:extLst>
          </p:cNvPr>
          <p:cNvSpPr>
            <a:spLocks noGrp="1"/>
          </p:cNvSpPr>
          <p:nvPr>
            <p:ph type="body" sz="quarter" idx="18" hasCustomPrompt="1"/>
          </p:nvPr>
        </p:nvSpPr>
        <p:spPr>
          <a:xfrm>
            <a:off x="539748" y="5768975"/>
            <a:ext cx="8291049" cy="277813"/>
          </a:xfrm>
        </p:spPr>
        <p:txBody>
          <a:bodyPr anchor="b" anchorCtr="0"/>
          <a:lstStyle>
            <a:lvl1pPr marL="0" indent="0">
              <a:lnSpc>
                <a:spcPct val="83000"/>
              </a:lnSpc>
              <a:spcBef>
                <a:spcPts val="0"/>
              </a:spcBef>
              <a:buNone/>
              <a:tabLst/>
              <a:defRPr sz="1400" b="0"/>
            </a:lvl1pPr>
            <a:lvl2pPr marL="0" indent="0">
              <a:lnSpc>
                <a:spcPct val="83000"/>
              </a:lnSpc>
              <a:spcBef>
                <a:spcPts val="0"/>
              </a:spcBef>
              <a:buNone/>
              <a:tabLst/>
              <a:defRPr sz="1400" b="0"/>
            </a:lvl2pPr>
            <a:lvl3pPr marL="0" indent="0">
              <a:lnSpc>
                <a:spcPct val="83000"/>
              </a:lnSpc>
              <a:spcBef>
                <a:spcPts val="0"/>
              </a:spcBef>
              <a:buNone/>
              <a:tabLst/>
              <a:defRPr sz="1400" b="0"/>
            </a:lvl3pPr>
            <a:lvl4pPr marL="0" indent="0">
              <a:lnSpc>
                <a:spcPct val="83000"/>
              </a:lnSpc>
              <a:spcBef>
                <a:spcPts val="0"/>
              </a:spcBef>
              <a:buNone/>
              <a:tabLst/>
              <a:defRPr sz="1400" b="0"/>
            </a:lvl4pPr>
            <a:lvl5pPr marL="0" indent="0">
              <a:lnSpc>
                <a:spcPct val="83000"/>
              </a:lnSpc>
              <a:spcBef>
                <a:spcPts val="0"/>
              </a:spcBef>
              <a:buNone/>
              <a:tabLst/>
              <a:defRPr sz="1400" b="0"/>
            </a:lvl5pPr>
          </a:lstStyle>
          <a:p>
            <a:pPr lvl="0"/>
            <a:r>
              <a:rPr lang="en-GB"/>
              <a:t>Click to add name, title etc..</a:t>
            </a:r>
          </a:p>
        </p:txBody>
      </p:sp>
      <p:sp>
        <p:nvSpPr>
          <p:cNvPr id="13" name="Date Placeholder 12"/>
          <p:cNvSpPr>
            <a:spLocks noGrp="1"/>
          </p:cNvSpPr>
          <p:nvPr>
            <p:ph type="dt" sz="half" idx="15"/>
          </p:nvPr>
        </p:nvSpPr>
        <p:spPr>
          <a:xfrm>
            <a:off x="0" y="6858000"/>
            <a:ext cx="0" cy="0"/>
          </a:xfrm>
        </p:spPr>
        <p:txBody>
          <a:bodyPr/>
          <a:lstStyle>
            <a:lvl1pPr>
              <a:defRPr>
                <a:solidFill>
                  <a:schemeClr val="bg1"/>
                </a:solidFill>
              </a:defRPr>
            </a:lvl1pPr>
          </a:lstStyle>
          <a:p>
            <a:endParaRPr lang="en-GB"/>
          </a:p>
        </p:txBody>
      </p:sp>
      <p:sp>
        <p:nvSpPr>
          <p:cNvPr id="24" name="Footer Placeholder 23"/>
          <p:cNvSpPr>
            <a:spLocks noGrp="1"/>
          </p:cNvSpPr>
          <p:nvPr>
            <p:ph type="ftr" sz="quarter" idx="16"/>
          </p:nvPr>
        </p:nvSpPr>
        <p:spPr>
          <a:xfrm>
            <a:off x="0" y="6858000"/>
            <a:ext cx="0" cy="0"/>
          </a:xfrm>
        </p:spPr>
        <p:txBody>
          <a:bodyPr/>
          <a:lstStyle>
            <a:lvl1pPr>
              <a:defRPr sz="100">
                <a:noFill/>
              </a:defRPr>
            </a:lvl1pPr>
          </a:lstStyle>
          <a:p>
            <a:endParaRPr lang="en-GB">
              <a:noFill/>
            </a:endParaRPr>
          </a:p>
        </p:txBody>
      </p:sp>
      <p:sp>
        <p:nvSpPr>
          <p:cNvPr id="25" name="Slide Number Placeholder 24"/>
          <p:cNvSpPr>
            <a:spLocks noGrp="1"/>
          </p:cNvSpPr>
          <p:nvPr>
            <p:ph type="sldNum" sz="quarter" idx="17"/>
          </p:nvPr>
        </p:nvSpPr>
        <p:spPr>
          <a:xfrm>
            <a:off x="0" y="6858000"/>
            <a:ext cx="0" cy="0"/>
          </a:xfrm>
        </p:spPr>
        <p:txBody>
          <a:bodyPr/>
          <a:lstStyle>
            <a:lvl1pPr>
              <a:defRPr sz="100">
                <a:noFill/>
              </a:defRPr>
            </a:lvl1pPr>
          </a:lstStyle>
          <a:p>
            <a:fld id="{5BA07366-CB75-4AA8-9E5B-928B849F427C}" type="slidenum">
              <a:rPr lang="en-GB" smtClean="0"/>
              <a:pPr/>
              <a:t>‹#›</a:t>
            </a:fld>
            <a:endParaRPr lang="en-GB" sz="100"/>
          </a:p>
        </p:txBody>
      </p:sp>
      <p:sp>
        <p:nvSpPr>
          <p:cNvPr id="19" name="SD_FLD_DocumentDate">
            <a:extLst>
              <a:ext uri="{FF2B5EF4-FFF2-40B4-BE49-F238E27FC236}">
                <a16:creationId xmlns:a16="http://schemas.microsoft.com/office/drawing/2014/main" id="{33759508-D1FD-40CE-9331-F01D5EE3CCBE}"/>
              </a:ext>
            </a:extLst>
          </p:cNvPr>
          <p:cNvSpPr txBox="1">
            <a:spLocks noChangeArrowheads="1"/>
          </p:cNvSpPr>
          <p:nvPr userDrawn="1"/>
        </p:nvSpPr>
        <p:spPr bwMode="auto">
          <a:xfrm>
            <a:off x="540001" y="6161675"/>
            <a:ext cx="8290796" cy="181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l">
              <a:lnSpc>
                <a:spcPct val="83000"/>
              </a:lnSpc>
              <a:spcBef>
                <a:spcPts val="0"/>
              </a:spcBef>
            </a:pPr>
            <a:r>
              <a:rPr lang="en-GB" altLang="ja-JP" sz="1400" cap="none" baseline="0">
                <a:solidFill>
                  <a:schemeClr val="accent1"/>
                </a:solidFill>
                <a:ea typeface="ＭＳ Ｐゴシック" charset="-128"/>
                <a:cs typeface="Arial" charset="0"/>
              </a:rPr>
              <a:t>11 August 2023</a:t>
            </a:r>
          </a:p>
        </p:txBody>
      </p:sp>
      <p:sp>
        <p:nvSpPr>
          <p:cNvPr id="29" name="_SD_FLD_DocumentNumber"/>
          <p:cNvSpPr txBox="1">
            <a:spLocks noChangeArrowheads="1"/>
          </p:cNvSpPr>
          <p:nvPr userDrawn="1"/>
        </p:nvSpPr>
        <p:spPr bwMode="auto">
          <a:xfrm>
            <a:off x="540001" y="6440400"/>
            <a:ext cx="170155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l">
              <a:spcBef>
                <a:spcPts val="0"/>
              </a:spcBef>
            </a:pPr>
            <a:endParaRPr lang="en-GB" altLang="ja-JP" sz="700">
              <a:solidFill>
                <a:schemeClr val="accent1"/>
              </a:solidFill>
              <a:ea typeface="ＭＳ Ｐゴシック" charset="-128"/>
              <a:cs typeface="Arial" charset="0"/>
            </a:endParaRPr>
          </a:p>
        </p:txBody>
      </p:sp>
      <p:sp>
        <p:nvSpPr>
          <p:cNvPr id="32" name="SD_FLD_Draft" hidden="1">
            <a:extLst>
              <a:ext uri="{FF2B5EF4-FFF2-40B4-BE49-F238E27FC236}">
                <a16:creationId xmlns:a16="http://schemas.microsoft.com/office/drawing/2014/main" id="{F9687746-12E1-43B0-8EEE-BCA876E5FD04}"/>
              </a:ext>
            </a:extLst>
          </p:cNvPr>
          <p:cNvSpPr txBox="1">
            <a:spLocks noChangeArrowheads="1"/>
          </p:cNvSpPr>
          <p:nvPr userDrawn="1"/>
        </p:nvSpPr>
        <p:spPr bwMode="auto">
          <a:xfrm>
            <a:off x="5243513" y="6514428"/>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sp>
        <p:nvSpPr>
          <p:cNvPr id="26" name="SD_FLD_Confidentiality">
            <a:extLst>
              <a:ext uri="{FF2B5EF4-FFF2-40B4-BE49-F238E27FC236}">
                <a16:creationId xmlns:a16="http://schemas.microsoft.com/office/drawing/2014/main" id="{2E43B5A0-A24B-4D49-B18D-5419D4E44B91}"/>
              </a:ext>
            </a:extLst>
          </p:cNvPr>
          <p:cNvSpPr/>
          <p:nvPr userDrawn="1"/>
        </p:nvSpPr>
        <p:spPr>
          <a:xfrm>
            <a:off x="7131600" y="6440400"/>
            <a:ext cx="2440800" cy="1512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L="0" algn="ctr" defTabSz="914400" rtl="0" eaLnBrk="1" latinLnBrk="0" hangingPunct="1">
              <a:lnSpc>
                <a:spcPct val="100000"/>
              </a:lnSpc>
              <a:spcBef>
                <a:spcPts val="0"/>
              </a:spcBef>
            </a:pPr>
            <a:endParaRPr lang="en-GB" sz="700" b="0" kern="1200" cap="all" baseline="0">
              <a:solidFill>
                <a:schemeClr val="accent1"/>
              </a:solidFill>
              <a:latin typeface="+mn-lt"/>
              <a:ea typeface="+mn-ea"/>
              <a:cs typeface="+mn-cs"/>
            </a:endParaRPr>
          </a:p>
        </p:txBody>
      </p:sp>
    </p:spTree>
    <p:extLst>
      <p:ext uri="{BB962C8B-B14F-4D97-AF65-F5344CB8AC3E}">
        <p14:creationId xmlns:p14="http://schemas.microsoft.com/office/powerpoint/2010/main" val="34453930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Cover blue">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65632BCD-D585-42E8-A6D3-3C06DC3313BD}"/>
              </a:ext>
            </a:extLst>
          </p:cNvPr>
          <p:cNvSpPr/>
          <p:nvPr userDrawn="1"/>
        </p:nvSpPr>
        <p:spPr bwMode="white">
          <a:xfrm>
            <a:off x="0" y="0"/>
            <a:ext cx="12192000" cy="685502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9" name="Logo">
            <a:extLst>
              <a:ext uri="{FF2B5EF4-FFF2-40B4-BE49-F238E27FC236}">
                <a16:creationId xmlns:a16="http://schemas.microsoft.com/office/drawing/2014/main" id="{38FB97ED-5A4B-484F-BA47-613177090BCB}"/>
              </a:ext>
            </a:extLst>
          </p:cNvPr>
          <p:cNvGrpSpPr>
            <a:grpSpLocks noChangeAspect="1"/>
          </p:cNvGrpSpPr>
          <p:nvPr userDrawn="1"/>
        </p:nvGrpSpPr>
        <p:grpSpPr bwMode="white">
          <a:xfrm>
            <a:off x="539750" y="540000"/>
            <a:ext cx="1702800" cy="727238"/>
            <a:chOff x="6380216" y="4059273"/>
            <a:chExt cx="2905863" cy="1241045"/>
          </a:xfrm>
        </p:grpSpPr>
        <p:sp>
          <p:nvSpPr>
            <p:cNvPr id="27" name="Freeform: Shape 26">
              <a:extLst>
                <a:ext uri="{FF2B5EF4-FFF2-40B4-BE49-F238E27FC236}">
                  <a16:creationId xmlns:a16="http://schemas.microsoft.com/office/drawing/2014/main" id="{055DDA26-00FD-4EB4-98FC-C3CA907FBBFB}"/>
                </a:ext>
              </a:extLst>
            </p:cNvPr>
            <p:cNvSpPr/>
            <p:nvPr/>
          </p:nvSpPr>
          <p:spPr bwMode="white">
            <a:xfrm>
              <a:off x="6380216" y="4059273"/>
              <a:ext cx="2905863" cy="346936"/>
            </a:xfrm>
            <a:custGeom>
              <a:avLst/>
              <a:gdLst>
                <a:gd name="connsiteX0" fmla="*/ 0 w 2905863"/>
                <a:gd name="connsiteY0" fmla="*/ 0 h 346936"/>
                <a:gd name="connsiteX1" fmla="*/ 2905864 w 2905863"/>
                <a:gd name="connsiteY1" fmla="*/ 0 h 346936"/>
                <a:gd name="connsiteX2" fmla="*/ 2905864 w 2905863"/>
                <a:gd name="connsiteY2" fmla="*/ 346937 h 346936"/>
                <a:gd name="connsiteX3" fmla="*/ 0 w 2905863"/>
                <a:gd name="connsiteY3" fmla="*/ 346937 h 346936"/>
              </a:gdLst>
              <a:ahLst/>
              <a:cxnLst>
                <a:cxn ang="0">
                  <a:pos x="connsiteX0" y="connsiteY0"/>
                </a:cxn>
                <a:cxn ang="0">
                  <a:pos x="connsiteX1" y="connsiteY1"/>
                </a:cxn>
                <a:cxn ang="0">
                  <a:pos x="connsiteX2" y="connsiteY2"/>
                </a:cxn>
                <a:cxn ang="0">
                  <a:pos x="connsiteX3" y="connsiteY3"/>
                </a:cxn>
              </a:cxnLst>
              <a:rect l="l" t="t" r="r" b="b"/>
              <a:pathLst>
                <a:path w="2905863" h="346936">
                  <a:moveTo>
                    <a:pt x="0" y="0"/>
                  </a:moveTo>
                  <a:lnTo>
                    <a:pt x="2905864" y="0"/>
                  </a:lnTo>
                  <a:lnTo>
                    <a:pt x="2905864" y="346937"/>
                  </a:lnTo>
                  <a:lnTo>
                    <a:pt x="0" y="346937"/>
                  </a:lnTo>
                  <a:close/>
                </a:path>
              </a:pathLst>
            </a:custGeom>
            <a:solidFill>
              <a:schemeClr val="bg1"/>
            </a:solidFill>
            <a:ln w="4731"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24CB032C-9E7C-4EB0-A639-A1F06C45D200}"/>
                </a:ext>
              </a:extLst>
            </p:cNvPr>
            <p:cNvSpPr/>
            <p:nvPr/>
          </p:nvSpPr>
          <p:spPr bwMode="white">
            <a:xfrm>
              <a:off x="6380216" y="4521775"/>
              <a:ext cx="2905863" cy="57854"/>
            </a:xfrm>
            <a:custGeom>
              <a:avLst/>
              <a:gdLst>
                <a:gd name="connsiteX0" fmla="*/ 0 w 2905863"/>
                <a:gd name="connsiteY0" fmla="*/ 0 h 57854"/>
                <a:gd name="connsiteX1" fmla="*/ 2905864 w 2905863"/>
                <a:gd name="connsiteY1" fmla="*/ 0 h 57854"/>
                <a:gd name="connsiteX2" fmla="*/ 2905864 w 2905863"/>
                <a:gd name="connsiteY2" fmla="*/ 57854 h 57854"/>
                <a:gd name="connsiteX3" fmla="*/ 0 w 2905863"/>
                <a:gd name="connsiteY3" fmla="*/ 57854 h 57854"/>
              </a:gdLst>
              <a:ahLst/>
              <a:cxnLst>
                <a:cxn ang="0">
                  <a:pos x="connsiteX0" y="connsiteY0"/>
                </a:cxn>
                <a:cxn ang="0">
                  <a:pos x="connsiteX1" y="connsiteY1"/>
                </a:cxn>
                <a:cxn ang="0">
                  <a:pos x="connsiteX2" y="connsiteY2"/>
                </a:cxn>
                <a:cxn ang="0">
                  <a:pos x="connsiteX3" y="connsiteY3"/>
                </a:cxn>
              </a:cxnLst>
              <a:rect l="l" t="t" r="r" b="b"/>
              <a:pathLst>
                <a:path w="2905863" h="57854">
                  <a:moveTo>
                    <a:pt x="0" y="0"/>
                  </a:moveTo>
                  <a:lnTo>
                    <a:pt x="2905864" y="0"/>
                  </a:lnTo>
                  <a:lnTo>
                    <a:pt x="2905864" y="57854"/>
                  </a:lnTo>
                  <a:lnTo>
                    <a:pt x="0" y="57854"/>
                  </a:lnTo>
                  <a:close/>
                </a:path>
              </a:pathLst>
            </a:custGeom>
            <a:solidFill>
              <a:schemeClr val="bg1"/>
            </a:solidFill>
            <a:ln w="4731"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B7DD5104-FF83-40C7-AA43-C17183E0159B}"/>
                </a:ext>
              </a:extLst>
            </p:cNvPr>
            <p:cNvSpPr/>
            <p:nvPr/>
          </p:nvSpPr>
          <p:spPr bwMode="white">
            <a:xfrm>
              <a:off x="6380216" y="4637294"/>
              <a:ext cx="2905863" cy="115566"/>
            </a:xfrm>
            <a:custGeom>
              <a:avLst/>
              <a:gdLst>
                <a:gd name="connsiteX0" fmla="*/ 0 w 2905863"/>
                <a:gd name="connsiteY0" fmla="*/ 0 h 115566"/>
                <a:gd name="connsiteX1" fmla="*/ 2905864 w 2905863"/>
                <a:gd name="connsiteY1" fmla="*/ 0 h 115566"/>
                <a:gd name="connsiteX2" fmla="*/ 2905864 w 2905863"/>
                <a:gd name="connsiteY2" fmla="*/ 115566 h 115566"/>
                <a:gd name="connsiteX3" fmla="*/ 0 w 2905863"/>
                <a:gd name="connsiteY3" fmla="*/ 115566 h 115566"/>
              </a:gdLst>
              <a:ahLst/>
              <a:cxnLst>
                <a:cxn ang="0">
                  <a:pos x="connsiteX0" y="connsiteY0"/>
                </a:cxn>
                <a:cxn ang="0">
                  <a:pos x="connsiteX1" y="connsiteY1"/>
                </a:cxn>
                <a:cxn ang="0">
                  <a:pos x="connsiteX2" y="connsiteY2"/>
                </a:cxn>
                <a:cxn ang="0">
                  <a:pos x="connsiteX3" y="connsiteY3"/>
                </a:cxn>
              </a:cxnLst>
              <a:rect l="l" t="t" r="r" b="b"/>
              <a:pathLst>
                <a:path w="2905863" h="115566">
                  <a:moveTo>
                    <a:pt x="0" y="0"/>
                  </a:moveTo>
                  <a:lnTo>
                    <a:pt x="2905864" y="0"/>
                  </a:lnTo>
                  <a:lnTo>
                    <a:pt x="2905864" y="115566"/>
                  </a:lnTo>
                  <a:lnTo>
                    <a:pt x="0" y="115566"/>
                  </a:lnTo>
                  <a:close/>
                </a:path>
              </a:pathLst>
            </a:custGeom>
            <a:solidFill>
              <a:schemeClr val="bg1"/>
            </a:solidFill>
            <a:ln w="4731"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DE483200-DEA7-441E-B11A-6554B16BE995}"/>
                </a:ext>
              </a:extLst>
            </p:cNvPr>
            <p:cNvSpPr/>
            <p:nvPr/>
          </p:nvSpPr>
          <p:spPr bwMode="white">
            <a:xfrm>
              <a:off x="7833598" y="4927183"/>
              <a:ext cx="392545" cy="373134"/>
            </a:xfrm>
            <a:custGeom>
              <a:avLst/>
              <a:gdLst>
                <a:gd name="connsiteX0" fmla="*/ 303984 w 392545"/>
                <a:gd name="connsiteY0" fmla="*/ 19174 h 373134"/>
                <a:gd name="connsiteX1" fmla="*/ 201992 w 392545"/>
                <a:gd name="connsiteY1" fmla="*/ 0 h 373134"/>
                <a:gd name="connsiteX2" fmla="*/ 62173 w 392545"/>
                <a:gd name="connsiteY2" fmla="*/ 0 h 373134"/>
                <a:gd name="connsiteX3" fmla="*/ 27859 w 392545"/>
                <a:gd name="connsiteY3" fmla="*/ 0 h 373134"/>
                <a:gd name="connsiteX4" fmla="*/ 0 w 392545"/>
                <a:gd name="connsiteY4" fmla="*/ 0 h 373134"/>
                <a:gd name="connsiteX5" fmla="*/ 0 w 392545"/>
                <a:gd name="connsiteY5" fmla="*/ 373135 h 373134"/>
                <a:gd name="connsiteX6" fmla="*/ 27859 w 392545"/>
                <a:gd name="connsiteY6" fmla="*/ 373135 h 373134"/>
                <a:gd name="connsiteX7" fmla="*/ 62173 w 392545"/>
                <a:gd name="connsiteY7" fmla="*/ 373135 h 373134"/>
                <a:gd name="connsiteX8" fmla="*/ 201992 w 392545"/>
                <a:gd name="connsiteY8" fmla="*/ 373135 h 373134"/>
                <a:gd name="connsiteX9" fmla="*/ 303984 w 392545"/>
                <a:gd name="connsiteY9" fmla="*/ 353961 h 373134"/>
                <a:gd name="connsiteX10" fmla="*/ 369670 w 392545"/>
                <a:gd name="connsiteY10" fmla="*/ 296249 h 373134"/>
                <a:gd name="connsiteX11" fmla="*/ 392546 w 392545"/>
                <a:gd name="connsiteY11" fmla="*/ 199477 h 373134"/>
                <a:gd name="connsiteX12" fmla="*/ 392546 w 392545"/>
                <a:gd name="connsiteY12" fmla="*/ 173611 h 373134"/>
                <a:gd name="connsiteX13" fmla="*/ 369670 w 392545"/>
                <a:gd name="connsiteY13" fmla="*/ 76839 h 373134"/>
                <a:gd name="connsiteX14" fmla="*/ 303984 w 392545"/>
                <a:gd name="connsiteY14" fmla="*/ 19174 h 373134"/>
                <a:gd name="connsiteX15" fmla="*/ 331369 w 392545"/>
                <a:gd name="connsiteY15" fmla="*/ 197531 h 373134"/>
                <a:gd name="connsiteX16" fmla="*/ 299048 w 392545"/>
                <a:gd name="connsiteY16" fmla="*/ 287563 h 373134"/>
                <a:gd name="connsiteX17" fmla="*/ 202514 w 392545"/>
                <a:gd name="connsiteY17" fmla="*/ 316894 h 373134"/>
                <a:gd name="connsiteX18" fmla="*/ 62221 w 392545"/>
                <a:gd name="connsiteY18" fmla="*/ 316894 h 373134"/>
                <a:gd name="connsiteX19" fmla="*/ 62221 w 392545"/>
                <a:gd name="connsiteY19" fmla="*/ 56193 h 373134"/>
                <a:gd name="connsiteX20" fmla="*/ 202514 w 392545"/>
                <a:gd name="connsiteY20" fmla="*/ 56193 h 373134"/>
                <a:gd name="connsiteX21" fmla="*/ 299048 w 392545"/>
                <a:gd name="connsiteY21" fmla="*/ 84812 h 373134"/>
                <a:gd name="connsiteX22" fmla="*/ 331369 w 392545"/>
                <a:gd name="connsiteY22" fmla="*/ 175604 h 373134"/>
                <a:gd name="connsiteX23" fmla="*/ 331369 w 392545"/>
                <a:gd name="connsiteY23" fmla="*/ 197531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92545" h="373134">
                  <a:moveTo>
                    <a:pt x="303984" y="19174"/>
                  </a:moveTo>
                  <a:cubicBezTo>
                    <a:pt x="275461" y="6407"/>
                    <a:pt x="241479" y="0"/>
                    <a:pt x="201992" y="0"/>
                  </a:cubicBezTo>
                  <a:lnTo>
                    <a:pt x="62173" y="0"/>
                  </a:lnTo>
                  <a:lnTo>
                    <a:pt x="27859" y="0"/>
                  </a:lnTo>
                  <a:lnTo>
                    <a:pt x="0" y="0"/>
                  </a:lnTo>
                  <a:lnTo>
                    <a:pt x="0" y="373135"/>
                  </a:lnTo>
                  <a:lnTo>
                    <a:pt x="27859" y="373135"/>
                  </a:lnTo>
                  <a:lnTo>
                    <a:pt x="62173" y="373135"/>
                  </a:lnTo>
                  <a:lnTo>
                    <a:pt x="201992" y="373135"/>
                  </a:lnTo>
                  <a:cubicBezTo>
                    <a:pt x="241479" y="373135"/>
                    <a:pt x="275461" y="366728"/>
                    <a:pt x="303984" y="353961"/>
                  </a:cubicBezTo>
                  <a:cubicBezTo>
                    <a:pt x="332508" y="341194"/>
                    <a:pt x="354387" y="321972"/>
                    <a:pt x="369670" y="296249"/>
                  </a:cubicBezTo>
                  <a:cubicBezTo>
                    <a:pt x="384904" y="270525"/>
                    <a:pt x="392546" y="238299"/>
                    <a:pt x="392546" y="199477"/>
                  </a:cubicBezTo>
                  <a:lnTo>
                    <a:pt x="392546" y="173611"/>
                  </a:lnTo>
                  <a:cubicBezTo>
                    <a:pt x="392546" y="134788"/>
                    <a:pt x="384904" y="102562"/>
                    <a:pt x="369670" y="76839"/>
                  </a:cubicBezTo>
                  <a:cubicBezTo>
                    <a:pt x="354387" y="51162"/>
                    <a:pt x="332508" y="31941"/>
                    <a:pt x="303984" y="19174"/>
                  </a:cubicBezTo>
                  <a:close/>
                  <a:moveTo>
                    <a:pt x="331369" y="197531"/>
                  </a:moveTo>
                  <a:cubicBezTo>
                    <a:pt x="331369" y="238015"/>
                    <a:pt x="320596" y="268010"/>
                    <a:pt x="299048" y="287563"/>
                  </a:cubicBezTo>
                  <a:cubicBezTo>
                    <a:pt x="277502" y="307117"/>
                    <a:pt x="245323" y="316894"/>
                    <a:pt x="202514" y="316894"/>
                  </a:cubicBezTo>
                  <a:lnTo>
                    <a:pt x="62221" y="316894"/>
                  </a:lnTo>
                  <a:lnTo>
                    <a:pt x="62221" y="56193"/>
                  </a:lnTo>
                  <a:lnTo>
                    <a:pt x="202514" y="56193"/>
                  </a:lnTo>
                  <a:cubicBezTo>
                    <a:pt x="245323" y="56193"/>
                    <a:pt x="277454" y="65733"/>
                    <a:pt x="299048" y="84812"/>
                  </a:cubicBezTo>
                  <a:cubicBezTo>
                    <a:pt x="320596" y="103891"/>
                    <a:pt x="331369" y="134171"/>
                    <a:pt x="331369" y="175604"/>
                  </a:cubicBezTo>
                  <a:lnTo>
                    <a:pt x="331369" y="197531"/>
                  </a:lnTo>
                  <a:close/>
                </a:path>
              </a:pathLst>
            </a:custGeom>
            <a:solidFill>
              <a:schemeClr val="bg1"/>
            </a:solidFill>
            <a:ln w="4731" cap="flat">
              <a:noFill/>
              <a:prstDash val="solid"/>
              <a:miter/>
            </a:ln>
          </p:spPr>
          <p:txBody>
            <a:bodyPr rtlCol="0" anchor="ctr"/>
            <a:lstStyle/>
            <a:p>
              <a:endParaRPr lang="en-GB"/>
            </a:p>
          </p:txBody>
        </p:sp>
        <p:sp>
          <p:nvSpPr>
            <p:cNvPr id="37" name="Freeform: Shape 36">
              <a:extLst>
                <a:ext uri="{FF2B5EF4-FFF2-40B4-BE49-F238E27FC236}">
                  <a16:creationId xmlns:a16="http://schemas.microsoft.com/office/drawing/2014/main" id="{533B82D2-D994-4BA1-81E5-F06092A32375}"/>
                </a:ext>
              </a:extLst>
            </p:cNvPr>
            <p:cNvSpPr/>
            <p:nvPr/>
          </p:nvSpPr>
          <p:spPr bwMode="white">
            <a:xfrm>
              <a:off x="8344036" y="4927183"/>
              <a:ext cx="410485" cy="373134"/>
            </a:xfrm>
            <a:custGeom>
              <a:avLst/>
              <a:gdLst>
                <a:gd name="connsiteX0" fmla="*/ 349262 w 410485"/>
                <a:gd name="connsiteY0" fmla="*/ 291598 h 373134"/>
                <a:gd name="connsiteX1" fmla="*/ 60702 w 410485"/>
                <a:gd name="connsiteY1" fmla="*/ 0 h 373134"/>
                <a:gd name="connsiteX2" fmla="*/ 26388 w 410485"/>
                <a:gd name="connsiteY2" fmla="*/ 0 h 373134"/>
                <a:gd name="connsiteX3" fmla="*/ 0 w 410485"/>
                <a:gd name="connsiteY3" fmla="*/ 0 h 373134"/>
                <a:gd name="connsiteX4" fmla="*/ 0 w 410485"/>
                <a:gd name="connsiteY4" fmla="*/ 373135 h 373134"/>
                <a:gd name="connsiteX5" fmla="*/ 60702 w 410485"/>
                <a:gd name="connsiteY5" fmla="*/ 373135 h 373134"/>
                <a:gd name="connsiteX6" fmla="*/ 60702 w 410485"/>
                <a:gd name="connsiteY6" fmla="*/ 81917 h 373134"/>
                <a:gd name="connsiteX7" fmla="*/ 349262 w 410485"/>
                <a:gd name="connsiteY7" fmla="*/ 373135 h 373134"/>
                <a:gd name="connsiteX8" fmla="*/ 410486 w 410485"/>
                <a:gd name="connsiteY8" fmla="*/ 373135 h 373134"/>
                <a:gd name="connsiteX9" fmla="*/ 410486 w 410485"/>
                <a:gd name="connsiteY9" fmla="*/ 0 h 373134"/>
                <a:gd name="connsiteX10" fmla="*/ 349262 w 410485"/>
                <a:gd name="connsiteY10"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85" h="373134">
                  <a:moveTo>
                    <a:pt x="349262" y="291598"/>
                  </a:moveTo>
                  <a:lnTo>
                    <a:pt x="60702" y="0"/>
                  </a:lnTo>
                  <a:lnTo>
                    <a:pt x="26388" y="0"/>
                  </a:lnTo>
                  <a:lnTo>
                    <a:pt x="0" y="0"/>
                  </a:lnTo>
                  <a:lnTo>
                    <a:pt x="0" y="373135"/>
                  </a:lnTo>
                  <a:lnTo>
                    <a:pt x="60702" y="373135"/>
                  </a:lnTo>
                  <a:lnTo>
                    <a:pt x="60702" y="81917"/>
                  </a:lnTo>
                  <a:lnTo>
                    <a:pt x="349262" y="373135"/>
                  </a:lnTo>
                  <a:lnTo>
                    <a:pt x="410486" y="373135"/>
                  </a:lnTo>
                  <a:lnTo>
                    <a:pt x="410486" y="0"/>
                  </a:lnTo>
                  <a:lnTo>
                    <a:pt x="349262" y="0"/>
                  </a:lnTo>
                  <a:close/>
                </a:path>
              </a:pathLst>
            </a:custGeom>
            <a:solidFill>
              <a:schemeClr val="bg1"/>
            </a:solidFill>
            <a:ln w="4731" cap="flat">
              <a:noFill/>
              <a:prstDash val="solid"/>
              <a:miter/>
            </a:ln>
          </p:spPr>
          <p:txBody>
            <a:bodyPr rtlCol="0" anchor="ctr"/>
            <a:lstStyle/>
            <a:p>
              <a:endParaRPr lang="en-GB"/>
            </a:p>
          </p:txBody>
        </p:sp>
        <p:sp>
          <p:nvSpPr>
            <p:cNvPr id="38" name="Freeform: Shape 37">
              <a:extLst>
                <a:ext uri="{FF2B5EF4-FFF2-40B4-BE49-F238E27FC236}">
                  <a16:creationId xmlns:a16="http://schemas.microsoft.com/office/drawing/2014/main" id="{CD107E4C-634D-4DED-A03F-46DF1723185F}"/>
                </a:ext>
              </a:extLst>
            </p:cNvPr>
            <p:cNvSpPr/>
            <p:nvPr/>
          </p:nvSpPr>
          <p:spPr bwMode="white">
            <a:xfrm>
              <a:off x="8863965" y="4927183"/>
              <a:ext cx="421876" cy="373134"/>
            </a:xfrm>
            <a:custGeom>
              <a:avLst/>
              <a:gdLst>
                <a:gd name="connsiteX0" fmla="*/ 355716 w 421876"/>
                <a:gd name="connsiteY0" fmla="*/ 0 h 373134"/>
                <a:gd name="connsiteX1" fmla="*/ 212955 w 421876"/>
                <a:gd name="connsiteY1" fmla="*/ 291598 h 373134"/>
                <a:gd name="connsiteX2" fmla="*/ 70146 w 421876"/>
                <a:gd name="connsiteY2" fmla="*/ 0 h 373134"/>
                <a:gd name="connsiteX3" fmla="*/ 0 w 421876"/>
                <a:gd name="connsiteY3" fmla="*/ 0 h 373134"/>
                <a:gd name="connsiteX4" fmla="*/ 187042 w 421876"/>
                <a:gd name="connsiteY4" fmla="*/ 373135 h 373134"/>
                <a:gd name="connsiteX5" fmla="*/ 235309 w 421876"/>
                <a:gd name="connsiteY5" fmla="*/ 373135 h 373134"/>
                <a:gd name="connsiteX6" fmla="*/ 421876 w 421876"/>
                <a:gd name="connsiteY6"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1876" h="373134">
                  <a:moveTo>
                    <a:pt x="355716" y="0"/>
                  </a:moveTo>
                  <a:lnTo>
                    <a:pt x="212955" y="291598"/>
                  </a:lnTo>
                  <a:lnTo>
                    <a:pt x="70146" y="0"/>
                  </a:lnTo>
                  <a:lnTo>
                    <a:pt x="0" y="0"/>
                  </a:lnTo>
                  <a:lnTo>
                    <a:pt x="187042" y="373135"/>
                  </a:lnTo>
                  <a:lnTo>
                    <a:pt x="235309" y="373135"/>
                  </a:lnTo>
                  <a:lnTo>
                    <a:pt x="421876" y="0"/>
                  </a:lnTo>
                  <a:close/>
                </a:path>
              </a:pathLst>
            </a:custGeom>
            <a:solidFill>
              <a:schemeClr val="bg1"/>
            </a:solidFill>
            <a:ln w="4731" cap="flat">
              <a:noFill/>
              <a:prstDash val="solid"/>
              <a:miter/>
            </a:ln>
          </p:spPr>
          <p:txBody>
            <a:bodyPr rtlCol="0" anchor="ctr"/>
            <a:lstStyle/>
            <a:p>
              <a:endParaRPr lang="en-GB"/>
            </a:p>
          </p:txBody>
        </p:sp>
      </p:grpSp>
      <p:pic>
        <p:nvPicPr>
          <p:cNvPr id="41" name="TAGLINE WHITE">
            <a:extLst>
              <a:ext uri="{FF2B5EF4-FFF2-40B4-BE49-F238E27FC236}">
                <a16:creationId xmlns:a16="http://schemas.microsoft.com/office/drawing/2014/main" id="{A98F511B-B3B4-46F3-ACF7-28F2D6378C25}"/>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950400" y="539750"/>
            <a:ext cx="1702800" cy="110651"/>
          </a:xfrm>
          <a:prstGeom prst="rect">
            <a:avLst/>
          </a:prstGeom>
        </p:spPr>
      </p:pic>
      <p:sp>
        <p:nvSpPr>
          <p:cNvPr id="2" name="Title 1"/>
          <p:cNvSpPr>
            <a:spLocks noGrp="1"/>
          </p:cNvSpPr>
          <p:nvPr>
            <p:ph type="ctrTitle" hasCustomPrompt="1"/>
          </p:nvPr>
        </p:nvSpPr>
        <p:spPr>
          <a:xfrm>
            <a:off x="539751" y="1730375"/>
            <a:ext cx="8290798" cy="2985625"/>
          </a:xfrm>
        </p:spPr>
        <p:txBody>
          <a:bodyPr anchor="b" anchorCtr="0">
            <a:noAutofit/>
          </a:bodyPr>
          <a:lstStyle>
            <a:lvl1pPr algn="l">
              <a:lnSpc>
                <a:spcPct val="83000"/>
              </a:lnSpc>
              <a:defRPr sz="6000">
                <a:solidFill>
                  <a:schemeClr val="bg1"/>
                </a:solidFill>
              </a:defRPr>
            </a:lvl1pPr>
          </a:lstStyle>
          <a:p>
            <a:r>
              <a:rPr lang="en-GB"/>
              <a:t>Click to add title</a:t>
            </a:r>
          </a:p>
        </p:txBody>
      </p:sp>
      <p:sp>
        <p:nvSpPr>
          <p:cNvPr id="31" name="Subtitle 2"/>
          <p:cNvSpPr>
            <a:spLocks noGrp="1"/>
          </p:cNvSpPr>
          <p:nvPr>
            <p:ph type="subTitle" idx="1" hasCustomPrompt="1"/>
          </p:nvPr>
        </p:nvSpPr>
        <p:spPr>
          <a:xfrm>
            <a:off x="540000" y="4946400"/>
            <a:ext cx="8290798" cy="648072"/>
          </a:xfrm>
        </p:spPr>
        <p:txBody>
          <a:bodyPr/>
          <a:lstStyle>
            <a:lvl1pPr marL="0" indent="0" algn="l" defTabSz="914400" rtl="0" eaLnBrk="1" latinLnBrk="0" hangingPunct="1">
              <a:lnSpc>
                <a:spcPct val="83000"/>
              </a:lnSpc>
              <a:spcBef>
                <a:spcPts val="0"/>
              </a:spcBef>
              <a:buNone/>
              <a:defRPr lang="en-US" sz="2000" b="0" kern="1200" dirty="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add subtitle</a:t>
            </a:r>
          </a:p>
        </p:txBody>
      </p:sp>
      <p:sp>
        <p:nvSpPr>
          <p:cNvPr id="4" name="Text Placeholder 3">
            <a:extLst>
              <a:ext uri="{FF2B5EF4-FFF2-40B4-BE49-F238E27FC236}">
                <a16:creationId xmlns:a16="http://schemas.microsoft.com/office/drawing/2014/main" id="{2B2D590D-63DF-49A5-B495-2B2E9EA7D2AA}"/>
              </a:ext>
            </a:extLst>
          </p:cNvPr>
          <p:cNvSpPr>
            <a:spLocks noGrp="1"/>
          </p:cNvSpPr>
          <p:nvPr>
            <p:ph type="body" sz="quarter" idx="18" hasCustomPrompt="1"/>
          </p:nvPr>
        </p:nvSpPr>
        <p:spPr>
          <a:xfrm>
            <a:off x="539748" y="5768975"/>
            <a:ext cx="8291049" cy="277813"/>
          </a:xfrm>
        </p:spPr>
        <p:txBody>
          <a:bodyPr anchor="b" anchorCtr="0"/>
          <a:lstStyle>
            <a:lvl1pPr marL="0" indent="0">
              <a:lnSpc>
                <a:spcPct val="83000"/>
              </a:lnSpc>
              <a:spcBef>
                <a:spcPts val="0"/>
              </a:spcBef>
              <a:buNone/>
              <a:tabLst/>
              <a:defRPr sz="1400" b="0">
                <a:solidFill>
                  <a:schemeClr val="bg1"/>
                </a:solidFill>
              </a:defRPr>
            </a:lvl1pPr>
            <a:lvl2pPr marL="0" indent="0">
              <a:lnSpc>
                <a:spcPct val="83000"/>
              </a:lnSpc>
              <a:spcBef>
                <a:spcPts val="0"/>
              </a:spcBef>
              <a:buNone/>
              <a:tabLst/>
              <a:defRPr sz="1400" b="0"/>
            </a:lvl2pPr>
            <a:lvl3pPr marL="0" indent="0">
              <a:lnSpc>
                <a:spcPct val="83000"/>
              </a:lnSpc>
              <a:spcBef>
                <a:spcPts val="0"/>
              </a:spcBef>
              <a:buNone/>
              <a:tabLst/>
              <a:defRPr sz="1400" b="0"/>
            </a:lvl3pPr>
            <a:lvl4pPr marL="0" indent="0">
              <a:lnSpc>
                <a:spcPct val="83000"/>
              </a:lnSpc>
              <a:spcBef>
                <a:spcPts val="0"/>
              </a:spcBef>
              <a:buNone/>
              <a:tabLst/>
              <a:defRPr sz="1400" b="0"/>
            </a:lvl4pPr>
            <a:lvl5pPr marL="0" indent="0">
              <a:lnSpc>
                <a:spcPct val="83000"/>
              </a:lnSpc>
              <a:spcBef>
                <a:spcPts val="0"/>
              </a:spcBef>
              <a:buNone/>
              <a:tabLst/>
              <a:defRPr sz="1400" b="0"/>
            </a:lvl5pPr>
          </a:lstStyle>
          <a:p>
            <a:pPr lvl="0"/>
            <a:r>
              <a:rPr lang="en-GB"/>
              <a:t>Click to add name, title etc..</a:t>
            </a:r>
          </a:p>
        </p:txBody>
      </p:sp>
      <p:sp>
        <p:nvSpPr>
          <p:cNvPr id="13" name="Date Placeholder 12"/>
          <p:cNvSpPr>
            <a:spLocks noGrp="1"/>
          </p:cNvSpPr>
          <p:nvPr>
            <p:ph type="dt" sz="half" idx="15"/>
          </p:nvPr>
        </p:nvSpPr>
        <p:spPr>
          <a:xfrm>
            <a:off x="0" y="6858000"/>
            <a:ext cx="0" cy="0"/>
          </a:xfrm>
        </p:spPr>
        <p:txBody>
          <a:bodyPr/>
          <a:lstStyle>
            <a:lvl1pPr>
              <a:defRPr>
                <a:solidFill>
                  <a:schemeClr val="bg1"/>
                </a:solidFill>
              </a:defRPr>
            </a:lvl1pPr>
          </a:lstStyle>
          <a:p>
            <a:endParaRPr lang="en-GB"/>
          </a:p>
        </p:txBody>
      </p:sp>
      <p:sp>
        <p:nvSpPr>
          <p:cNvPr id="24" name="Footer Placeholder 23"/>
          <p:cNvSpPr>
            <a:spLocks noGrp="1"/>
          </p:cNvSpPr>
          <p:nvPr>
            <p:ph type="ftr" sz="quarter" idx="16"/>
          </p:nvPr>
        </p:nvSpPr>
        <p:spPr>
          <a:xfrm>
            <a:off x="0" y="6858000"/>
            <a:ext cx="0" cy="0"/>
          </a:xfrm>
        </p:spPr>
        <p:txBody>
          <a:bodyPr/>
          <a:lstStyle>
            <a:lvl1pPr>
              <a:defRPr sz="100">
                <a:noFill/>
              </a:defRPr>
            </a:lvl1pPr>
          </a:lstStyle>
          <a:p>
            <a:endParaRPr lang="en-GB">
              <a:noFill/>
            </a:endParaRPr>
          </a:p>
        </p:txBody>
      </p:sp>
      <p:sp>
        <p:nvSpPr>
          <p:cNvPr id="25" name="Slide Number Placeholder 24"/>
          <p:cNvSpPr>
            <a:spLocks noGrp="1"/>
          </p:cNvSpPr>
          <p:nvPr>
            <p:ph type="sldNum" sz="quarter" idx="17"/>
          </p:nvPr>
        </p:nvSpPr>
        <p:spPr>
          <a:xfrm>
            <a:off x="0" y="6858000"/>
            <a:ext cx="0" cy="0"/>
          </a:xfrm>
        </p:spPr>
        <p:txBody>
          <a:bodyPr/>
          <a:lstStyle>
            <a:lvl1pPr>
              <a:defRPr sz="100">
                <a:noFill/>
              </a:defRPr>
            </a:lvl1pPr>
          </a:lstStyle>
          <a:p>
            <a:fld id="{5BA07366-CB75-4AA8-9E5B-928B849F427C}" type="slidenum">
              <a:rPr lang="en-GB" smtClean="0"/>
              <a:pPr/>
              <a:t>‹#›</a:t>
            </a:fld>
            <a:endParaRPr lang="en-GB" sz="100"/>
          </a:p>
        </p:txBody>
      </p:sp>
      <p:sp>
        <p:nvSpPr>
          <p:cNvPr id="40" name="SD_FLD_DocumentDate">
            <a:extLst>
              <a:ext uri="{FF2B5EF4-FFF2-40B4-BE49-F238E27FC236}">
                <a16:creationId xmlns:a16="http://schemas.microsoft.com/office/drawing/2014/main" id="{7E2B10C4-BD8D-4AE7-9B25-DFBE307FFE40}"/>
              </a:ext>
            </a:extLst>
          </p:cNvPr>
          <p:cNvSpPr txBox="1">
            <a:spLocks noChangeArrowheads="1"/>
          </p:cNvSpPr>
          <p:nvPr userDrawn="1"/>
        </p:nvSpPr>
        <p:spPr bwMode="auto">
          <a:xfrm>
            <a:off x="540001" y="6161675"/>
            <a:ext cx="8290796" cy="181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l">
              <a:lnSpc>
                <a:spcPct val="83000"/>
              </a:lnSpc>
              <a:spcBef>
                <a:spcPts val="0"/>
              </a:spcBef>
            </a:pPr>
            <a:r>
              <a:rPr lang="en-GB" altLang="ja-JP" sz="1400" cap="none" baseline="0">
                <a:solidFill>
                  <a:schemeClr val="bg1"/>
                </a:solidFill>
                <a:ea typeface="ＭＳ Ｐゴシック" charset="-128"/>
                <a:cs typeface="Arial" charset="0"/>
              </a:rPr>
              <a:t>11 August 2023</a:t>
            </a:r>
          </a:p>
        </p:txBody>
      </p:sp>
      <p:sp>
        <p:nvSpPr>
          <p:cNvPr id="29" name="_SD_FLD_DocumentNumber"/>
          <p:cNvSpPr txBox="1">
            <a:spLocks noChangeArrowheads="1"/>
          </p:cNvSpPr>
          <p:nvPr userDrawn="1"/>
        </p:nvSpPr>
        <p:spPr bwMode="auto">
          <a:xfrm>
            <a:off x="540001" y="6440400"/>
            <a:ext cx="170155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l">
              <a:spcBef>
                <a:spcPts val="0"/>
              </a:spcBef>
            </a:pPr>
            <a:endParaRPr lang="en-GB" altLang="ja-JP" sz="700">
              <a:solidFill>
                <a:schemeClr val="bg1"/>
              </a:solidFill>
              <a:ea typeface="ＭＳ Ｐゴシック" charset="-128"/>
              <a:cs typeface="Arial" charset="0"/>
            </a:endParaRPr>
          </a:p>
        </p:txBody>
      </p:sp>
      <p:sp>
        <p:nvSpPr>
          <p:cNvPr id="22" name="SD_FLD_Draft" hidden="1">
            <a:extLst>
              <a:ext uri="{FF2B5EF4-FFF2-40B4-BE49-F238E27FC236}">
                <a16:creationId xmlns:a16="http://schemas.microsoft.com/office/drawing/2014/main" id="{D3B7CDF1-E10F-4E39-9E5D-AE11897E4C1E}"/>
              </a:ext>
            </a:extLst>
          </p:cNvPr>
          <p:cNvSpPr txBox="1">
            <a:spLocks noChangeArrowheads="1"/>
          </p:cNvSpPr>
          <p:nvPr userDrawn="1"/>
        </p:nvSpPr>
        <p:spPr bwMode="auto">
          <a:xfrm>
            <a:off x="5243513" y="6232324"/>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sp>
        <p:nvSpPr>
          <p:cNvPr id="21" name="SD_FLD_Confidentiality">
            <a:extLst>
              <a:ext uri="{FF2B5EF4-FFF2-40B4-BE49-F238E27FC236}">
                <a16:creationId xmlns:a16="http://schemas.microsoft.com/office/drawing/2014/main" id="{B504DBE6-F10B-43A3-A35B-E9AA5F4CDC43}"/>
              </a:ext>
            </a:extLst>
          </p:cNvPr>
          <p:cNvSpPr/>
          <p:nvPr userDrawn="1"/>
        </p:nvSpPr>
        <p:spPr>
          <a:xfrm>
            <a:off x="7131600" y="6440400"/>
            <a:ext cx="2440800" cy="1512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L="0" algn="ctr" defTabSz="914400" rtl="0" eaLnBrk="1" latinLnBrk="0" hangingPunct="1">
              <a:lnSpc>
                <a:spcPct val="100000"/>
              </a:lnSpc>
              <a:spcBef>
                <a:spcPts val="0"/>
              </a:spcBef>
            </a:pPr>
            <a:endParaRPr lang="en-GB" sz="700" b="0" kern="1200" cap="all" baseline="0">
              <a:solidFill>
                <a:schemeClr val="bg1"/>
              </a:solidFill>
              <a:latin typeface="+mn-lt"/>
              <a:ea typeface="+mn-ea"/>
              <a:cs typeface="+mn-cs"/>
            </a:endParaRPr>
          </a:p>
        </p:txBody>
      </p:sp>
    </p:spTree>
    <p:extLst>
      <p:ext uri="{BB962C8B-B14F-4D97-AF65-F5344CB8AC3E}">
        <p14:creationId xmlns:p14="http://schemas.microsoft.com/office/powerpoint/2010/main" val="26487804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2_Cover with dark image">
    <p:spTree>
      <p:nvGrpSpPr>
        <p:cNvPr id="1" name=""/>
        <p:cNvGrpSpPr/>
        <p:nvPr/>
      </p:nvGrpSpPr>
      <p:grpSpPr>
        <a:xfrm>
          <a:off x="0" y="0"/>
          <a:ext cx="0" cy="0"/>
          <a:chOff x="0" y="0"/>
          <a:chExt cx="0" cy="0"/>
        </a:xfrm>
      </p:grpSpPr>
      <p:sp>
        <p:nvSpPr>
          <p:cNvPr id="8" name="Picture Placeholder 7"/>
          <p:cNvSpPr>
            <a:spLocks noGrp="1"/>
          </p:cNvSpPr>
          <p:nvPr>
            <p:ph type="pic" sz="quarter" idx="15" hasCustomPrompt="1"/>
          </p:nvPr>
        </p:nvSpPr>
        <p:spPr>
          <a:xfrm>
            <a:off x="0" y="0"/>
            <a:ext cx="12192000" cy="6858000"/>
          </a:xfrm>
          <a:blipFill>
            <a:blip r:embed="rId2"/>
            <a:stretch>
              <a:fillRect/>
            </a:stretch>
          </a:blipFill>
        </p:spPr>
        <p:txBody>
          <a:bodyPr lIns="9000000" tIns="612000" rIns="180000" anchor="ctr" anchorCtr="0"/>
          <a:lstStyle>
            <a:lvl1pPr marL="0" indent="0" algn="l">
              <a:buFontTx/>
              <a:buNone/>
              <a:defRPr sz="1600" b="0">
                <a:solidFill>
                  <a:schemeClr val="accent4"/>
                </a:solidFill>
              </a:defRPr>
            </a:lvl1pPr>
          </a:lstStyle>
          <a:p>
            <a:r>
              <a:rPr lang="en-GB"/>
              <a:t>Click on picture frame to insert background picture, click on DNV-menu / Image Tools-button / Choose Insert or Paste</a:t>
            </a:r>
          </a:p>
        </p:txBody>
      </p:sp>
      <p:sp>
        <p:nvSpPr>
          <p:cNvPr id="27" name="Title 1">
            <a:extLst>
              <a:ext uri="{FF2B5EF4-FFF2-40B4-BE49-F238E27FC236}">
                <a16:creationId xmlns:a16="http://schemas.microsoft.com/office/drawing/2014/main" id="{E36BC1AE-8CBE-4EA7-85B1-05A9468D91E1}"/>
              </a:ext>
            </a:extLst>
          </p:cNvPr>
          <p:cNvSpPr>
            <a:spLocks noGrp="1"/>
          </p:cNvSpPr>
          <p:nvPr>
            <p:ph type="ctrTitle" hasCustomPrompt="1"/>
          </p:nvPr>
        </p:nvSpPr>
        <p:spPr>
          <a:xfrm>
            <a:off x="539751" y="1730375"/>
            <a:ext cx="8290798" cy="2985625"/>
          </a:xfrm>
        </p:spPr>
        <p:txBody>
          <a:bodyPr anchor="b" anchorCtr="0">
            <a:noAutofit/>
          </a:bodyPr>
          <a:lstStyle>
            <a:lvl1pPr>
              <a:lnSpc>
                <a:spcPct val="90000"/>
              </a:lnSpc>
              <a:defRPr sz="6000">
                <a:solidFill>
                  <a:schemeClr val="bg1"/>
                </a:solidFill>
              </a:defRPr>
            </a:lvl1pPr>
          </a:lstStyle>
          <a:p>
            <a:r>
              <a:rPr lang="en-GB"/>
              <a:t>Click to add title</a:t>
            </a:r>
          </a:p>
        </p:txBody>
      </p:sp>
      <p:sp>
        <p:nvSpPr>
          <p:cNvPr id="28" name="Subtitle 2">
            <a:extLst>
              <a:ext uri="{FF2B5EF4-FFF2-40B4-BE49-F238E27FC236}">
                <a16:creationId xmlns:a16="http://schemas.microsoft.com/office/drawing/2014/main" id="{52A4BCE6-B178-4BF6-BBA3-BC5CCD7F1111}"/>
              </a:ext>
            </a:extLst>
          </p:cNvPr>
          <p:cNvSpPr>
            <a:spLocks noGrp="1"/>
          </p:cNvSpPr>
          <p:nvPr>
            <p:ph type="subTitle" idx="1" hasCustomPrompt="1"/>
          </p:nvPr>
        </p:nvSpPr>
        <p:spPr>
          <a:xfrm>
            <a:off x="540000" y="4946400"/>
            <a:ext cx="8290798" cy="648072"/>
          </a:xfrm>
        </p:spPr>
        <p:txBody>
          <a:bodyPr/>
          <a:lstStyle>
            <a:lvl1pPr marL="0" indent="0" algn="l" defTabSz="914400" rtl="0" eaLnBrk="1" latinLnBrk="0" hangingPunct="1">
              <a:lnSpc>
                <a:spcPct val="83000"/>
              </a:lnSpc>
              <a:spcBef>
                <a:spcPts val="0"/>
              </a:spcBef>
              <a:buNone/>
              <a:defRPr lang="en-US" sz="2000" b="0" kern="1200" dirty="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add subtitle</a:t>
            </a:r>
          </a:p>
        </p:txBody>
      </p:sp>
      <p:sp>
        <p:nvSpPr>
          <p:cNvPr id="29" name="Text Placeholder 3">
            <a:extLst>
              <a:ext uri="{FF2B5EF4-FFF2-40B4-BE49-F238E27FC236}">
                <a16:creationId xmlns:a16="http://schemas.microsoft.com/office/drawing/2014/main" id="{FD03B31E-37CD-4AFE-AF40-02CD88865192}"/>
              </a:ext>
            </a:extLst>
          </p:cNvPr>
          <p:cNvSpPr>
            <a:spLocks noGrp="1"/>
          </p:cNvSpPr>
          <p:nvPr>
            <p:ph type="body" sz="quarter" idx="18" hasCustomPrompt="1"/>
          </p:nvPr>
        </p:nvSpPr>
        <p:spPr>
          <a:xfrm>
            <a:off x="539748" y="5768975"/>
            <a:ext cx="8291049" cy="277813"/>
          </a:xfrm>
        </p:spPr>
        <p:txBody>
          <a:bodyPr anchor="b" anchorCtr="0"/>
          <a:lstStyle>
            <a:lvl1pPr marL="0" indent="0">
              <a:lnSpc>
                <a:spcPct val="83000"/>
              </a:lnSpc>
              <a:spcBef>
                <a:spcPts val="0"/>
              </a:spcBef>
              <a:buNone/>
              <a:tabLst/>
              <a:defRPr sz="1400" b="0">
                <a:solidFill>
                  <a:schemeClr val="bg1"/>
                </a:solidFill>
              </a:defRPr>
            </a:lvl1pPr>
            <a:lvl2pPr marL="0" indent="0">
              <a:lnSpc>
                <a:spcPct val="83000"/>
              </a:lnSpc>
              <a:spcBef>
                <a:spcPts val="0"/>
              </a:spcBef>
              <a:buNone/>
              <a:tabLst/>
              <a:defRPr sz="1400" b="0"/>
            </a:lvl2pPr>
            <a:lvl3pPr marL="0" indent="0">
              <a:lnSpc>
                <a:spcPct val="83000"/>
              </a:lnSpc>
              <a:spcBef>
                <a:spcPts val="0"/>
              </a:spcBef>
              <a:buNone/>
              <a:tabLst/>
              <a:defRPr sz="1400" b="0"/>
            </a:lvl3pPr>
            <a:lvl4pPr marL="0" indent="0">
              <a:lnSpc>
                <a:spcPct val="83000"/>
              </a:lnSpc>
              <a:spcBef>
                <a:spcPts val="0"/>
              </a:spcBef>
              <a:buNone/>
              <a:tabLst/>
              <a:defRPr sz="1400" b="0"/>
            </a:lvl4pPr>
            <a:lvl5pPr marL="0" indent="0">
              <a:lnSpc>
                <a:spcPct val="83000"/>
              </a:lnSpc>
              <a:spcBef>
                <a:spcPts val="0"/>
              </a:spcBef>
              <a:buNone/>
              <a:tabLst/>
              <a:defRPr sz="1400" b="0"/>
            </a:lvl5pPr>
          </a:lstStyle>
          <a:p>
            <a:pPr lvl="0"/>
            <a:r>
              <a:rPr lang="en-GB"/>
              <a:t>Click to add name, title etc..</a:t>
            </a:r>
          </a:p>
        </p:txBody>
      </p:sp>
      <p:sp>
        <p:nvSpPr>
          <p:cNvPr id="18" name="Text Placeholder 5">
            <a:extLst>
              <a:ext uri="{FF2B5EF4-FFF2-40B4-BE49-F238E27FC236}">
                <a16:creationId xmlns:a16="http://schemas.microsoft.com/office/drawing/2014/main" id="{968AF7DD-9CF9-4309-AF51-B7660362642A}"/>
              </a:ext>
            </a:extLst>
          </p:cNvPr>
          <p:cNvSpPr>
            <a:spLocks noGrp="1"/>
          </p:cNvSpPr>
          <p:nvPr>
            <p:ph type="body" sz="quarter" idx="20" hasCustomPrompt="1"/>
          </p:nvPr>
        </p:nvSpPr>
        <p:spPr>
          <a:xfrm>
            <a:off x="540000" y="6128743"/>
            <a:ext cx="8290797" cy="214833"/>
          </a:xfrm>
        </p:spPr>
        <p:txBody>
          <a:bodyPr/>
          <a:lstStyle>
            <a:lvl1pPr marL="0" indent="0" algn="l">
              <a:spcBef>
                <a:spcPts val="0"/>
              </a:spcBef>
              <a:buNone/>
              <a:defRPr sz="1400">
                <a:solidFill>
                  <a:schemeClr val="bg1"/>
                </a:solidFill>
              </a:defRPr>
            </a:lvl1pPr>
            <a:lvl2pPr marL="0" indent="0">
              <a:buNone/>
              <a:defRPr sz="1200"/>
            </a:lvl2pPr>
            <a:lvl3pPr marL="0" indent="0">
              <a:buNone/>
              <a:defRPr sz="1200"/>
            </a:lvl3pPr>
            <a:lvl4pPr marL="0" indent="0">
              <a:buNone/>
              <a:defRPr sz="1200"/>
            </a:lvl4pPr>
            <a:lvl5pPr marL="0" indent="0">
              <a:buNone/>
              <a:defRPr sz="1200"/>
            </a:lvl5pPr>
          </a:lstStyle>
          <a:p>
            <a:pPr lvl="0"/>
            <a:r>
              <a:rPr lang="en-GB"/>
              <a:t>Insert date DD Month Year</a:t>
            </a:r>
          </a:p>
        </p:txBody>
      </p:sp>
      <p:sp>
        <p:nvSpPr>
          <p:cNvPr id="41" name="Date Placeholder 12" hidden="1">
            <a:extLst>
              <a:ext uri="{FF2B5EF4-FFF2-40B4-BE49-F238E27FC236}">
                <a16:creationId xmlns:a16="http://schemas.microsoft.com/office/drawing/2014/main" id="{F8C7B2A1-0C6D-4367-B22A-DB1D1248E7E8}"/>
              </a:ext>
            </a:extLst>
          </p:cNvPr>
          <p:cNvSpPr>
            <a:spLocks noGrp="1"/>
          </p:cNvSpPr>
          <p:nvPr>
            <p:ph type="dt" sz="half" idx="19"/>
          </p:nvPr>
        </p:nvSpPr>
        <p:spPr>
          <a:xfrm>
            <a:off x="0" y="6858000"/>
            <a:ext cx="0" cy="0"/>
          </a:xfrm>
        </p:spPr>
        <p:txBody>
          <a:bodyPr/>
          <a:lstStyle>
            <a:lvl1pPr>
              <a:defRPr>
                <a:solidFill>
                  <a:schemeClr val="bg1"/>
                </a:solidFill>
              </a:defRPr>
            </a:lvl1pPr>
          </a:lstStyle>
          <a:p>
            <a:endParaRPr lang="en-GB"/>
          </a:p>
        </p:txBody>
      </p:sp>
      <p:sp>
        <p:nvSpPr>
          <p:cNvPr id="42" name="Footer Placeholder 23" hidden="1">
            <a:extLst>
              <a:ext uri="{FF2B5EF4-FFF2-40B4-BE49-F238E27FC236}">
                <a16:creationId xmlns:a16="http://schemas.microsoft.com/office/drawing/2014/main" id="{70E9D16D-FE2F-4908-ABD5-BB45ECB4099A}"/>
              </a:ext>
            </a:extLst>
          </p:cNvPr>
          <p:cNvSpPr>
            <a:spLocks noGrp="1"/>
          </p:cNvSpPr>
          <p:nvPr>
            <p:ph type="ftr" sz="quarter" idx="16"/>
          </p:nvPr>
        </p:nvSpPr>
        <p:spPr>
          <a:xfrm>
            <a:off x="0" y="6858000"/>
            <a:ext cx="0" cy="0"/>
          </a:xfrm>
        </p:spPr>
        <p:txBody>
          <a:bodyPr/>
          <a:lstStyle>
            <a:lvl1pPr>
              <a:defRPr sz="100">
                <a:noFill/>
              </a:defRPr>
            </a:lvl1pPr>
          </a:lstStyle>
          <a:p>
            <a:endParaRPr lang="en-GB">
              <a:noFill/>
            </a:endParaRPr>
          </a:p>
        </p:txBody>
      </p:sp>
      <p:sp>
        <p:nvSpPr>
          <p:cNvPr id="43" name="Slide Number Placeholder 24" hidden="1">
            <a:extLst>
              <a:ext uri="{FF2B5EF4-FFF2-40B4-BE49-F238E27FC236}">
                <a16:creationId xmlns:a16="http://schemas.microsoft.com/office/drawing/2014/main" id="{393087B7-ABFA-4120-819F-40E9D4ED1169}"/>
              </a:ext>
            </a:extLst>
          </p:cNvPr>
          <p:cNvSpPr>
            <a:spLocks noGrp="1"/>
          </p:cNvSpPr>
          <p:nvPr>
            <p:ph type="sldNum" sz="quarter" idx="17"/>
          </p:nvPr>
        </p:nvSpPr>
        <p:spPr>
          <a:xfrm>
            <a:off x="0" y="6858000"/>
            <a:ext cx="0" cy="0"/>
          </a:xfrm>
        </p:spPr>
        <p:txBody>
          <a:bodyPr/>
          <a:lstStyle>
            <a:lvl1pPr>
              <a:defRPr sz="100">
                <a:noFill/>
              </a:defRPr>
            </a:lvl1pPr>
          </a:lstStyle>
          <a:p>
            <a:fld id="{5BA07366-CB75-4AA8-9E5B-928B849F427C}" type="slidenum">
              <a:rPr lang="en-GB" smtClean="0"/>
              <a:pPr/>
              <a:t>‹#›</a:t>
            </a:fld>
            <a:endParaRPr lang="en-GB" sz="100"/>
          </a:p>
        </p:txBody>
      </p:sp>
      <p:sp>
        <p:nvSpPr>
          <p:cNvPr id="52" name="Text Placeholder 51">
            <a:extLst>
              <a:ext uri="{FF2B5EF4-FFF2-40B4-BE49-F238E27FC236}">
                <a16:creationId xmlns:a16="http://schemas.microsoft.com/office/drawing/2014/main" id="{91479EF3-988A-4C9C-ADDB-C1D212A272B4}"/>
              </a:ext>
            </a:extLst>
          </p:cNvPr>
          <p:cNvSpPr>
            <a:spLocks noGrp="1" noChangeAspect="1"/>
          </p:cNvSpPr>
          <p:nvPr userDrawn="1">
            <p:ph type="body" sz="quarter" idx="22" hasCustomPrompt="1"/>
          </p:nvPr>
        </p:nvSpPr>
        <p:spPr bwMode="white">
          <a:xfrm>
            <a:off x="540000" y="540000"/>
            <a:ext cx="1702800" cy="727238"/>
          </a:xfrm>
          <a:custGeom>
            <a:avLst/>
            <a:gdLst>
              <a:gd name="connsiteX0" fmla="*/ 4835251 w 9270620"/>
              <a:gd name="connsiteY0" fmla="*/ 2948180 h 3959325"/>
              <a:gd name="connsiteX1" fmla="*/ 4835251 w 9270620"/>
              <a:gd name="connsiteY1" fmla="*/ 3779899 h 3959325"/>
              <a:gd name="connsiteX2" fmla="*/ 5282830 w 9270620"/>
              <a:gd name="connsiteY2" fmla="*/ 3779899 h 3959325"/>
              <a:gd name="connsiteX3" fmla="*/ 5590803 w 9270620"/>
              <a:gd name="connsiteY3" fmla="*/ 3686324 h 3959325"/>
              <a:gd name="connsiteX4" fmla="*/ 5693918 w 9270620"/>
              <a:gd name="connsiteY4" fmla="*/ 3399093 h 3959325"/>
              <a:gd name="connsiteX5" fmla="*/ 5693918 w 9270620"/>
              <a:gd name="connsiteY5" fmla="*/ 3329139 h 3959325"/>
              <a:gd name="connsiteX6" fmla="*/ 5590803 w 9270620"/>
              <a:gd name="connsiteY6" fmla="*/ 3039484 h 3959325"/>
              <a:gd name="connsiteX7" fmla="*/ 5282830 w 9270620"/>
              <a:gd name="connsiteY7" fmla="*/ 2948180 h 3959325"/>
              <a:gd name="connsiteX8" fmla="*/ 7923941 w 9270620"/>
              <a:gd name="connsiteY8" fmla="*/ 2768907 h 3959325"/>
              <a:gd name="connsiteX9" fmla="*/ 8147729 w 9270620"/>
              <a:gd name="connsiteY9" fmla="*/ 2768907 h 3959325"/>
              <a:gd name="connsiteX10" fmla="*/ 8603334 w 9270620"/>
              <a:gd name="connsiteY10" fmla="*/ 3699197 h 3959325"/>
              <a:gd name="connsiteX11" fmla="*/ 9058787 w 9270620"/>
              <a:gd name="connsiteY11" fmla="*/ 2768907 h 3959325"/>
              <a:gd name="connsiteX12" fmla="*/ 9269858 w 9270620"/>
              <a:gd name="connsiteY12" fmla="*/ 2768907 h 3959325"/>
              <a:gd name="connsiteX13" fmla="*/ 8674651 w 9270620"/>
              <a:gd name="connsiteY13" fmla="*/ 3959325 h 3959325"/>
              <a:gd name="connsiteX14" fmla="*/ 8520664 w 9270620"/>
              <a:gd name="connsiteY14" fmla="*/ 3959325 h 3959325"/>
              <a:gd name="connsiteX15" fmla="*/ 6265204 w 9270620"/>
              <a:gd name="connsiteY15" fmla="*/ 2768907 h 3959325"/>
              <a:gd name="connsiteX16" fmla="*/ 6349390 w 9270620"/>
              <a:gd name="connsiteY16" fmla="*/ 2768907 h 3959325"/>
              <a:gd name="connsiteX17" fmla="*/ 6458862 w 9270620"/>
              <a:gd name="connsiteY17" fmla="*/ 2768907 h 3959325"/>
              <a:gd name="connsiteX18" fmla="*/ 7379459 w 9270620"/>
              <a:gd name="connsiteY18" fmla="*/ 3699197 h 3959325"/>
              <a:gd name="connsiteX19" fmla="*/ 7379459 w 9270620"/>
              <a:gd name="connsiteY19" fmla="*/ 2768907 h 3959325"/>
              <a:gd name="connsiteX20" fmla="*/ 7574783 w 9270620"/>
              <a:gd name="connsiteY20" fmla="*/ 2768907 h 3959325"/>
              <a:gd name="connsiteX21" fmla="*/ 7574783 w 9270620"/>
              <a:gd name="connsiteY21" fmla="*/ 3959325 h 3959325"/>
              <a:gd name="connsiteX22" fmla="*/ 7379459 w 9270620"/>
              <a:gd name="connsiteY22" fmla="*/ 3959325 h 3959325"/>
              <a:gd name="connsiteX23" fmla="*/ 6458862 w 9270620"/>
              <a:gd name="connsiteY23" fmla="*/ 3030248 h 3959325"/>
              <a:gd name="connsiteX24" fmla="*/ 6458862 w 9270620"/>
              <a:gd name="connsiteY24" fmla="*/ 3959325 h 3959325"/>
              <a:gd name="connsiteX25" fmla="*/ 6265204 w 9270620"/>
              <a:gd name="connsiteY25" fmla="*/ 3959325 h 3959325"/>
              <a:gd name="connsiteX26" fmla="*/ 4636746 w 9270620"/>
              <a:gd name="connsiteY26" fmla="*/ 2768907 h 3959325"/>
              <a:gd name="connsiteX27" fmla="*/ 4725625 w 9270620"/>
              <a:gd name="connsiteY27" fmla="*/ 2768907 h 3959325"/>
              <a:gd name="connsiteX28" fmla="*/ 4835098 w 9270620"/>
              <a:gd name="connsiteY28" fmla="*/ 2768907 h 3959325"/>
              <a:gd name="connsiteX29" fmla="*/ 5281164 w 9270620"/>
              <a:gd name="connsiteY29" fmla="*/ 2768907 h 3959325"/>
              <a:gd name="connsiteX30" fmla="*/ 5606551 w 9270620"/>
              <a:gd name="connsiteY30" fmla="*/ 2830078 h 3959325"/>
              <a:gd name="connsiteX31" fmla="*/ 5816110 w 9270620"/>
              <a:gd name="connsiteY31" fmla="*/ 3014048 h 3959325"/>
              <a:gd name="connsiteX32" fmla="*/ 5889091 w 9270620"/>
              <a:gd name="connsiteY32" fmla="*/ 3322781 h 3959325"/>
              <a:gd name="connsiteX33" fmla="*/ 5889091 w 9270620"/>
              <a:gd name="connsiteY33" fmla="*/ 3405301 h 3959325"/>
              <a:gd name="connsiteX34" fmla="*/ 5816110 w 9270620"/>
              <a:gd name="connsiteY34" fmla="*/ 3714035 h 3959325"/>
              <a:gd name="connsiteX35" fmla="*/ 5606551 w 9270620"/>
              <a:gd name="connsiteY35" fmla="*/ 3898154 h 3959325"/>
              <a:gd name="connsiteX36" fmla="*/ 5281164 w 9270620"/>
              <a:gd name="connsiteY36" fmla="*/ 3959325 h 3959325"/>
              <a:gd name="connsiteX37" fmla="*/ 4835098 w 9270620"/>
              <a:gd name="connsiteY37" fmla="*/ 3959325 h 3959325"/>
              <a:gd name="connsiteX38" fmla="*/ 4725625 w 9270620"/>
              <a:gd name="connsiteY38" fmla="*/ 3959325 h 3959325"/>
              <a:gd name="connsiteX39" fmla="*/ 4636746 w 9270620"/>
              <a:gd name="connsiteY39" fmla="*/ 3959325 h 3959325"/>
              <a:gd name="connsiteX40" fmla="*/ 0 w 9270620"/>
              <a:gd name="connsiteY40" fmla="*/ 1844070 h 3959325"/>
              <a:gd name="connsiteX41" fmla="*/ 9270620 w 9270620"/>
              <a:gd name="connsiteY41" fmla="*/ 1844070 h 3959325"/>
              <a:gd name="connsiteX42" fmla="*/ 9270620 w 9270620"/>
              <a:gd name="connsiteY42" fmla="*/ 2212762 h 3959325"/>
              <a:gd name="connsiteX43" fmla="*/ 0 w 9270620"/>
              <a:gd name="connsiteY43" fmla="*/ 2212762 h 3959325"/>
              <a:gd name="connsiteX44" fmla="*/ 0 w 9270620"/>
              <a:gd name="connsiteY44" fmla="*/ 1475528 h 3959325"/>
              <a:gd name="connsiteX45" fmla="*/ 9270620 w 9270620"/>
              <a:gd name="connsiteY45" fmla="*/ 1475528 h 3959325"/>
              <a:gd name="connsiteX46" fmla="*/ 9270620 w 9270620"/>
              <a:gd name="connsiteY46" fmla="*/ 1660101 h 3959325"/>
              <a:gd name="connsiteX47" fmla="*/ 0 w 9270620"/>
              <a:gd name="connsiteY47" fmla="*/ 1660101 h 3959325"/>
              <a:gd name="connsiteX48" fmla="*/ 0 w 9270620"/>
              <a:gd name="connsiteY48" fmla="*/ 0 h 3959325"/>
              <a:gd name="connsiteX49" fmla="*/ 9270620 w 9270620"/>
              <a:gd name="connsiteY49" fmla="*/ 0 h 3959325"/>
              <a:gd name="connsiteX50" fmla="*/ 9270620 w 9270620"/>
              <a:gd name="connsiteY50" fmla="*/ 1106839 h 3959325"/>
              <a:gd name="connsiteX51" fmla="*/ 0 w 9270620"/>
              <a:gd name="connsiteY51" fmla="*/ 1106839 h 3959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9270620" h="3959325">
                <a:moveTo>
                  <a:pt x="4835251" y="2948180"/>
                </a:moveTo>
                <a:lnTo>
                  <a:pt x="4835251" y="3779899"/>
                </a:lnTo>
                <a:lnTo>
                  <a:pt x="5282830" y="3779899"/>
                </a:lnTo>
                <a:cubicBezTo>
                  <a:pt x="5419404" y="3779899"/>
                  <a:pt x="5522065" y="3748707"/>
                  <a:pt x="5590803" y="3686324"/>
                </a:cubicBezTo>
                <a:cubicBezTo>
                  <a:pt x="5659548" y="3623943"/>
                  <a:pt x="5693918" y="3528250"/>
                  <a:pt x="5693918" y="3399093"/>
                </a:cubicBezTo>
                <a:lnTo>
                  <a:pt x="5693918" y="3329139"/>
                </a:lnTo>
                <a:cubicBezTo>
                  <a:pt x="5693918" y="3196955"/>
                  <a:pt x="5659548" y="3100352"/>
                  <a:pt x="5590803" y="3039484"/>
                </a:cubicBezTo>
                <a:cubicBezTo>
                  <a:pt x="5521912" y="2978616"/>
                  <a:pt x="5419404" y="2948180"/>
                  <a:pt x="5282830" y="2948180"/>
                </a:cubicBezTo>
                <a:close/>
                <a:moveTo>
                  <a:pt x="7923941" y="2768907"/>
                </a:moveTo>
                <a:lnTo>
                  <a:pt x="8147729" y="2768907"/>
                </a:lnTo>
                <a:lnTo>
                  <a:pt x="8603334" y="3699197"/>
                </a:lnTo>
                <a:lnTo>
                  <a:pt x="9058787" y="2768907"/>
                </a:lnTo>
                <a:lnTo>
                  <a:pt x="9269858" y="2768907"/>
                </a:lnTo>
                <a:lnTo>
                  <a:pt x="8674651" y="3959325"/>
                </a:lnTo>
                <a:lnTo>
                  <a:pt x="8520664" y="3959325"/>
                </a:lnTo>
                <a:close/>
                <a:moveTo>
                  <a:pt x="6265204" y="2768907"/>
                </a:moveTo>
                <a:lnTo>
                  <a:pt x="6349390" y="2768907"/>
                </a:lnTo>
                <a:lnTo>
                  <a:pt x="6458862" y="2768907"/>
                </a:lnTo>
                <a:lnTo>
                  <a:pt x="7379459" y="3699197"/>
                </a:lnTo>
                <a:lnTo>
                  <a:pt x="7379459" y="2768907"/>
                </a:lnTo>
                <a:lnTo>
                  <a:pt x="7574783" y="2768907"/>
                </a:lnTo>
                <a:lnTo>
                  <a:pt x="7574783" y="3959325"/>
                </a:lnTo>
                <a:lnTo>
                  <a:pt x="7379459" y="3959325"/>
                </a:lnTo>
                <a:lnTo>
                  <a:pt x="6458862" y="3030248"/>
                </a:lnTo>
                <a:lnTo>
                  <a:pt x="6458862" y="3959325"/>
                </a:lnTo>
                <a:lnTo>
                  <a:pt x="6265204" y="3959325"/>
                </a:lnTo>
                <a:close/>
                <a:moveTo>
                  <a:pt x="4636746" y="2768907"/>
                </a:moveTo>
                <a:lnTo>
                  <a:pt x="4725625" y="2768907"/>
                </a:lnTo>
                <a:lnTo>
                  <a:pt x="4835098" y="2768907"/>
                </a:lnTo>
                <a:lnTo>
                  <a:pt x="5281164" y="2768907"/>
                </a:lnTo>
                <a:cubicBezTo>
                  <a:pt x="5407140" y="2768907"/>
                  <a:pt x="5515553" y="2789347"/>
                  <a:pt x="5606551" y="2830078"/>
                </a:cubicBezTo>
                <a:cubicBezTo>
                  <a:pt x="5697551" y="2870809"/>
                  <a:pt x="5767352" y="2932130"/>
                  <a:pt x="5816110" y="3014048"/>
                </a:cubicBezTo>
                <a:cubicBezTo>
                  <a:pt x="5864711" y="3096112"/>
                  <a:pt x="5889091" y="3198923"/>
                  <a:pt x="5889091" y="3322781"/>
                </a:cubicBezTo>
                <a:lnTo>
                  <a:pt x="5889091" y="3405301"/>
                </a:lnTo>
                <a:cubicBezTo>
                  <a:pt x="5889091" y="3529156"/>
                  <a:pt x="5864711" y="3631967"/>
                  <a:pt x="5816110" y="3714035"/>
                </a:cubicBezTo>
                <a:cubicBezTo>
                  <a:pt x="5767352" y="3796099"/>
                  <a:pt x="5697551" y="3857423"/>
                  <a:pt x="5606551" y="3898154"/>
                </a:cubicBezTo>
                <a:cubicBezTo>
                  <a:pt x="5515553" y="3938885"/>
                  <a:pt x="5407140" y="3959325"/>
                  <a:pt x="5281164" y="3959325"/>
                </a:cubicBezTo>
                <a:lnTo>
                  <a:pt x="4835098" y="3959325"/>
                </a:lnTo>
                <a:lnTo>
                  <a:pt x="4725625" y="3959325"/>
                </a:lnTo>
                <a:lnTo>
                  <a:pt x="4636746" y="3959325"/>
                </a:lnTo>
                <a:close/>
                <a:moveTo>
                  <a:pt x="0" y="1844070"/>
                </a:moveTo>
                <a:lnTo>
                  <a:pt x="9270620" y="1844070"/>
                </a:lnTo>
                <a:lnTo>
                  <a:pt x="9270620" y="2212762"/>
                </a:lnTo>
                <a:lnTo>
                  <a:pt x="0" y="2212762"/>
                </a:lnTo>
                <a:close/>
                <a:moveTo>
                  <a:pt x="0" y="1475528"/>
                </a:moveTo>
                <a:lnTo>
                  <a:pt x="9270620" y="1475528"/>
                </a:lnTo>
                <a:lnTo>
                  <a:pt x="9270620" y="1660101"/>
                </a:lnTo>
                <a:lnTo>
                  <a:pt x="0" y="1660101"/>
                </a:lnTo>
                <a:close/>
                <a:moveTo>
                  <a:pt x="0" y="0"/>
                </a:moveTo>
                <a:lnTo>
                  <a:pt x="9270620" y="0"/>
                </a:lnTo>
                <a:lnTo>
                  <a:pt x="9270620" y="1106839"/>
                </a:lnTo>
                <a:lnTo>
                  <a:pt x="0" y="1106839"/>
                </a:lnTo>
                <a:close/>
              </a:path>
            </a:pathLst>
          </a:custGeom>
          <a:solidFill>
            <a:schemeClr val="bg1"/>
          </a:solidFill>
        </p:spPr>
        <p:txBody>
          <a:bodyPr wrap="square">
            <a:noAutofit/>
          </a:bodyPr>
          <a:lstStyle>
            <a:lvl1pPr>
              <a:buNone/>
              <a:defRPr sz="100">
                <a:noFill/>
              </a:defRPr>
            </a:lvl1pPr>
          </a:lstStyle>
          <a:p>
            <a:pPr lvl="0"/>
            <a:r>
              <a:rPr lang="en-GB"/>
              <a:t>.</a:t>
            </a:r>
          </a:p>
        </p:txBody>
      </p:sp>
      <p:sp>
        <p:nvSpPr>
          <p:cNvPr id="15" name="Text Placeholder 53">
            <a:extLst>
              <a:ext uri="{FF2B5EF4-FFF2-40B4-BE49-F238E27FC236}">
                <a16:creationId xmlns:a16="http://schemas.microsoft.com/office/drawing/2014/main" id="{E5AF79C5-94DD-46C5-8CC3-1113D3AF2285}"/>
              </a:ext>
            </a:extLst>
          </p:cNvPr>
          <p:cNvSpPr>
            <a:spLocks noGrp="1" noChangeAspect="1"/>
          </p:cNvSpPr>
          <p:nvPr>
            <p:ph type="body" sz="quarter" idx="23" hasCustomPrompt="1"/>
          </p:nvPr>
        </p:nvSpPr>
        <p:spPr bwMode="white">
          <a:xfrm>
            <a:off x="9950287" y="540000"/>
            <a:ext cx="1702800" cy="110911"/>
          </a:xfrm>
          <a:prstGeom prst="rect">
            <a:avLst/>
          </a:prstGeom>
          <a:blipFill>
            <a:blip r:embed="rId3">
              <a:extLst>
                <a:ext uri="{96DAC541-7B7A-43D3-8B79-37D633B846F1}">
                  <asvg:svgBlip xmlns:asvg="http://schemas.microsoft.com/office/drawing/2016/SVG/main" r:embed="rId4"/>
                </a:ext>
              </a:extLst>
            </a:blip>
            <a:stretch>
              <a:fillRect/>
            </a:stretch>
          </a:blipFill>
        </p:spPr>
        <p:txBody>
          <a:bodyPr wrap="square">
            <a:noAutofit/>
          </a:bodyPr>
          <a:lstStyle>
            <a:lvl1pPr>
              <a:buNone/>
              <a:defRPr sz="100">
                <a:noFill/>
              </a:defRPr>
            </a:lvl1pPr>
          </a:lstStyle>
          <a:p>
            <a:pPr lvl="0"/>
            <a:r>
              <a:rPr lang="en-GB"/>
              <a:t>.</a:t>
            </a:r>
          </a:p>
        </p:txBody>
      </p:sp>
      <p:sp>
        <p:nvSpPr>
          <p:cNvPr id="39" name="_SD_FLD_DocumentNumber">
            <a:extLst>
              <a:ext uri="{FF2B5EF4-FFF2-40B4-BE49-F238E27FC236}">
                <a16:creationId xmlns:a16="http://schemas.microsoft.com/office/drawing/2014/main" id="{6D4A75F9-9621-4F28-A6CF-B645F5EF9C9F}"/>
              </a:ext>
            </a:extLst>
          </p:cNvPr>
          <p:cNvSpPr txBox="1">
            <a:spLocks noChangeArrowheads="1"/>
          </p:cNvSpPr>
          <p:nvPr userDrawn="1"/>
        </p:nvSpPr>
        <p:spPr bwMode="auto">
          <a:xfrm>
            <a:off x="540001" y="6440400"/>
            <a:ext cx="170155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l">
              <a:spcBef>
                <a:spcPts val="0"/>
              </a:spcBef>
            </a:pPr>
            <a:endParaRPr lang="en-GB" altLang="ja-JP" sz="700">
              <a:solidFill>
                <a:schemeClr val="bg1"/>
              </a:solidFill>
              <a:ea typeface="ＭＳ Ｐゴシック" charset="-128"/>
              <a:cs typeface="Arial" charset="0"/>
            </a:endParaRPr>
          </a:p>
        </p:txBody>
      </p:sp>
      <p:sp>
        <p:nvSpPr>
          <p:cNvPr id="16" name="SD_FLD_Draft" hidden="1">
            <a:extLst>
              <a:ext uri="{FF2B5EF4-FFF2-40B4-BE49-F238E27FC236}">
                <a16:creationId xmlns:a16="http://schemas.microsoft.com/office/drawing/2014/main" id="{AD5BBEBA-5503-4301-834E-0266E3956A0D}"/>
              </a:ext>
            </a:extLst>
          </p:cNvPr>
          <p:cNvSpPr txBox="1">
            <a:spLocks noChangeArrowheads="1"/>
          </p:cNvSpPr>
          <p:nvPr userDrawn="1"/>
        </p:nvSpPr>
        <p:spPr bwMode="auto">
          <a:xfrm>
            <a:off x="5243513" y="6232324"/>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sp>
        <p:nvSpPr>
          <p:cNvPr id="17" name="SD_FLD_Confidentiality">
            <a:extLst>
              <a:ext uri="{FF2B5EF4-FFF2-40B4-BE49-F238E27FC236}">
                <a16:creationId xmlns:a16="http://schemas.microsoft.com/office/drawing/2014/main" id="{8A9F0C40-3C7F-4DF3-821F-6D35E44CE137}"/>
              </a:ext>
            </a:extLst>
          </p:cNvPr>
          <p:cNvSpPr/>
          <p:nvPr userDrawn="1"/>
        </p:nvSpPr>
        <p:spPr>
          <a:xfrm>
            <a:off x="7131600" y="6440400"/>
            <a:ext cx="2440800" cy="1512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L="0" algn="ctr" defTabSz="914400" rtl="0" eaLnBrk="1" latinLnBrk="0" hangingPunct="1">
              <a:lnSpc>
                <a:spcPct val="100000"/>
              </a:lnSpc>
              <a:spcBef>
                <a:spcPts val="0"/>
              </a:spcBef>
            </a:pPr>
            <a:endParaRPr lang="en-GB" sz="700" b="0" kern="1200" cap="all" baseline="0">
              <a:solidFill>
                <a:schemeClr val="bg1"/>
              </a:solidFill>
              <a:latin typeface="+mn-lt"/>
              <a:ea typeface="+mn-ea"/>
              <a:cs typeface="+mn-cs"/>
            </a:endParaRPr>
          </a:p>
        </p:txBody>
      </p:sp>
    </p:spTree>
    <p:extLst>
      <p:ext uri="{BB962C8B-B14F-4D97-AF65-F5344CB8AC3E}">
        <p14:creationId xmlns:p14="http://schemas.microsoft.com/office/powerpoint/2010/main" val="28062052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2_Cover with light image">
    <p:spTree>
      <p:nvGrpSpPr>
        <p:cNvPr id="1" name=""/>
        <p:cNvGrpSpPr/>
        <p:nvPr/>
      </p:nvGrpSpPr>
      <p:grpSpPr>
        <a:xfrm>
          <a:off x="0" y="0"/>
          <a:ext cx="0" cy="0"/>
          <a:chOff x="0" y="0"/>
          <a:chExt cx="0" cy="0"/>
        </a:xfrm>
      </p:grpSpPr>
      <p:sp>
        <p:nvSpPr>
          <p:cNvPr id="8" name="Picture Placeholder 7"/>
          <p:cNvSpPr>
            <a:spLocks noGrp="1"/>
          </p:cNvSpPr>
          <p:nvPr>
            <p:ph type="pic" sz="quarter" idx="15" hasCustomPrompt="1"/>
          </p:nvPr>
        </p:nvSpPr>
        <p:spPr>
          <a:xfrm>
            <a:off x="0" y="0"/>
            <a:ext cx="12192000" cy="6858000"/>
          </a:xfrm>
          <a:blipFill>
            <a:blip r:embed="rId2"/>
            <a:stretch>
              <a:fillRect/>
            </a:stretch>
          </a:blipFill>
        </p:spPr>
        <p:txBody>
          <a:bodyPr lIns="9000000" tIns="612000" rIns="180000" anchor="ctr" anchorCtr="0"/>
          <a:lstStyle>
            <a:lvl1pPr marL="0" indent="0" algn="l">
              <a:buFontTx/>
              <a:buNone/>
              <a:defRPr sz="1600" b="0">
                <a:solidFill>
                  <a:schemeClr val="accent4"/>
                </a:solidFill>
              </a:defRPr>
            </a:lvl1pPr>
          </a:lstStyle>
          <a:p>
            <a:r>
              <a:rPr lang="en-GB"/>
              <a:t>Click on picture frame to insert background picture, click on DNV-menu / Image Tools-button / Choose Insert or Paste</a:t>
            </a:r>
          </a:p>
        </p:txBody>
      </p:sp>
      <p:sp>
        <p:nvSpPr>
          <p:cNvPr id="27" name="Title 1">
            <a:extLst>
              <a:ext uri="{FF2B5EF4-FFF2-40B4-BE49-F238E27FC236}">
                <a16:creationId xmlns:a16="http://schemas.microsoft.com/office/drawing/2014/main" id="{E36BC1AE-8CBE-4EA7-85B1-05A9468D91E1}"/>
              </a:ext>
            </a:extLst>
          </p:cNvPr>
          <p:cNvSpPr>
            <a:spLocks noGrp="1"/>
          </p:cNvSpPr>
          <p:nvPr>
            <p:ph type="ctrTitle" hasCustomPrompt="1"/>
          </p:nvPr>
        </p:nvSpPr>
        <p:spPr>
          <a:xfrm>
            <a:off x="539751" y="1730375"/>
            <a:ext cx="8290798" cy="2985625"/>
          </a:xfrm>
        </p:spPr>
        <p:txBody>
          <a:bodyPr anchor="b" anchorCtr="0">
            <a:noAutofit/>
          </a:bodyPr>
          <a:lstStyle>
            <a:lvl1pPr>
              <a:lnSpc>
                <a:spcPct val="83000"/>
              </a:lnSpc>
              <a:defRPr sz="6000">
                <a:solidFill>
                  <a:schemeClr val="accent1"/>
                </a:solidFill>
              </a:defRPr>
            </a:lvl1pPr>
          </a:lstStyle>
          <a:p>
            <a:r>
              <a:rPr lang="en-GB"/>
              <a:t>Click to add title</a:t>
            </a:r>
          </a:p>
        </p:txBody>
      </p:sp>
      <p:sp>
        <p:nvSpPr>
          <p:cNvPr id="28" name="Subtitle 2">
            <a:extLst>
              <a:ext uri="{FF2B5EF4-FFF2-40B4-BE49-F238E27FC236}">
                <a16:creationId xmlns:a16="http://schemas.microsoft.com/office/drawing/2014/main" id="{52A4BCE6-B178-4BF6-BBA3-BC5CCD7F1111}"/>
              </a:ext>
            </a:extLst>
          </p:cNvPr>
          <p:cNvSpPr>
            <a:spLocks noGrp="1"/>
          </p:cNvSpPr>
          <p:nvPr>
            <p:ph type="subTitle" idx="1" hasCustomPrompt="1"/>
          </p:nvPr>
        </p:nvSpPr>
        <p:spPr>
          <a:xfrm>
            <a:off x="540000" y="4946400"/>
            <a:ext cx="8290798" cy="648072"/>
          </a:xfrm>
        </p:spPr>
        <p:txBody>
          <a:bodyPr/>
          <a:lstStyle>
            <a:lvl1pPr marL="0" indent="0" algn="l" defTabSz="914400" rtl="0" eaLnBrk="1" latinLnBrk="0" hangingPunct="1">
              <a:lnSpc>
                <a:spcPct val="83000"/>
              </a:lnSpc>
              <a:spcBef>
                <a:spcPts val="0"/>
              </a:spcBef>
              <a:buNone/>
              <a:defRPr lang="en-US" sz="2000" b="0" kern="1200" dirty="0">
                <a:solidFill>
                  <a:schemeClr val="accent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add subtitle</a:t>
            </a:r>
          </a:p>
        </p:txBody>
      </p:sp>
      <p:sp>
        <p:nvSpPr>
          <p:cNvPr id="29" name="Text Placeholder 3">
            <a:extLst>
              <a:ext uri="{FF2B5EF4-FFF2-40B4-BE49-F238E27FC236}">
                <a16:creationId xmlns:a16="http://schemas.microsoft.com/office/drawing/2014/main" id="{FD03B31E-37CD-4AFE-AF40-02CD88865192}"/>
              </a:ext>
            </a:extLst>
          </p:cNvPr>
          <p:cNvSpPr>
            <a:spLocks noGrp="1"/>
          </p:cNvSpPr>
          <p:nvPr>
            <p:ph type="body" sz="quarter" idx="18" hasCustomPrompt="1"/>
          </p:nvPr>
        </p:nvSpPr>
        <p:spPr>
          <a:xfrm>
            <a:off x="539748" y="5768975"/>
            <a:ext cx="8291049" cy="277813"/>
          </a:xfrm>
        </p:spPr>
        <p:txBody>
          <a:bodyPr anchor="b" anchorCtr="0"/>
          <a:lstStyle>
            <a:lvl1pPr marL="0" indent="0">
              <a:lnSpc>
                <a:spcPct val="83000"/>
              </a:lnSpc>
              <a:spcBef>
                <a:spcPts val="0"/>
              </a:spcBef>
              <a:buNone/>
              <a:tabLst/>
              <a:defRPr sz="1400" b="0"/>
            </a:lvl1pPr>
            <a:lvl2pPr marL="0" indent="0">
              <a:lnSpc>
                <a:spcPct val="83000"/>
              </a:lnSpc>
              <a:spcBef>
                <a:spcPts val="0"/>
              </a:spcBef>
              <a:buNone/>
              <a:tabLst/>
              <a:defRPr sz="1400" b="0"/>
            </a:lvl2pPr>
            <a:lvl3pPr marL="0" indent="0">
              <a:lnSpc>
                <a:spcPct val="83000"/>
              </a:lnSpc>
              <a:spcBef>
                <a:spcPts val="0"/>
              </a:spcBef>
              <a:buNone/>
              <a:tabLst/>
              <a:defRPr sz="1400" b="0"/>
            </a:lvl3pPr>
            <a:lvl4pPr marL="0" indent="0">
              <a:lnSpc>
                <a:spcPct val="83000"/>
              </a:lnSpc>
              <a:spcBef>
                <a:spcPts val="0"/>
              </a:spcBef>
              <a:buNone/>
              <a:tabLst/>
              <a:defRPr sz="1400" b="0"/>
            </a:lvl4pPr>
            <a:lvl5pPr marL="0" indent="0">
              <a:lnSpc>
                <a:spcPct val="83000"/>
              </a:lnSpc>
              <a:spcBef>
                <a:spcPts val="0"/>
              </a:spcBef>
              <a:buNone/>
              <a:tabLst/>
              <a:defRPr sz="1400" b="0"/>
            </a:lvl5pPr>
          </a:lstStyle>
          <a:p>
            <a:pPr lvl="0"/>
            <a:r>
              <a:rPr lang="en-GB"/>
              <a:t>Click to add name, title etc..</a:t>
            </a:r>
          </a:p>
        </p:txBody>
      </p:sp>
      <p:sp>
        <p:nvSpPr>
          <p:cNvPr id="41" name="Date Placeholder 12" hidden="1">
            <a:extLst>
              <a:ext uri="{FF2B5EF4-FFF2-40B4-BE49-F238E27FC236}">
                <a16:creationId xmlns:a16="http://schemas.microsoft.com/office/drawing/2014/main" id="{F8C7B2A1-0C6D-4367-B22A-DB1D1248E7E8}"/>
              </a:ext>
            </a:extLst>
          </p:cNvPr>
          <p:cNvSpPr>
            <a:spLocks noGrp="1"/>
          </p:cNvSpPr>
          <p:nvPr>
            <p:ph type="dt" sz="half" idx="19"/>
          </p:nvPr>
        </p:nvSpPr>
        <p:spPr>
          <a:xfrm>
            <a:off x="0" y="6858000"/>
            <a:ext cx="0" cy="0"/>
          </a:xfrm>
        </p:spPr>
        <p:txBody>
          <a:bodyPr/>
          <a:lstStyle>
            <a:lvl1pPr>
              <a:defRPr>
                <a:solidFill>
                  <a:schemeClr val="bg1"/>
                </a:solidFill>
              </a:defRPr>
            </a:lvl1pPr>
          </a:lstStyle>
          <a:p>
            <a:endParaRPr lang="en-GB"/>
          </a:p>
        </p:txBody>
      </p:sp>
      <p:sp>
        <p:nvSpPr>
          <p:cNvPr id="42" name="Footer Placeholder 23" hidden="1">
            <a:extLst>
              <a:ext uri="{FF2B5EF4-FFF2-40B4-BE49-F238E27FC236}">
                <a16:creationId xmlns:a16="http://schemas.microsoft.com/office/drawing/2014/main" id="{70E9D16D-FE2F-4908-ABD5-BB45ECB4099A}"/>
              </a:ext>
            </a:extLst>
          </p:cNvPr>
          <p:cNvSpPr>
            <a:spLocks noGrp="1"/>
          </p:cNvSpPr>
          <p:nvPr>
            <p:ph type="ftr" sz="quarter" idx="16"/>
          </p:nvPr>
        </p:nvSpPr>
        <p:spPr>
          <a:xfrm>
            <a:off x="0" y="6858000"/>
            <a:ext cx="0" cy="0"/>
          </a:xfrm>
        </p:spPr>
        <p:txBody>
          <a:bodyPr/>
          <a:lstStyle>
            <a:lvl1pPr>
              <a:defRPr sz="100">
                <a:noFill/>
              </a:defRPr>
            </a:lvl1pPr>
          </a:lstStyle>
          <a:p>
            <a:endParaRPr lang="en-GB">
              <a:noFill/>
            </a:endParaRPr>
          </a:p>
        </p:txBody>
      </p:sp>
      <p:sp>
        <p:nvSpPr>
          <p:cNvPr id="43" name="Slide Number Placeholder 24" hidden="1">
            <a:extLst>
              <a:ext uri="{FF2B5EF4-FFF2-40B4-BE49-F238E27FC236}">
                <a16:creationId xmlns:a16="http://schemas.microsoft.com/office/drawing/2014/main" id="{393087B7-ABFA-4120-819F-40E9D4ED1169}"/>
              </a:ext>
            </a:extLst>
          </p:cNvPr>
          <p:cNvSpPr>
            <a:spLocks noGrp="1"/>
          </p:cNvSpPr>
          <p:nvPr>
            <p:ph type="sldNum" sz="quarter" idx="17"/>
          </p:nvPr>
        </p:nvSpPr>
        <p:spPr>
          <a:xfrm>
            <a:off x="0" y="6858000"/>
            <a:ext cx="0" cy="0"/>
          </a:xfrm>
        </p:spPr>
        <p:txBody>
          <a:bodyPr/>
          <a:lstStyle>
            <a:lvl1pPr>
              <a:defRPr sz="100">
                <a:noFill/>
              </a:defRPr>
            </a:lvl1pPr>
          </a:lstStyle>
          <a:p>
            <a:fld id="{5BA07366-CB75-4AA8-9E5B-928B849F427C}" type="slidenum">
              <a:rPr lang="en-GB" smtClean="0"/>
              <a:pPr/>
              <a:t>‹#›</a:t>
            </a:fld>
            <a:endParaRPr lang="en-GB" sz="100"/>
          </a:p>
        </p:txBody>
      </p:sp>
      <p:sp>
        <p:nvSpPr>
          <p:cNvPr id="52" name="Text Placeholder 51">
            <a:extLst>
              <a:ext uri="{FF2B5EF4-FFF2-40B4-BE49-F238E27FC236}">
                <a16:creationId xmlns:a16="http://schemas.microsoft.com/office/drawing/2014/main" id="{91479EF3-988A-4C9C-ADDB-C1D212A272B4}"/>
              </a:ext>
            </a:extLst>
          </p:cNvPr>
          <p:cNvSpPr>
            <a:spLocks noGrp="1" noChangeAspect="1"/>
          </p:cNvSpPr>
          <p:nvPr userDrawn="1">
            <p:ph type="body" sz="quarter" idx="22" hasCustomPrompt="1"/>
          </p:nvPr>
        </p:nvSpPr>
        <p:spPr>
          <a:xfrm>
            <a:off x="540000" y="540000"/>
            <a:ext cx="1702800" cy="727238"/>
          </a:xfrm>
          <a:custGeom>
            <a:avLst/>
            <a:gdLst>
              <a:gd name="connsiteX0" fmla="*/ 4835251 w 9270620"/>
              <a:gd name="connsiteY0" fmla="*/ 2948180 h 3959325"/>
              <a:gd name="connsiteX1" fmla="*/ 4835251 w 9270620"/>
              <a:gd name="connsiteY1" fmla="*/ 3779899 h 3959325"/>
              <a:gd name="connsiteX2" fmla="*/ 5282830 w 9270620"/>
              <a:gd name="connsiteY2" fmla="*/ 3779899 h 3959325"/>
              <a:gd name="connsiteX3" fmla="*/ 5590803 w 9270620"/>
              <a:gd name="connsiteY3" fmla="*/ 3686324 h 3959325"/>
              <a:gd name="connsiteX4" fmla="*/ 5693918 w 9270620"/>
              <a:gd name="connsiteY4" fmla="*/ 3399093 h 3959325"/>
              <a:gd name="connsiteX5" fmla="*/ 5693918 w 9270620"/>
              <a:gd name="connsiteY5" fmla="*/ 3329139 h 3959325"/>
              <a:gd name="connsiteX6" fmla="*/ 5590803 w 9270620"/>
              <a:gd name="connsiteY6" fmla="*/ 3039484 h 3959325"/>
              <a:gd name="connsiteX7" fmla="*/ 5282830 w 9270620"/>
              <a:gd name="connsiteY7" fmla="*/ 2948180 h 3959325"/>
              <a:gd name="connsiteX8" fmla="*/ 7923941 w 9270620"/>
              <a:gd name="connsiteY8" fmla="*/ 2768907 h 3959325"/>
              <a:gd name="connsiteX9" fmla="*/ 8147729 w 9270620"/>
              <a:gd name="connsiteY9" fmla="*/ 2768907 h 3959325"/>
              <a:gd name="connsiteX10" fmla="*/ 8603334 w 9270620"/>
              <a:gd name="connsiteY10" fmla="*/ 3699197 h 3959325"/>
              <a:gd name="connsiteX11" fmla="*/ 9058787 w 9270620"/>
              <a:gd name="connsiteY11" fmla="*/ 2768907 h 3959325"/>
              <a:gd name="connsiteX12" fmla="*/ 9269858 w 9270620"/>
              <a:gd name="connsiteY12" fmla="*/ 2768907 h 3959325"/>
              <a:gd name="connsiteX13" fmla="*/ 8674651 w 9270620"/>
              <a:gd name="connsiteY13" fmla="*/ 3959325 h 3959325"/>
              <a:gd name="connsiteX14" fmla="*/ 8520664 w 9270620"/>
              <a:gd name="connsiteY14" fmla="*/ 3959325 h 3959325"/>
              <a:gd name="connsiteX15" fmla="*/ 6265204 w 9270620"/>
              <a:gd name="connsiteY15" fmla="*/ 2768907 h 3959325"/>
              <a:gd name="connsiteX16" fmla="*/ 6349390 w 9270620"/>
              <a:gd name="connsiteY16" fmla="*/ 2768907 h 3959325"/>
              <a:gd name="connsiteX17" fmla="*/ 6458862 w 9270620"/>
              <a:gd name="connsiteY17" fmla="*/ 2768907 h 3959325"/>
              <a:gd name="connsiteX18" fmla="*/ 7379459 w 9270620"/>
              <a:gd name="connsiteY18" fmla="*/ 3699197 h 3959325"/>
              <a:gd name="connsiteX19" fmla="*/ 7379459 w 9270620"/>
              <a:gd name="connsiteY19" fmla="*/ 2768907 h 3959325"/>
              <a:gd name="connsiteX20" fmla="*/ 7574783 w 9270620"/>
              <a:gd name="connsiteY20" fmla="*/ 2768907 h 3959325"/>
              <a:gd name="connsiteX21" fmla="*/ 7574783 w 9270620"/>
              <a:gd name="connsiteY21" fmla="*/ 3959325 h 3959325"/>
              <a:gd name="connsiteX22" fmla="*/ 7379459 w 9270620"/>
              <a:gd name="connsiteY22" fmla="*/ 3959325 h 3959325"/>
              <a:gd name="connsiteX23" fmla="*/ 6458862 w 9270620"/>
              <a:gd name="connsiteY23" fmla="*/ 3030248 h 3959325"/>
              <a:gd name="connsiteX24" fmla="*/ 6458862 w 9270620"/>
              <a:gd name="connsiteY24" fmla="*/ 3959325 h 3959325"/>
              <a:gd name="connsiteX25" fmla="*/ 6265204 w 9270620"/>
              <a:gd name="connsiteY25" fmla="*/ 3959325 h 3959325"/>
              <a:gd name="connsiteX26" fmla="*/ 4636746 w 9270620"/>
              <a:gd name="connsiteY26" fmla="*/ 2768907 h 3959325"/>
              <a:gd name="connsiteX27" fmla="*/ 4725625 w 9270620"/>
              <a:gd name="connsiteY27" fmla="*/ 2768907 h 3959325"/>
              <a:gd name="connsiteX28" fmla="*/ 4835098 w 9270620"/>
              <a:gd name="connsiteY28" fmla="*/ 2768907 h 3959325"/>
              <a:gd name="connsiteX29" fmla="*/ 5281164 w 9270620"/>
              <a:gd name="connsiteY29" fmla="*/ 2768907 h 3959325"/>
              <a:gd name="connsiteX30" fmla="*/ 5606551 w 9270620"/>
              <a:gd name="connsiteY30" fmla="*/ 2830078 h 3959325"/>
              <a:gd name="connsiteX31" fmla="*/ 5816110 w 9270620"/>
              <a:gd name="connsiteY31" fmla="*/ 3014048 h 3959325"/>
              <a:gd name="connsiteX32" fmla="*/ 5889091 w 9270620"/>
              <a:gd name="connsiteY32" fmla="*/ 3322781 h 3959325"/>
              <a:gd name="connsiteX33" fmla="*/ 5889091 w 9270620"/>
              <a:gd name="connsiteY33" fmla="*/ 3405301 h 3959325"/>
              <a:gd name="connsiteX34" fmla="*/ 5816110 w 9270620"/>
              <a:gd name="connsiteY34" fmla="*/ 3714035 h 3959325"/>
              <a:gd name="connsiteX35" fmla="*/ 5606551 w 9270620"/>
              <a:gd name="connsiteY35" fmla="*/ 3898154 h 3959325"/>
              <a:gd name="connsiteX36" fmla="*/ 5281164 w 9270620"/>
              <a:gd name="connsiteY36" fmla="*/ 3959325 h 3959325"/>
              <a:gd name="connsiteX37" fmla="*/ 4835098 w 9270620"/>
              <a:gd name="connsiteY37" fmla="*/ 3959325 h 3959325"/>
              <a:gd name="connsiteX38" fmla="*/ 4725625 w 9270620"/>
              <a:gd name="connsiteY38" fmla="*/ 3959325 h 3959325"/>
              <a:gd name="connsiteX39" fmla="*/ 4636746 w 9270620"/>
              <a:gd name="connsiteY39" fmla="*/ 3959325 h 3959325"/>
              <a:gd name="connsiteX40" fmla="*/ 0 w 9270620"/>
              <a:gd name="connsiteY40" fmla="*/ 1844070 h 3959325"/>
              <a:gd name="connsiteX41" fmla="*/ 9270620 w 9270620"/>
              <a:gd name="connsiteY41" fmla="*/ 1844070 h 3959325"/>
              <a:gd name="connsiteX42" fmla="*/ 9270620 w 9270620"/>
              <a:gd name="connsiteY42" fmla="*/ 2212762 h 3959325"/>
              <a:gd name="connsiteX43" fmla="*/ 0 w 9270620"/>
              <a:gd name="connsiteY43" fmla="*/ 2212762 h 3959325"/>
              <a:gd name="connsiteX44" fmla="*/ 0 w 9270620"/>
              <a:gd name="connsiteY44" fmla="*/ 1475528 h 3959325"/>
              <a:gd name="connsiteX45" fmla="*/ 9270620 w 9270620"/>
              <a:gd name="connsiteY45" fmla="*/ 1475528 h 3959325"/>
              <a:gd name="connsiteX46" fmla="*/ 9270620 w 9270620"/>
              <a:gd name="connsiteY46" fmla="*/ 1660101 h 3959325"/>
              <a:gd name="connsiteX47" fmla="*/ 0 w 9270620"/>
              <a:gd name="connsiteY47" fmla="*/ 1660101 h 3959325"/>
              <a:gd name="connsiteX48" fmla="*/ 0 w 9270620"/>
              <a:gd name="connsiteY48" fmla="*/ 0 h 3959325"/>
              <a:gd name="connsiteX49" fmla="*/ 9270620 w 9270620"/>
              <a:gd name="connsiteY49" fmla="*/ 0 h 3959325"/>
              <a:gd name="connsiteX50" fmla="*/ 9270620 w 9270620"/>
              <a:gd name="connsiteY50" fmla="*/ 1106839 h 3959325"/>
              <a:gd name="connsiteX51" fmla="*/ 0 w 9270620"/>
              <a:gd name="connsiteY51" fmla="*/ 1106839 h 3959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9270620" h="3959325">
                <a:moveTo>
                  <a:pt x="4835251" y="2948180"/>
                </a:moveTo>
                <a:lnTo>
                  <a:pt x="4835251" y="3779899"/>
                </a:lnTo>
                <a:lnTo>
                  <a:pt x="5282830" y="3779899"/>
                </a:lnTo>
                <a:cubicBezTo>
                  <a:pt x="5419404" y="3779899"/>
                  <a:pt x="5522065" y="3748707"/>
                  <a:pt x="5590803" y="3686324"/>
                </a:cubicBezTo>
                <a:cubicBezTo>
                  <a:pt x="5659548" y="3623943"/>
                  <a:pt x="5693918" y="3528250"/>
                  <a:pt x="5693918" y="3399093"/>
                </a:cubicBezTo>
                <a:lnTo>
                  <a:pt x="5693918" y="3329139"/>
                </a:lnTo>
                <a:cubicBezTo>
                  <a:pt x="5693918" y="3196955"/>
                  <a:pt x="5659548" y="3100352"/>
                  <a:pt x="5590803" y="3039484"/>
                </a:cubicBezTo>
                <a:cubicBezTo>
                  <a:pt x="5521912" y="2978616"/>
                  <a:pt x="5419404" y="2948180"/>
                  <a:pt x="5282830" y="2948180"/>
                </a:cubicBezTo>
                <a:close/>
                <a:moveTo>
                  <a:pt x="7923941" y="2768907"/>
                </a:moveTo>
                <a:lnTo>
                  <a:pt x="8147729" y="2768907"/>
                </a:lnTo>
                <a:lnTo>
                  <a:pt x="8603334" y="3699197"/>
                </a:lnTo>
                <a:lnTo>
                  <a:pt x="9058787" y="2768907"/>
                </a:lnTo>
                <a:lnTo>
                  <a:pt x="9269858" y="2768907"/>
                </a:lnTo>
                <a:lnTo>
                  <a:pt x="8674651" y="3959325"/>
                </a:lnTo>
                <a:lnTo>
                  <a:pt x="8520664" y="3959325"/>
                </a:lnTo>
                <a:close/>
                <a:moveTo>
                  <a:pt x="6265204" y="2768907"/>
                </a:moveTo>
                <a:lnTo>
                  <a:pt x="6349390" y="2768907"/>
                </a:lnTo>
                <a:lnTo>
                  <a:pt x="6458862" y="2768907"/>
                </a:lnTo>
                <a:lnTo>
                  <a:pt x="7379459" y="3699197"/>
                </a:lnTo>
                <a:lnTo>
                  <a:pt x="7379459" y="2768907"/>
                </a:lnTo>
                <a:lnTo>
                  <a:pt x="7574783" y="2768907"/>
                </a:lnTo>
                <a:lnTo>
                  <a:pt x="7574783" y="3959325"/>
                </a:lnTo>
                <a:lnTo>
                  <a:pt x="7379459" y="3959325"/>
                </a:lnTo>
                <a:lnTo>
                  <a:pt x="6458862" y="3030248"/>
                </a:lnTo>
                <a:lnTo>
                  <a:pt x="6458862" y="3959325"/>
                </a:lnTo>
                <a:lnTo>
                  <a:pt x="6265204" y="3959325"/>
                </a:lnTo>
                <a:close/>
                <a:moveTo>
                  <a:pt x="4636746" y="2768907"/>
                </a:moveTo>
                <a:lnTo>
                  <a:pt x="4725625" y="2768907"/>
                </a:lnTo>
                <a:lnTo>
                  <a:pt x="4835098" y="2768907"/>
                </a:lnTo>
                <a:lnTo>
                  <a:pt x="5281164" y="2768907"/>
                </a:lnTo>
                <a:cubicBezTo>
                  <a:pt x="5407140" y="2768907"/>
                  <a:pt x="5515553" y="2789347"/>
                  <a:pt x="5606551" y="2830078"/>
                </a:cubicBezTo>
                <a:cubicBezTo>
                  <a:pt x="5697551" y="2870809"/>
                  <a:pt x="5767352" y="2932130"/>
                  <a:pt x="5816110" y="3014048"/>
                </a:cubicBezTo>
                <a:cubicBezTo>
                  <a:pt x="5864711" y="3096112"/>
                  <a:pt x="5889091" y="3198923"/>
                  <a:pt x="5889091" y="3322781"/>
                </a:cubicBezTo>
                <a:lnTo>
                  <a:pt x="5889091" y="3405301"/>
                </a:lnTo>
                <a:cubicBezTo>
                  <a:pt x="5889091" y="3529156"/>
                  <a:pt x="5864711" y="3631967"/>
                  <a:pt x="5816110" y="3714035"/>
                </a:cubicBezTo>
                <a:cubicBezTo>
                  <a:pt x="5767352" y="3796099"/>
                  <a:pt x="5697551" y="3857423"/>
                  <a:pt x="5606551" y="3898154"/>
                </a:cubicBezTo>
                <a:cubicBezTo>
                  <a:pt x="5515553" y="3938885"/>
                  <a:pt x="5407140" y="3959325"/>
                  <a:pt x="5281164" y="3959325"/>
                </a:cubicBezTo>
                <a:lnTo>
                  <a:pt x="4835098" y="3959325"/>
                </a:lnTo>
                <a:lnTo>
                  <a:pt x="4725625" y="3959325"/>
                </a:lnTo>
                <a:lnTo>
                  <a:pt x="4636746" y="3959325"/>
                </a:lnTo>
                <a:close/>
                <a:moveTo>
                  <a:pt x="0" y="1844070"/>
                </a:moveTo>
                <a:lnTo>
                  <a:pt x="9270620" y="1844070"/>
                </a:lnTo>
                <a:lnTo>
                  <a:pt x="9270620" y="2212762"/>
                </a:lnTo>
                <a:lnTo>
                  <a:pt x="0" y="2212762"/>
                </a:lnTo>
                <a:close/>
                <a:moveTo>
                  <a:pt x="0" y="1475528"/>
                </a:moveTo>
                <a:lnTo>
                  <a:pt x="9270620" y="1475528"/>
                </a:lnTo>
                <a:lnTo>
                  <a:pt x="9270620" y="1660101"/>
                </a:lnTo>
                <a:lnTo>
                  <a:pt x="0" y="1660101"/>
                </a:lnTo>
                <a:close/>
                <a:moveTo>
                  <a:pt x="0" y="0"/>
                </a:moveTo>
                <a:lnTo>
                  <a:pt x="9270620" y="0"/>
                </a:lnTo>
                <a:lnTo>
                  <a:pt x="9270620" y="1106839"/>
                </a:lnTo>
                <a:lnTo>
                  <a:pt x="0" y="1106839"/>
                </a:lnTo>
                <a:close/>
              </a:path>
            </a:pathLst>
          </a:custGeom>
          <a:solidFill>
            <a:schemeClr val="accent1"/>
          </a:solidFill>
        </p:spPr>
        <p:txBody>
          <a:bodyPr wrap="square">
            <a:noAutofit/>
          </a:bodyPr>
          <a:lstStyle>
            <a:lvl1pPr>
              <a:buNone/>
              <a:defRPr sz="100">
                <a:noFill/>
              </a:defRPr>
            </a:lvl1pPr>
          </a:lstStyle>
          <a:p>
            <a:pPr lvl="0"/>
            <a:r>
              <a:rPr lang="en-GB"/>
              <a:t>.</a:t>
            </a:r>
          </a:p>
        </p:txBody>
      </p:sp>
      <p:sp>
        <p:nvSpPr>
          <p:cNvPr id="13" name="Text Placeholder 51">
            <a:extLst>
              <a:ext uri="{FF2B5EF4-FFF2-40B4-BE49-F238E27FC236}">
                <a16:creationId xmlns:a16="http://schemas.microsoft.com/office/drawing/2014/main" id="{365B6A09-D9FD-4ED0-98F5-8CCC60EAA84E}"/>
              </a:ext>
            </a:extLst>
          </p:cNvPr>
          <p:cNvSpPr>
            <a:spLocks noGrp="1" noChangeAspect="1"/>
          </p:cNvSpPr>
          <p:nvPr>
            <p:ph type="body" sz="quarter" idx="23" hasCustomPrompt="1"/>
          </p:nvPr>
        </p:nvSpPr>
        <p:spPr bwMode="white">
          <a:xfrm>
            <a:off x="9950400" y="540000"/>
            <a:ext cx="1702800" cy="110911"/>
          </a:xfrm>
          <a:prstGeom prst="rect">
            <a:avLst/>
          </a:prstGeom>
          <a:blipFill>
            <a:blip r:embed="rId3">
              <a:extLst>
                <a:ext uri="{96DAC541-7B7A-43D3-8B79-37D633B846F1}">
                  <asvg:svgBlip xmlns:asvg="http://schemas.microsoft.com/office/drawing/2016/SVG/main" r:embed="rId4"/>
                </a:ext>
              </a:extLst>
            </a:blip>
            <a:stretch>
              <a:fillRect/>
            </a:stretch>
          </a:blipFill>
        </p:spPr>
        <p:txBody>
          <a:bodyPr wrap="square">
            <a:noAutofit/>
          </a:bodyPr>
          <a:lstStyle>
            <a:lvl1pPr>
              <a:buNone/>
              <a:defRPr sz="100">
                <a:noFill/>
              </a:defRPr>
            </a:lvl1pPr>
          </a:lstStyle>
          <a:p>
            <a:pPr lvl="0"/>
            <a:r>
              <a:rPr lang="en-GB"/>
              <a:t>.</a:t>
            </a:r>
          </a:p>
        </p:txBody>
      </p:sp>
      <p:sp>
        <p:nvSpPr>
          <p:cNvPr id="39" name="_SD_FLD_DocumentNumber">
            <a:extLst>
              <a:ext uri="{FF2B5EF4-FFF2-40B4-BE49-F238E27FC236}">
                <a16:creationId xmlns:a16="http://schemas.microsoft.com/office/drawing/2014/main" id="{6D4A75F9-9621-4F28-A6CF-B645F5EF9C9F}"/>
              </a:ext>
            </a:extLst>
          </p:cNvPr>
          <p:cNvSpPr txBox="1">
            <a:spLocks noChangeArrowheads="1"/>
          </p:cNvSpPr>
          <p:nvPr userDrawn="1"/>
        </p:nvSpPr>
        <p:spPr bwMode="auto">
          <a:xfrm>
            <a:off x="540001" y="6440400"/>
            <a:ext cx="170155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l">
              <a:spcBef>
                <a:spcPts val="0"/>
              </a:spcBef>
            </a:pPr>
            <a:endParaRPr lang="en-GB" altLang="ja-JP" sz="700">
              <a:solidFill>
                <a:schemeClr val="accent1"/>
              </a:solidFill>
              <a:ea typeface="ＭＳ Ｐゴシック" charset="-128"/>
              <a:cs typeface="Arial" charset="0"/>
            </a:endParaRPr>
          </a:p>
        </p:txBody>
      </p:sp>
      <p:sp>
        <p:nvSpPr>
          <p:cNvPr id="16" name="SD_FLD_Draft" hidden="1">
            <a:extLst>
              <a:ext uri="{FF2B5EF4-FFF2-40B4-BE49-F238E27FC236}">
                <a16:creationId xmlns:a16="http://schemas.microsoft.com/office/drawing/2014/main" id="{BD7D6A25-4428-4539-B039-5FC4AADC87C9}"/>
              </a:ext>
            </a:extLst>
          </p:cNvPr>
          <p:cNvSpPr txBox="1">
            <a:spLocks noChangeArrowheads="1"/>
          </p:cNvSpPr>
          <p:nvPr userDrawn="1"/>
        </p:nvSpPr>
        <p:spPr bwMode="auto">
          <a:xfrm>
            <a:off x="5243513" y="6232324"/>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sp>
        <p:nvSpPr>
          <p:cNvPr id="17" name="SD_FLD_Confidentiality">
            <a:extLst>
              <a:ext uri="{FF2B5EF4-FFF2-40B4-BE49-F238E27FC236}">
                <a16:creationId xmlns:a16="http://schemas.microsoft.com/office/drawing/2014/main" id="{31AB39E5-0741-4771-B91F-E17E5133945B}"/>
              </a:ext>
            </a:extLst>
          </p:cNvPr>
          <p:cNvSpPr/>
          <p:nvPr userDrawn="1"/>
        </p:nvSpPr>
        <p:spPr>
          <a:xfrm>
            <a:off x="7131600" y="6440400"/>
            <a:ext cx="2440800" cy="1512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L="0" algn="ctr" defTabSz="914400" rtl="0" eaLnBrk="1" latinLnBrk="0" hangingPunct="1">
              <a:lnSpc>
                <a:spcPct val="100000"/>
              </a:lnSpc>
              <a:spcBef>
                <a:spcPts val="0"/>
              </a:spcBef>
            </a:pPr>
            <a:endParaRPr lang="en-GB" sz="700" b="0" kern="1200" cap="all" baseline="0">
              <a:solidFill>
                <a:schemeClr val="accent1"/>
              </a:solidFill>
              <a:latin typeface="+mn-lt"/>
              <a:ea typeface="+mn-ea"/>
              <a:cs typeface="+mn-cs"/>
            </a:endParaRPr>
          </a:p>
        </p:txBody>
      </p:sp>
      <p:sp>
        <p:nvSpPr>
          <p:cNvPr id="18" name="Text Placeholder 5">
            <a:extLst>
              <a:ext uri="{FF2B5EF4-FFF2-40B4-BE49-F238E27FC236}">
                <a16:creationId xmlns:a16="http://schemas.microsoft.com/office/drawing/2014/main" id="{6E7010F2-E87C-4A37-82E8-9658961C6357}"/>
              </a:ext>
            </a:extLst>
          </p:cNvPr>
          <p:cNvSpPr>
            <a:spLocks noGrp="1"/>
          </p:cNvSpPr>
          <p:nvPr>
            <p:ph type="body" sz="quarter" idx="20" hasCustomPrompt="1"/>
          </p:nvPr>
        </p:nvSpPr>
        <p:spPr>
          <a:xfrm>
            <a:off x="540000" y="6128743"/>
            <a:ext cx="8290797" cy="214833"/>
          </a:xfrm>
        </p:spPr>
        <p:txBody>
          <a:bodyPr/>
          <a:lstStyle>
            <a:lvl1pPr marL="0" indent="0" algn="l">
              <a:spcBef>
                <a:spcPts val="0"/>
              </a:spcBef>
              <a:buNone/>
              <a:defRPr sz="1400">
                <a:solidFill>
                  <a:schemeClr val="accent1"/>
                </a:solidFill>
              </a:defRPr>
            </a:lvl1pPr>
            <a:lvl2pPr marL="0" indent="0">
              <a:buNone/>
              <a:defRPr sz="1200"/>
            </a:lvl2pPr>
            <a:lvl3pPr marL="0" indent="0">
              <a:buNone/>
              <a:defRPr sz="1200"/>
            </a:lvl3pPr>
            <a:lvl4pPr marL="0" indent="0">
              <a:buNone/>
              <a:defRPr sz="1200"/>
            </a:lvl4pPr>
            <a:lvl5pPr marL="0" indent="0">
              <a:buNone/>
              <a:defRPr sz="1200"/>
            </a:lvl5pPr>
          </a:lstStyle>
          <a:p>
            <a:pPr lvl="0"/>
            <a:r>
              <a:rPr lang="en-GB"/>
              <a:t>Insert date DD Month Year</a:t>
            </a:r>
          </a:p>
        </p:txBody>
      </p:sp>
    </p:spTree>
    <p:extLst>
      <p:ext uri="{BB962C8B-B14F-4D97-AF65-F5344CB8AC3E}">
        <p14:creationId xmlns:p14="http://schemas.microsoft.com/office/powerpoint/2010/main" val="33934004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2_Cover high-level">
    <p:spTree>
      <p:nvGrpSpPr>
        <p:cNvPr id="1" name=""/>
        <p:cNvGrpSpPr/>
        <p:nvPr/>
      </p:nvGrpSpPr>
      <p:grpSpPr>
        <a:xfrm>
          <a:off x="0" y="0"/>
          <a:ext cx="0" cy="0"/>
          <a:chOff x="0" y="0"/>
          <a:chExt cx="0" cy="0"/>
        </a:xfrm>
      </p:grpSpPr>
      <p:sp>
        <p:nvSpPr>
          <p:cNvPr id="8" name="Picture Placeholder 7"/>
          <p:cNvSpPr>
            <a:spLocks noGrp="1"/>
          </p:cNvSpPr>
          <p:nvPr>
            <p:ph type="pic" sz="quarter" idx="15" hasCustomPrompt="1"/>
          </p:nvPr>
        </p:nvSpPr>
        <p:spPr>
          <a:xfrm>
            <a:off x="0" y="0"/>
            <a:ext cx="12192000" cy="6858000"/>
          </a:xfrm>
          <a:blipFill>
            <a:blip r:embed="rId2"/>
            <a:stretch>
              <a:fillRect/>
            </a:stretch>
          </a:blipFill>
        </p:spPr>
        <p:txBody>
          <a:bodyPr lIns="8064000" tIns="576000" rIns="1080000" anchor="ctr" anchorCtr="0"/>
          <a:lstStyle>
            <a:lvl1pPr marL="0" indent="0" algn="l">
              <a:buFontTx/>
              <a:buNone/>
              <a:defRPr sz="1600" b="0">
                <a:solidFill>
                  <a:schemeClr val="accent4"/>
                </a:solidFill>
              </a:defRPr>
            </a:lvl1pPr>
          </a:lstStyle>
          <a:p>
            <a:r>
              <a:rPr lang="en-GB"/>
              <a:t>Click on picture frame to insert background picture, click on DNV-menu / Image Tools-button / Choose Insert or Paste</a:t>
            </a:r>
          </a:p>
        </p:txBody>
      </p:sp>
      <p:sp>
        <p:nvSpPr>
          <p:cNvPr id="39" name="_SD_FLD_DocumentNumber">
            <a:extLst>
              <a:ext uri="{FF2B5EF4-FFF2-40B4-BE49-F238E27FC236}">
                <a16:creationId xmlns:a16="http://schemas.microsoft.com/office/drawing/2014/main" id="{6D4A75F9-9621-4F28-A6CF-B645F5EF9C9F}"/>
              </a:ext>
            </a:extLst>
          </p:cNvPr>
          <p:cNvSpPr txBox="1">
            <a:spLocks noChangeArrowheads="1"/>
          </p:cNvSpPr>
          <p:nvPr userDrawn="1"/>
        </p:nvSpPr>
        <p:spPr bwMode="auto">
          <a:xfrm>
            <a:off x="540001" y="6440400"/>
            <a:ext cx="170155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l">
              <a:spcBef>
                <a:spcPts val="0"/>
              </a:spcBef>
            </a:pPr>
            <a:endParaRPr lang="en-GB" altLang="ja-JP" sz="700">
              <a:solidFill>
                <a:schemeClr val="accent1"/>
              </a:solidFill>
              <a:ea typeface="ＭＳ Ｐゴシック" charset="-128"/>
              <a:cs typeface="Arial" charset="0"/>
            </a:endParaRPr>
          </a:p>
        </p:txBody>
      </p:sp>
      <p:sp>
        <p:nvSpPr>
          <p:cNvPr id="16" name="SD_FLD_Draft" hidden="1">
            <a:extLst>
              <a:ext uri="{FF2B5EF4-FFF2-40B4-BE49-F238E27FC236}">
                <a16:creationId xmlns:a16="http://schemas.microsoft.com/office/drawing/2014/main" id="{BD7D6A25-4428-4539-B039-5FC4AADC87C9}"/>
              </a:ext>
            </a:extLst>
          </p:cNvPr>
          <p:cNvSpPr txBox="1">
            <a:spLocks noChangeArrowheads="1"/>
          </p:cNvSpPr>
          <p:nvPr userDrawn="1"/>
        </p:nvSpPr>
        <p:spPr bwMode="auto">
          <a:xfrm>
            <a:off x="5243513" y="6232324"/>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sp>
        <p:nvSpPr>
          <p:cNvPr id="17" name="SD_FLD_Confidentiality">
            <a:extLst>
              <a:ext uri="{FF2B5EF4-FFF2-40B4-BE49-F238E27FC236}">
                <a16:creationId xmlns:a16="http://schemas.microsoft.com/office/drawing/2014/main" id="{31AB39E5-0741-4771-B91F-E17E5133945B}"/>
              </a:ext>
            </a:extLst>
          </p:cNvPr>
          <p:cNvSpPr/>
          <p:nvPr userDrawn="1"/>
        </p:nvSpPr>
        <p:spPr>
          <a:xfrm>
            <a:off x="7131600" y="6440400"/>
            <a:ext cx="2440800" cy="1512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L="0" algn="ctr" defTabSz="914400" rtl="0" eaLnBrk="1" latinLnBrk="0" hangingPunct="1">
              <a:lnSpc>
                <a:spcPct val="100000"/>
              </a:lnSpc>
              <a:spcBef>
                <a:spcPts val="0"/>
              </a:spcBef>
            </a:pPr>
            <a:endParaRPr lang="en-GB" sz="700" b="0" kern="1200" cap="all" baseline="0">
              <a:solidFill>
                <a:schemeClr val="accent1"/>
              </a:solidFill>
              <a:latin typeface="+mn-lt"/>
              <a:ea typeface="+mn-ea"/>
              <a:cs typeface="+mn-cs"/>
            </a:endParaRPr>
          </a:p>
        </p:txBody>
      </p:sp>
      <p:sp>
        <p:nvSpPr>
          <p:cNvPr id="63" name="Top white Text Placeholder 62">
            <a:extLst>
              <a:ext uri="{FF2B5EF4-FFF2-40B4-BE49-F238E27FC236}">
                <a16:creationId xmlns:a16="http://schemas.microsoft.com/office/drawing/2014/main" id="{86FA6806-F06F-4815-9C58-9A21745653C3}"/>
              </a:ext>
            </a:extLst>
          </p:cNvPr>
          <p:cNvSpPr>
            <a:spLocks noGrp="1"/>
          </p:cNvSpPr>
          <p:nvPr>
            <p:ph type="body" sz="quarter" idx="43" hasCustomPrompt="1"/>
          </p:nvPr>
        </p:nvSpPr>
        <p:spPr>
          <a:xfrm>
            <a:off x="539750" y="-1"/>
            <a:ext cx="6407150" cy="3429001"/>
          </a:xfrm>
          <a:solidFill>
            <a:schemeClr val="bg1"/>
          </a:solidFill>
        </p:spPr>
        <p:txBody>
          <a:bodyPr/>
          <a:lstStyle>
            <a:lvl1pPr>
              <a:defRPr sz="100">
                <a:noFill/>
              </a:defRPr>
            </a:lvl1pPr>
            <a:lvl2pPr>
              <a:defRPr sz="100"/>
            </a:lvl2pPr>
            <a:lvl3pPr>
              <a:defRPr sz="100"/>
            </a:lvl3pPr>
            <a:lvl4pPr>
              <a:defRPr sz="100"/>
            </a:lvl4pPr>
            <a:lvl5pPr>
              <a:defRPr sz="100"/>
            </a:lvl5pPr>
          </a:lstStyle>
          <a:p>
            <a:pPr lvl="0"/>
            <a:r>
              <a:rPr lang="en-GB"/>
              <a:t>.</a:t>
            </a:r>
          </a:p>
        </p:txBody>
      </p:sp>
      <p:sp>
        <p:nvSpPr>
          <p:cNvPr id="65" name="Top blue Text Placeholder 64">
            <a:extLst>
              <a:ext uri="{FF2B5EF4-FFF2-40B4-BE49-F238E27FC236}">
                <a16:creationId xmlns:a16="http://schemas.microsoft.com/office/drawing/2014/main" id="{44396705-2401-41FF-AC70-D31092879887}"/>
              </a:ext>
            </a:extLst>
          </p:cNvPr>
          <p:cNvSpPr>
            <a:spLocks noGrp="1"/>
          </p:cNvSpPr>
          <p:nvPr>
            <p:ph type="body" sz="quarter" idx="44" hasCustomPrompt="1"/>
          </p:nvPr>
        </p:nvSpPr>
        <p:spPr>
          <a:xfrm>
            <a:off x="540000" y="3390298"/>
            <a:ext cx="6408000" cy="1234800"/>
          </a:xfrm>
          <a:solidFill>
            <a:schemeClr val="tx2"/>
          </a:solidFill>
          <a:ln>
            <a:noFill/>
          </a:ln>
        </p:spPr>
        <p:txBody>
          <a:bodyPr/>
          <a:lstStyle>
            <a:lvl1pPr>
              <a:defRPr sz="100">
                <a:noFill/>
              </a:defRPr>
            </a:lvl1pPr>
            <a:lvl2pPr>
              <a:defRPr sz="100"/>
            </a:lvl2pPr>
            <a:lvl3pPr>
              <a:defRPr sz="100"/>
            </a:lvl3pPr>
            <a:lvl4pPr>
              <a:defRPr sz="100"/>
            </a:lvl4pPr>
            <a:lvl5pPr>
              <a:defRPr sz="100"/>
            </a:lvl5pPr>
          </a:lstStyle>
          <a:p>
            <a:pPr lvl="0"/>
            <a:r>
              <a:rPr lang="en-GB"/>
              <a:t>.</a:t>
            </a:r>
          </a:p>
        </p:txBody>
      </p:sp>
      <p:sp>
        <p:nvSpPr>
          <p:cNvPr id="26" name="Title 1">
            <a:extLst>
              <a:ext uri="{FF2B5EF4-FFF2-40B4-BE49-F238E27FC236}">
                <a16:creationId xmlns:a16="http://schemas.microsoft.com/office/drawing/2014/main" id="{18E2B2C2-0C1A-4F16-AB97-87EF9E7EAEEA}"/>
              </a:ext>
            </a:extLst>
          </p:cNvPr>
          <p:cNvSpPr>
            <a:spLocks noGrp="1"/>
          </p:cNvSpPr>
          <p:nvPr>
            <p:ph type="ctrTitle" hasCustomPrompt="1"/>
          </p:nvPr>
        </p:nvSpPr>
        <p:spPr>
          <a:xfrm>
            <a:off x="1080000" y="1592796"/>
            <a:ext cx="5320800" cy="1436524"/>
          </a:xfrm>
        </p:spPr>
        <p:txBody>
          <a:bodyPr anchor="t" anchorCtr="0">
            <a:noAutofit/>
          </a:bodyPr>
          <a:lstStyle>
            <a:lvl1pPr>
              <a:lnSpc>
                <a:spcPct val="83000"/>
              </a:lnSpc>
              <a:defRPr sz="3600">
                <a:solidFill>
                  <a:schemeClr val="accent1"/>
                </a:solidFill>
              </a:defRPr>
            </a:lvl1pPr>
          </a:lstStyle>
          <a:p>
            <a:r>
              <a:rPr lang="en-GB"/>
              <a:t>Click to add title</a:t>
            </a:r>
          </a:p>
        </p:txBody>
      </p:sp>
      <p:sp>
        <p:nvSpPr>
          <p:cNvPr id="30" name="Subtitle 2">
            <a:extLst>
              <a:ext uri="{FF2B5EF4-FFF2-40B4-BE49-F238E27FC236}">
                <a16:creationId xmlns:a16="http://schemas.microsoft.com/office/drawing/2014/main" id="{55756018-EA5B-4F5B-8ECA-D5A1005CDF47}"/>
              </a:ext>
            </a:extLst>
          </p:cNvPr>
          <p:cNvSpPr>
            <a:spLocks noGrp="1"/>
          </p:cNvSpPr>
          <p:nvPr>
            <p:ph type="subTitle" idx="1" hasCustomPrompt="1"/>
          </p:nvPr>
        </p:nvSpPr>
        <p:spPr>
          <a:xfrm>
            <a:off x="1076398" y="3661200"/>
            <a:ext cx="5342402" cy="316800"/>
          </a:xfrm>
        </p:spPr>
        <p:txBody>
          <a:bodyPr>
            <a:noAutofit/>
          </a:bodyPr>
          <a:lstStyle>
            <a:lvl1pPr marL="0" indent="0" algn="l" defTabSz="914400" rtl="0" eaLnBrk="1" latinLnBrk="0" hangingPunct="1">
              <a:lnSpc>
                <a:spcPct val="83000"/>
              </a:lnSpc>
              <a:spcBef>
                <a:spcPts val="0"/>
              </a:spcBef>
              <a:buNone/>
              <a:defRPr lang="en-US" sz="2000" b="0" kern="1200" dirty="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add subtitle</a:t>
            </a:r>
          </a:p>
        </p:txBody>
      </p:sp>
      <p:sp>
        <p:nvSpPr>
          <p:cNvPr id="31" name="Text Placeholder 3">
            <a:extLst>
              <a:ext uri="{FF2B5EF4-FFF2-40B4-BE49-F238E27FC236}">
                <a16:creationId xmlns:a16="http://schemas.microsoft.com/office/drawing/2014/main" id="{795036F0-513C-4690-81A2-F2137A557DCE}"/>
              </a:ext>
            </a:extLst>
          </p:cNvPr>
          <p:cNvSpPr>
            <a:spLocks noGrp="1"/>
          </p:cNvSpPr>
          <p:nvPr>
            <p:ph type="body" sz="quarter" idx="24" hasCustomPrompt="1"/>
          </p:nvPr>
        </p:nvSpPr>
        <p:spPr>
          <a:xfrm>
            <a:off x="1080000" y="3114000"/>
            <a:ext cx="5320800" cy="259200"/>
          </a:xfrm>
        </p:spPr>
        <p:txBody>
          <a:bodyPr anchor="t" anchorCtr="0">
            <a:normAutofit/>
          </a:bodyPr>
          <a:lstStyle>
            <a:lvl1pPr marL="0" indent="0">
              <a:lnSpc>
                <a:spcPct val="100000"/>
              </a:lnSpc>
              <a:spcBef>
                <a:spcPts val="0"/>
              </a:spcBef>
              <a:buNone/>
              <a:tabLst/>
              <a:defRPr sz="1400" b="0">
                <a:solidFill>
                  <a:schemeClr val="tx2"/>
                </a:solidFill>
              </a:defRPr>
            </a:lvl1pPr>
            <a:lvl2pPr marL="0" indent="0">
              <a:lnSpc>
                <a:spcPct val="83000"/>
              </a:lnSpc>
              <a:spcBef>
                <a:spcPts val="0"/>
              </a:spcBef>
              <a:buNone/>
              <a:tabLst/>
              <a:defRPr sz="1400" b="0"/>
            </a:lvl2pPr>
            <a:lvl3pPr marL="0" indent="0">
              <a:lnSpc>
                <a:spcPct val="83000"/>
              </a:lnSpc>
              <a:spcBef>
                <a:spcPts val="0"/>
              </a:spcBef>
              <a:buNone/>
              <a:tabLst/>
              <a:defRPr sz="1400" b="0"/>
            </a:lvl3pPr>
            <a:lvl4pPr marL="0" indent="0">
              <a:lnSpc>
                <a:spcPct val="83000"/>
              </a:lnSpc>
              <a:spcBef>
                <a:spcPts val="0"/>
              </a:spcBef>
              <a:buNone/>
              <a:tabLst/>
              <a:defRPr sz="1400" b="0"/>
            </a:lvl4pPr>
            <a:lvl5pPr marL="0" indent="0">
              <a:lnSpc>
                <a:spcPct val="83000"/>
              </a:lnSpc>
              <a:spcBef>
                <a:spcPts val="0"/>
              </a:spcBef>
              <a:buNone/>
              <a:tabLst/>
              <a:defRPr sz="1400" b="0"/>
            </a:lvl5pPr>
          </a:lstStyle>
          <a:p>
            <a:pPr lvl="0"/>
            <a:r>
              <a:rPr lang="en-GB"/>
              <a:t>Insert date DD Month Year</a:t>
            </a:r>
            <a:endParaRPr lang="en-US"/>
          </a:p>
        </p:txBody>
      </p:sp>
      <p:sp>
        <p:nvSpPr>
          <p:cNvPr id="18" name="Text Placeholder 5">
            <a:extLst>
              <a:ext uri="{FF2B5EF4-FFF2-40B4-BE49-F238E27FC236}">
                <a16:creationId xmlns:a16="http://schemas.microsoft.com/office/drawing/2014/main" id="{6E7010F2-E87C-4A37-82E8-9658961C6357}"/>
              </a:ext>
            </a:extLst>
          </p:cNvPr>
          <p:cNvSpPr>
            <a:spLocks noGrp="1"/>
          </p:cNvSpPr>
          <p:nvPr>
            <p:ph type="body" sz="quarter" idx="20" hasCustomPrompt="1"/>
          </p:nvPr>
        </p:nvSpPr>
        <p:spPr>
          <a:xfrm>
            <a:off x="1080001" y="4021200"/>
            <a:ext cx="5320800" cy="396000"/>
          </a:xfrm>
        </p:spPr>
        <p:txBody>
          <a:bodyPr/>
          <a:lstStyle>
            <a:lvl1pPr marL="0" indent="0" algn="l">
              <a:lnSpc>
                <a:spcPct val="83000"/>
              </a:lnSpc>
              <a:spcBef>
                <a:spcPts val="0"/>
              </a:spcBef>
              <a:buNone/>
              <a:defRPr sz="1400">
                <a:solidFill>
                  <a:schemeClr val="bg1"/>
                </a:solidFill>
              </a:defRPr>
            </a:lvl1pPr>
            <a:lvl2pPr marL="0" indent="0">
              <a:buNone/>
              <a:defRPr sz="1200"/>
            </a:lvl2pPr>
            <a:lvl3pPr marL="0" indent="0">
              <a:buNone/>
              <a:defRPr sz="1200"/>
            </a:lvl3pPr>
            <a:lvl4pPr marL="0" indent="0">
              <a:buNone/>
              <a:defRPr sz="1200"/>
            </a:lvl4pPr>
            <a:lvl5pPr marL="0" indent="0">
              <a:buNone/>
              <a:defRPr sz="1200"/>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a:t>Click to add name, title etc..</a:t>
            </a:r>
          </a:p>
          <a:p>
            <a:pPr lvl="0"/>
            <a:endParaRPr lang="en-GB"/>
          </a:p>
        </p:txBody>
      </p:sp>
      <p:sp>
        <p:nvSpPr>
          <p:cNvPr id="67" name="Logo Text Placeholder 66">
            <a:extLst>
              <a:ext uri="{FF2B5EF4-FFF2-40B4-BE49-F238E27FC236}">
                <a16:creationId xmlns:a16="http://schemas.microsoft.com/office/drawing/2014/main" id="{8F2A53FB-F4DD-4718-B83E-681A97D8089C}"/>
              </a:ext>
            </a:extLst>
          </p:cNvPr>
          <p:cNvSpPr>
            <a:spLocks noGrp="1"/>
          </p:cNvSpPr>
          <p:nvPr>
            <p:ph type="body" sz="quarter" idx="45" hasCustomPrompt="1"/>
          </p:nvPr>
        </p:nvSpPr>
        <p:spPr>
          <a:xfrm>
            <a:off x="1080000" y="540000"/>
            <a:ext cx="1702800" cy="727200"/>
          </a:xfrm>
          <a:blipFill>
            <a:blip r:embed="rId3">
              <a:extLst>
                <a:ext uri="{96DAC541-7B7A-43D3-8B79-37D633B846F1}">
                  <asvg:svgBlip xmlns:asvg="http://schemas.microsoft.com/office/drawing/2016/SVG/main" r:embed="rId4"/>
                </a:ext>
              </a:extLst>
            </a:blip>
            <a:stretch>
              <a:fillRect/>
            </a:stretch>
          </a:blipFill>
        </p:spPr>
        <p:txBody>
          <a:bodyPr/>
          <a:lstStyle>
            <a:lvl1pPr>
              <a:defRPr sz="100">
                <a:noFill/>
              </a:defRPr>
            </a:lvl1pPr>
            <a:lvl2pPr>
              <a:defRPr sz="100"/>
            </a:lvl2pPr>
            <a:lvl3pPr>
              <a:defRPr sz="100"/>
            </a:lvl3pPr>
            <a:lvl4pPr>
              <a:defRPr sz="100"/>
            </a:lvl4pPr>
            <a:lvl5pPr>
              <a:defRPr sz="100"/>
            </a:lvl5pPr>
          </a:lstStyle>
          <a:p>
            <a:pPr lvl="0"/>
            <a:r>
              <a:rPr lang="en-GB"/>
              <a:t>.</a:t>
            </a:r>
          </a:p>
        </p:txBody>
      </p:sp>
      <p:sp>
        <p:nvSpPr>
          <p:cNvPr id="69" name="Tagline Text Placeholder 68">
            <a:extLst>
              <a:ext uri="{FF2B5EF4-FFF2-40B4-BE49-F238E27FC236}">
                <a16:creationId xmlns:a16="http://schemas.microsoft.com/office/drawing/2014/main" id="{B2E61313-541F-4AA3-BFA3-10A9209FA814}"/>
              </a:ext>
            </a:extLst>
          </p:cNvPr>
          <p:cNvSpPr>
            <a:spLocks noGrp="1"/>
          </p:cNvSpPr>
          <p:nvPr>
            <p:ph type="body" sz="quarter" idx="46" hasCustomPrompt="1"/>
          </p:nvPr>
        </p:nvSpPr>
        <p:spPr>
          <a:xfrm>
            <a:off x="4716000" y="540000"/>
            <a:ext cx="1702800" cy="111600"/>
          </a:xfrm>
          <a:blipFill>
            <a:blip r:embed="rId5">
              <a:extLst>
                <a:ext uri="{96DAC541-7B7A-43D3-8B79-37D633B846F1}">
                  <asvg:svgBlip xmlns:asvg="http://schemas.microsoft.com/office/drawing/2016/SVG/main" r:embed="rId6"/>
                </a:ext>
              </a:extLst>
            </a:blip>
            <a:stretch>
              <a:fillRect/>
            </a:stretch>
          </a:blipFill>
        </p:spPr>
        <p:txBody>
          <a:bodyPr/>
          <a:lstStyle>
            <a:lvl1pPr>
              <a:defRPr sz="100">
                <a:noFill/>
              </a:defRPr>
            </a:lvl1pPr>
            <a:lvl2pPr>
              <a:defRPr sz="100"/>
            </a:lvl2pPr>
            <a:lvl3pPr>
              <a:defRPr sz="100"/>
            </a:lvl3pPr>
            <a:lvl4pPr>
              <a:defRPr sz="100"/>
            </a:lvl4pPr>
            <a:lvl5pPr>
              <a:defRPr sz="100"/>
            </a:lvl5pPr>
          </a:lstStyle>
          <a:p>
            <a:pPr lvl="0"/>
            <a:r>
              <a:rPr lang="en-GB"/>
              <a:t>.</a:t>
            </a:r>
          </a:p>
        </p:txBody>
      </p:sp>
      <p:sp>
        <p:nvSpPr>
          <p:cNvPr id="41" name="Date Placeholder 12" hidden="1">
            <a:extLst>
              <a:ext uri="{FF2B5EF4-FFF2-40B4-BE49-F238E27FC236}">
                <a16:creationId xmlns:a16="http://schemas.microsoft.com/office/drawing/2014/main" id="{F8C7B2A1-0C6D-4367-B22A-DB1D1248E7E8}"/>
              </a:ext>
            </a:extLst>
          </p:cNvPr>
          <p:cNvSpPr>
            <a:spLocks noGrp="1"/>
          </p:cNvSpPr>
          <p:nvPr>
            <p:ph type="dt" sz="half" idx="19"/>
          </p:nvPr>
        </p:nvSpPr>
        <p:spPr>
          <a:xfrm>
            <a:off x="0" y="6858000"/>
            <a:ext cx="0" cy="0"/>
          </a:xfrm>
        </p:spPr>
        <p:txBody>
          <a:bodyPr/>
          <a:lstStyle>
            <a:lvl1pPr>
              <a:defRPr>
                <a:solidFill>
                  <a:schemeClr val="bg1"/>
                </a:solidFill>
              </a:defRPr>
            </a:lvl1pPr>
          </a:lstStyle>
          <a:p>
            <a:endParaRPr lang="en-GB"/>
          </a:p>
        </p:txBody>
      </p:sp>
      <p:sp>
        <p:nvSpPr>
          <p:cNvPr id="42" name="Footer Placeholder 23" hidden="1">
            <a:extLst>
              <a:ext uri="{FF2B5EF4-FFF2-40B4-BE49-F238E27FC236}">
                <a16:creationId xmlns:a16="http://schemas.microsoft.com/office/drawing/2014/main" id="{70E9D16D-FE2F-4908-ABD5-BB45ECB4099A}"/>
              </a:ext>
            </a:extLst>
          </p:cNvPr>
          <p:cNvSpPr>
            <a:spLocks noGrp="1"/>
          </p:cNvSpPr>
          <p:nvPr>
            <p:ph type="ftr" sz="quarter" idx="16"/>
          </p:nvPr>
        </p:nvSpPr>
        <p:spPr>
          <a:xfrm>
            <a:off x="0" y="6858000"/>
            <a:ext cx="0" cy="0"/>
          </a:xfrm>
        </p:spPr>
        <p:txBody>
          <a:bodyPr/>
          <a:lstStyle>
            <a:lvl1pPr>
              <a:defRPr sz="100">
                <a:noFill/>
              </a:defRPr>
            </a:lvl1pPr>
          </a:lstStyle>
          <a:p>
            <a:endParaRPr lang="en-GB">
              <a:noFill/>
            </a:endParaRPr>
          </a:p>
        </p:txBody>
      </p:sp>
      <p:sp>
        <p:nvSpPr>
          <p:cNvPr id="43" name="Slide Number Placeholder 24" hidden="1">
            <a:extLst>
              <a:ext uri="{FF2B5EF4-FFF2-40B4-BE49-F238E27FC236}">
                <a16:creationId xmlns:a16="http://schemas.microsoft.com/office/drawing/2014/main" id="{393087B7-ABFA-4120-819F-40E9D4ED1169}"/>
              </a:ext>
            </a:extLst>
          </p:cNvPr>
          <p:cNvSpPr>
            <a:spLocks noGrp="1"/>
          </p:cNvSpPr>
          <p:nvPr>
            <p:ph type="sldNum" sz="quarter" idx="17"/>
          </p:nvPr>
        </p:nvSpPr>
        <p:spPr>
          <a:xfrm>
            <a:off x="0" y="6858000"/>
            <a:ext cx="0" cy="0"/>
          </a:xfrm>
        </p:spPr>
        <p:txBody>
          <a:bodyPr/>
          <a:lstStyle>
            <a:lvl1pPr>
              <a:defRPr sz="100">
                <a:noFill/>
              </a:defRPr>
            </a:lvl1pPr>
          </a:lstStyle>
          <a:p>
            <a:fld id="{5BA07366-CB75-4AA8-9E5B-928B849F427C}" type="slidenum">
              <a:rPr lang="en-GB" smtClean="0"/>
              <a:pPr/>
              <a:t>‹#›</a:t>
            </a:fld>
            <a:endParaRPr lang="en-GB" sz="100"/>
          </a:p>
        </p:txBody>
      </p:sp>
    </p:spTree>
    <p:extLst>
      <p:ext uri="{BB962C8B-B14F-4D97-AF65-F5344CB8AC3E}">
        <p14:creationId xmlns:p14="http://schemas.microsoft.com/office/powerpoint/2010/main" val="39073497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Cover service">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11EE7B84-21D7-4D19-B8C2-98FB782C5002}"/>
              </a:ext>
            </a:extLst>
          </p:cNvPr>
          <p:cNvSpPr/>
          <p:nvPr userDrawn="1"/>
        </p:nvSpPr>
        <p:spPr>
          <a:xfrm>
            <a:off x="10892788" y="3428991"/>
            <a:ext cx="1299210" cy="3434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noProof="0"/>
          </a:p>
        </p:txBody>
      </p:sp>
      <p:sp>
        <p:nvSpPr>
          <p:cNvPr id="28" name="Rectangle 27">
            <a:extLst>
              <a:ext uri="{FF2B5EF4-FFF2-40B4-BE49-F238E27FC236}">
                <a16:creationId xmlns:a16="http://schemas.microsoft.com/office/drawing/2014/main" id="{5C9E16D1-DD8A-448B-8C91-3F9644937B8A}"/>
              </a:ext>
            </a:extLst>
          </p:cNvPr>
          <p:cNvSpPr/>
          <p:nvPr userDrawn="1"/>
        </p:nvSpPr>
        <p:spPr>
          <a:xfrm>
            <a:off x="10892788" y="0"/>
            <a:ext cx="1299210" cy="34289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noProof="0"/>
          </a:p>
        </p:txBody>
      </p:sp>
      <p:pic>
        <p:nvPicPr>
          <p:cNvPr id="27" name="Graphic 26">
            <a:extLst>
              <a:ext uri="{FF2B5EF4-FFF2-40B4-BE49-F238E27FC236}">
                <a16:creationId xmlns:a16="http://schemas.microsoft.com/office/drawing/2014/main" id="{45691DC5-BC42-4673-ABEB-824D2A1A48AB}"/>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72347" t="1675" r="7579" b="42703"/>
          <a:stretch/>
        </p:blipFill>
        <p:spPr>
          <a:xfrm>
            <a:off x="10892789" y="0"/>
            <a:ext cx="1299210" cy="3428993"/>
          </a:xfrm>
          <a:prstGeom prst="rect">
            <a:avLst/>
          </a:prstGeom>
        </p:spPr>
      </p:pic>
      <p:sp>
        <p:nvSpPr>
          <p:cNvPr id="32" name="Picture Placeholder 31">
            <a:extLst>
              <a:ext uri="{FF2B5EF4-FFF2-40B4-BE49-F238E27FC236}">
                <a16:creationId xmlns:a16="http://schemas.microsoft.com/office/drawing/2014/main" id="{353A26F8-896D-4566-BE5C-C8CD2E8BB8E2}"/>
              </a:ext>
            </a:extLst>
          </p:cNvPr>
          <p:cNvSpPr>
            <a:spLocks noGrp="1"/>
          </p:cNvSpPr>
          <p:nvPr>
            <p:ph type="pic" sz="quarter" idx="19" hasCustomPrompt="1"/>
          </p:nvPr>
        </p:nvSpPr>
        <p:spPr>
          <a:xfrm>
            <a:off x="0" y="3428993"/>
            <a:ext cx="10892788" cy="3429007"/>
          </a:xfrm>
          <a:prstGeom prst="rect">
            <a:avLst/>
          </a:prstGeom>
          <a:blipFill>
            <a:blip r:embed="rId4"/>
            <a:stretch>
              <a:fillRect/>
            </a:stretch>
          </a:blipFill>
        </p:spPr>
        <p:txBody>
          <a:bodyPr wrap="square" lIns="3348000" rIns="3060000">
            <a:noAutofit/>
          </a:bodyPr>
          <a:lstStyle>
            <a:lvl1pPr marL="0" indent="0" algn="l">
              <a:buFontTx/>
              <a:buNone/>
              <a:defRPr sz="1600" b="0">
                <a:solidFill>
                  <a:schemeClr val="accent4"/>
                </a:solidFill>
              </a:defRPr>
            </a:lvl1pPr>
          </a:lstStyle>
          <a:p>
            <a:r>
              <a:rPr lang="en-GB"/>
              <a:t>Click on picture frame to insert background picture, click on DNV-menu / Image Tools-button / Choose Insert or Paste</a:t>
            </a:r>
          </a:p>
        </p:txBody>
      </p:sp>
      <p:sp>
        <p:nvSpPr>
          <p:cNvPr id="2" name="Title 1"/>
          <p:cNvSpPr>
            <a:spLocks noGrp="1"/>
          </p:cNvSpPr>
          <p:nvPr>
            <p:ph type="ctrTitle" hasCustomPrompt="1"/>
          </p:nvPr>
        </p:nvSpPr>
        <p:spPr>
          <a:xfrm>
            <a:off x="539750" y="1591200"/>
            <a:ext cx="6586538" cy="977407"/>
          </a:xfrm>
        </p:spPr>
        <p:txBody>
          <a:bodyPr anchor="t" anchorCtr="0">
            <a:noAutofit/>
          </a:bodyPr>
          <a:lstStyle>
            <a:lvl1pPr>
              <a:lnSpc>
                <a:spcPct val="83000"/>
              </a:lnSpc>
              <a:defRPr sz="3600">
                <a:solidFill>
                  <a:schemeClr val="accent1"/>
                </a:solidFill>
              </a:defRPr>
            </a:lvl1pPr>
          </a:lstStyle>
          <a:p>
            <a:r>
              <a:rPr lang="en-GB"/>
              <a:t>Click to add title</a:t>
            </a:r>
          </a:p>
        </p:txBody>
      </p:sp>
      <p:sp>
        <p:nvSpPr>
          <p:cNvPr id="31" name="Subtitle 2"/>
          <p:cNvSpPr>
            <a:spLocks noGrp="1"/>
          </p:cNvSpPr>
          <p:nvPr>
            <p:ph type="subTitle" idx="1" hasCustomPrompt="1"/>
          </p:nvPr>
        </p:nvSpPr>
        <p:spPr>
          <a:xfrm>
            <a:off x="539750" y="2620800"/>
            <a:ext cx="6586538" cy="316800"/>
          </a:xfrm>
        </p:spPr>
        <p:txBody>
          <a:bodyPr>
            <a:noAutofit/>
          </a:bodyPr>
          <a:lstStyle>
            <a:lvl1pPr marL="0" indent="0" algn="l" defTabSz="914400" rtl="0" eaLnBrk="1" latinLnBrk="0" hangingPunct="1">
              <a:lnSpc>
                <a:spcPct val="83000"/>
              </a:lnSpc>
              <a:spcBef>
                <a:spcPts val="0"/>
              </a:spcBef>
              <a:buNone/>
              <a:defRPr lang="en-US" sz="2000" b="0" kern="1200" dirty="0">
                <a:solidFill>
                  <a:schemeClr val="accent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add subtitle</a:t>
            </a:r>
          </a:p>
        </p:txBody>
      </p:sp>
      <p:sp>
        <p:nvSpPr>
          <p:cNvPr id="4" name="Text Placeholder 3">
            <a:extLst>
              <a:ext uri="{FF2B5EF4-FFF2-40B4-BE49-F238E27FC236}">
                <a16:creationId xmlns:a16="http://schemas.microsoft.com/office/drawing/2014/main" id="{2B2D590D-63DF-49A5-B495-2B2E9EA7D2AA}"/>
              </a:ext>
            </a:extLst>
          </p:cNvPr>
          <p:cNvSpPr>
            <a:spLocks noGrp="1"/>
          </p:cNvSpPr>
          <p:nvPr>
            <p:ph type="body" sz="quarter" idx="18" hasCustomPrompt="1"/>
          </p:nvPr>
        </p:nvSpPr>
        <p:spPr>
          <a:xfrm>
            <a:off x="539750" y="2980800"/>
            <a:ext cx="6586538" cy="396000"/>
          </a:xfrm>
        </p:spPr>
        <p:txBody>
          <a:bodyPr anchor="t" anchorCtr="0">
            <a:normAutofit/>
          </a:bodyPr>
          <a:lstStyle>
            <a:lvl1pPr marL="0" indent="0">
              <a:lnSpc>
                <a:spcPct val="83000"/>
              </a:lnSpc>
              <a:spcBef>
                <a:spcPts val="0"/>
              </a:spcBef>
              <a:buNone/>
              <a:tabLst/>
              <a:defRPr sz="1400" b="0">
                <a:solidFill>
                  <a:schemeClr val="accent1"/>
                </a:solidFill>
              </a:defRPr>
            </a:lvl1pPr>
            <a:lvl2pPr marL="0" indent="0">
              <a:lnSpc>
                <a:spcPct val="83000"/>
              </a:lnSpc>
              <a:spcBef>
                <a:spcPts val="0"/>
              </a:spcBef>
              <a:buNone/>
              <a:tabLst/>
              <a:defRPr sz="1400" b="0"/>
            </a:lvl2pPr>
            <a:lvl3pPr marL="0" indent="0">
              <a:lnSpc>
                <a:spcPct val="83000"/>
              </a:lnSpc>
              <a:spcBef>
                <a:spcPts val="0"/>
              </a:spcBef>
              <a:buNone/>
              <a:tabLst/>
              <a:defRPr sz="1400" b="0"/>
            </a:lvl3pPr>
            <a:lvl4pPr marL="0" indent="0">
              <a:lnSpc>
                <a:spcPct val="83000"/>
              </a:lnSpc>
              <a:spcBef>
                <a:spcPts val="0"/>
              </a:spcBef>
              <a:buNone/>
              <a:tabLst/>
              <a:defRPr sz="1400" b="0"/>
            </a:lvl4pPr>
            <a:lvl5pPr marL="0" indent="0">
              <a:lnSpc>
                <a:spcPct val="83000"/>
              </a:lnSpc>
              <a:spcBef>
                <a:spcPts val="0"/>
              </a:spcBef>
              <a:buNone/>
              <a:tabLst/>
              <a:defRPr sz="1400" b="0"/>
            </a:lvl5pPr>
          </a:lstStyle>
          <a:p>
            <a:pPr lvl="0"/>
            <a:r>
              <a:rPr lang="en-GB"/>
              <a:t>Click to add name, title etc..</a:t>
            </a:r>
          </a:p>
        </p:txBody>
      </p:sp>
      <p:sp>
        <p:nvSpPr>
          <p:cNvPr id="13" name="Date Placeholder 12" hidden="1"/>
          <p:cNvSpPr>
            <a:spLocks noGrp="1"/>
          </p:cNvSpPr>
          <p:nvPr>
            <p:ph type="dt" sz="half" idx="15"/>
          </p:nvPr>
        </p:nvSpPr>
        <p:spPr>
          <a:xfrm>
            <a:off x="0" y="6858000"/>
            <a:ext cx="0" cy="0"/>
          </a:xfrm>
        </p:spPr>
        <p:txBody>
          <a:bodyPr/>
          <a:lstStyle>
            <a:lvl1pPr>
              <a:defRPr>
                <a:solidFill>
                  <a:schemeClr val="bg1"/>
                </a:solidFill>
              </a:defRPr>
            </a:lvl1pPr>
          </a:lstStyle>
          <a:p>
            <a:endParaRPr lang="en-GB"/>
          </a:p>
        </p:txBody>
      </p:sp>
      <p:sp>
        <p:nvSpPr>
          <p:cNvPr id="24" name="Footer Placeholder 23" hidden="1"/>
          <p:cNvSpPr>
            <a:spLocks noGrp="1"/>
          </p:cNvSpPr>
          <p:nvPr>
            <p:ph type="ftr" sz="quarter" idx="16"/>
          </p:nvPr>
        </p:nvSpPr>
        <p:spPr>
          <a:xfrm>
            <a:off x="0" y="6858000"/>
            <a:ext cx="0" cy="0"/>
          </a:xfrm>
        </p:spPr>
        <p:txBody>
          <a:bodyPr/>
          <a:lstStyle>
            <a:lvl1pPr>
              <a:defRPr sz="100">
                <a:noFill/>
              </a:defRPr>
            </a:lvl1pPr>
          </a:lstStyle>
          <a:p>
            <a:endParaRPr lang="en-GB">
              <a:noFill/>
            </a:endParaRPr>
          </a:p>
        </p:txBody>
      </p:sp>
      <p:sp>
        <p:nvSpPr>
          <p:cNvPr id="25" name="Slide Number Placeholder 24" hidden="1"/>
          <p:cNvSpPr>
            <a:spLocks noGrp="1"/>
          </p:cNvSpPr>
          <p:nvPr>
            <p:ph type="sldNum" sz="quarter" idx="17"/>
          </p:nvPr>
        </p:nvSpPr>
        <p:spPr>
          <a:xfrm>
            <a:off x="0" y="6858000"/>
            <a:ext cx="0" cy="0"/>
          </a:xfrm>
        </p:spPr>
        <p:txBody>
          <a:bodyPr/>
          <a:lstStyle>
            <a:lvl1pPr>
              <a:defRPr sz="100">
                <a:noFill/>
              </a:defRPr>
            </a:lvl1pPr>
          </a:lstStyle>
          <a:p>
            <a:fld id="{5BA07366-CB75-4AA8-9E5B-928B849F427C}" type="slidenum">
              <a:rPr lang="en-GB" smtClean="0"/>
              <a:pPr/>
              <a:t>‹#›</a:t>
            </a:fld>
            <a:endParaRPr lang="en-GB" sz="100"/>
          </a:p>
        </p:txBody>
      </p:sp>
      <p:sp>
        <p:nvSpPr>
          <p:cNvPr id="29" name="_SD_FLD_DocumentNumber"/>
          <p:cNvSpPr txBox="1">
            <a:spLocks noChangeArrowheads="1"/>
          </p:cNvSpPr>
          <p:nvPr userDrawn="1"/>
        </p:nvSpPr>
        <p:spPr bwMode="auto">
          <a:xfrm>
            <a:off x="540001" y="6440400"/>
            <a:ext cx="170155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l">
              <a:spcBef>
                <a:spcPts val="0"/>
              </a:spcBef>
            </a:pPr>
            <a:endParaRPr lang="en-GB" altLang="ja-JP" sz="700">
              <a:solidFill>
                <a:schemeClr val="accent1"/>
              </a:solidFill>
              <a:ea typeface="ＭＳ Ｐゴシック" charset="-128"/>
              <a:cs typeface="Arial" charset="0"/>
            </a:endParaRPr>
          </a:p>
        </p:txBody>
      </p:sp>
      <p:sp>
        <p:nvSpPr>
          <p:cNvPr id="46" name="SD_FLD_Confidentiality">
            <a:extLst>
              <a:ext uri="{FF2B5EF4-FFF2-40B4-BE49-F238E27FC236}">
                <a16:creationId xmlns:a16="http://schemas.microsoft.com/office/drawing/2014/main" id="{4E7786D1-21E1-42FD-A034-CC844823A79D}"/>
              </a:ext>
            </a:extLst>
          </p:cNvPr>
          <p:cNvSpPr/>
          <p:nvPr userDrawn="1"/>
        </p:nvSpPr>
        <p:spPr>
          <a:xfrm>
            <a:off x="7126289" y="3095995"/>
            <a:ext cx="3223962" cy="223661"/>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nchorCtr="0"/>
          <a:lstStyle/>
          <a:p>
            <a:pPr marL="0" algn="r" defTabSz="914400" rtl="0" eaLnBrk="1" latinLnBrk="0" hangingPunct="1">
              <a:lnSpc>
                <a:spcPct val="100000"/>
              </a:lnSpc>
              <a:spcBef>
                <a:spcPts val="0"/>
              </a:spcBef>
            </a:pPr>
            <a:endParaRPr lang="en-GB" sz="700" b="0" kern="1200" cap="all" baseline="0">
              <a:solidFill>
                <a:schemeClr val="accent1"/>
              </a:solidFill>
              <a:latin typeface="+mn-lt"/>
              <a:ea typeface="+mn-ea"/>
              <a:cs typeface="+mn-cs"/>
            </a:endParaRPr>
          </a:p>
        </p:txBody>
      </p:sp>
      <p:sp>
        <p:nvSpPr>
          <p:cNvPr id="37" name="SD_FLD_DocumentDate">
            <a:extLst>
              <a:ext uri="{FF2B5EF4-FFF2-40B4-BE49-F238E27FC236}">
                <a16:creationId xmlns:a16="http://schemas.microsoft.com/office/drawing/2014/main" id="{8708ADB9-3B0F-453F-A039-DB1191DA8B60}"/>
              </a:ext>
            </a:extLst>
          </p:cNvPr>
          <p:cNvSpPr txBox="1">
            <a:spLocks noChangeArrowheads="1"/>
          </p:cNvSpPr>
          <p:nvPr userDrawn="1"/>
        </p:nvSpPr>
        <p:spPr bwMode="auto">
          <a:xfrm>
            <a:off x="7126289" y="2983229"/>
            <a:ext cx="3223962" cy="1890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r">
              <a:lnSpc>
                <a:spcPct val="83000"/>
              </a:lnSpc>
              <a:spcBef>
                <a:spcPts val="0"/>
              </a:spcBef>
            </a:pPr>
            <a:r>
              <a:rPr lang="en-GB" altLang="ja-JP" sz="1400" cap="none" baseline="0">
                <a:solidFill>
                  <a:schemeClr val="accent1"/>
                </a:solidFill>
                <a:ea typeface="ＭＳ Ｐゴシック" charset="-128"/>
                <a:cs typeface="Arial" charset="0"/>
              </a:rPr>
              <a:t>11 August 2023</a:t>
            </a:r>
          </a:p>
        </p:txBody>
      </p:sp>
      <p:sp>
        <p:nvSpPr>
          <p:cNvPr id="39" name="SD_FLD_Draft" hidden="1">
            <a:extLst>
              <a:ext uri="{FF2B5EF4-FFF2-40B4-BE49-F238E27FC236}">
                <a16:creationId xmlns:a16="http://schemas.microsoft.com/office/drawing/2014/main" id="{2F1643DB-FB69-4D52-AC31-87438698FFD6}"/>
              </a:ext>
            </a:extLst>
          </p:cNvPr>
          <p:cNvSpPr txBox="1">
            <a:spLocks noChangeArrowheads="1"/>
          </p:cNvSpPr>
          <p:nvPr userDrawn="1"/>
        </p:nvSpPr>
        <p:spPr bwMode="auto">
          <a:xfrm>
            <a:off x="5243513" y="6232324"/>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grpSp>
        <p:nvGrpSpPr>
          <p:cNvPr id="38" name="Logo">
            <a:extLst>
              <a:ext uri="{FF2B5EF4-FFF2-40B4-BE49-F238E27FC236}">
                <a16:creationId xmlns:a16="http://schemas.microsoft.com/office/drawing/2014/main" id="{196DDB45-CDCA-476F-809B-C62C84255763}"/>
              </a:ext>
            </a:extLst>
          </p:cNvPr>
          <p:cNvGrpSpPr>
            <a:grpSpLocks noChangeAspect="1"/>
          </p:cNvGrpSpPr>
          <p:nvPr userDrawn="1"/>
        </p:nvGrpSpPr>
        <p:grpSpPr>
          <a:xfrm>
            <a:off x="540000" y="540001"/>
            <a:ext cx="1702800" cy="727237"/>
            <a:chOff x="6380216" y="4059273"/>
            <a:chExt cx="2905863" cy="1241045"/>
          </a:xfrm>
        </p:grpSpPr>
        <p:sp>
          <p:nvSpPr>
            <p:cNvPr id="40" name="Freeform: Shape 39">
              <a:extLst>
                <a:ext uri="{FF2B5EF4-FFF2-40B4-BE49-F238E27FC236}">
                  <a16:creationId xmlns:a16="http://schemas.microsoft.com/office/drawing/2014/main" id="{99AE0E04-A811-402C-9CE3-BBE238EC2F38}"/>
                </a:ext>
              </a:extLst>
            </p:cNvPr>
            <p:cNvSpPr/>
            <p:nvPr/>
          </p:nvSpPr>
          <p:spPr>
            <a:xfrm>
              <a:off x="6380216" y="4059273"/>
              <a:ext cx="2905863" cy="346936"/>
            </a:xfrm>
            <a:custGeom>
              <a:avLst/>
              <a:gdLst>
                <a:gd name="connsiteX0" fmla="*/ 0 w 2905863"/>
                <a:gd name="connsiteY0" fmla="*/ 0 h 346936"/>
                <a:gd name="connsiteX1" fmla="*/ 2905864 w 2905863"/>
                <a:gd name="connsiteY1" fmla="*/ 0 h 346936"/>
                <a:gd name="connsiteX2" fmla="*/ 2905864 w 2905863"/>
                <a:gd name="connsiteY2" fmla="*/ 346937 h 346936"/>
                <a:gd name="connsiteX3" fmla="*/ 0 w 2905863"/>
                <a:gd name="connsiteY3" fmla="*/ 346937 h 346936"/>
              </a:gdLst>
              <a:ahLst/>
              <a:cxnLst>
                <a:cxn ang="0">
                  <a:pos x="connsiteX0" y="connsiteY0"/>
                </a:cxn>
                <a:cxn ang="0">
                  <a:pos x="connsiteX1" y="connsiteY1"/>
                </a:cxn>
                <a:cxn ang="0">
                  <a:pos x="connsiteX2" y="connsiteY2"/>
                </a:cxn>
                <a:cxn ang="0">
                  <a:pos x="connsiteX3" y="connsiteY3"/>
                </a:cxn>
              </a:cxnLst>
              <a:rect l="l" t="t" r="r" b="b"/>
              <a:pathLst>
                <a:path w="2905863" h="346936">
                  <a:moveTo>
                    <a:pt x="0" y="0"/>
                  </a:moveTo>
                  <a:lnTo>
                    <a:pt x="2905864" y="0"/>
                  </a:lnTo>
                  <a:lnTo>
                    <a:pt x="2905864" y="346937"/>
                  </a:lnTo>
                  <a:lnTo>
                    <a:pt x="0" y="346937"/>
                  </a:lnTo>
                  <a:close/>
                </a:path>
              </a:pathLst>
            </a:custGeom>
            <a:solidFill>
              <a:srgbClr val="99D9F0"/>
            </a:solidFill>
            <a:ln w="4731" cap="flat">
              <a:noFill/>
              <a:prstDash val="solid"/>
              <a:miter/>
            </a:ln>
          </p:spPr>
          <p:txBody>
            <a:bodyPr rtlCol="0" anchor="ctr"/>
            <a:lstStyle/>
            <a:p>
              <a:endParaRPr lang="en-GB"/>
            </a:p>
          </p:txBody>
        </p:sp>
        <p:sp>
          <p:nvSpPr>
            <p:cNvPr id="41" name="Freeform: Shape 40">
              <a:extLst>
                <a:ext uri="{FF2B5EF4-FFF2-40B4-BE49-F238E27FC236}">
                  <a16:creationId xmlns:a16="http://schemas.microsoft.com/office/drawing/2014/main" id="{9380A0FC-DDF7-4C0C-ACFB-2F429FB7948A}"/>
                </a:ext>
              </a:extLst>
            </p:cNvPr>
            <p:cNvSpPr/>
            <p:nvPr/>
          </p:nvSpPr>
          <p:spPr>
            <a:xfrm>
              <a:off x="6380216" y="4521775"/>
              <a:ext cx="2905863" cy="57854"/>
            </a:xfrm>
            <a:custGeom>
              <a:avLst/>
              <a:gdLst>
                <a:gd name="connsiteX0" fmla="*/ 0 w 2905863"/>
                <a:gd name="connsiteY0" fmla="*/ 0 h 57854"/>
                <a:gd name="connsiteX1" fmla="*/ 2905864 w 2905863"/>
                <a:gd name="connsiteY1" fmla="*/ 0 h 57854"/>
                <a:gd name="connsiteX2" fmla="*/ 2905864 w 2905863"/>
                <a:gd name="connsiteY2" fmla="*/ 57854 h 57854"/>
                <a:gd name="connsiteX3" fmla="*/ 0 w 2905863"/>
                <a:gd name="connsiteY3" fmla="*/ 57854 h 57854"/>
              </a:gdLst>
              <a:ahLst/>
              <a:cxnLst>
                <a:cxn ang="0">
                  <a:pos x="connsiteX0" y="connsiteY0"/>
                </a:cxn>
                <a:cxn ang="0">
                  <a:pos x="connsiteX1" y="connsiteY1"/>
                </a:cxn>
                <a:cxn ang="0">
                  <a:pos x="connsiteX2" y="connsiteY2"/>
                </a:cxn>
                <a:cxn ang="0">
                  <a:pos x="connsiteX3" y="connsiteY3"/>
                </a:cxn>
              </a:cxnLst>
              <a:rect l="l" t="t" r="r" b="b"/>
              <a:pathLst>
                <a:path w="2905863" h="57854">
                  <a:moveTo>
                    <a:pt x="0" y="0"/>
                  </a:moveTo>
                  <a:lnTo>
                    <a:pt x="2905864" y="0"/>
                  </a:lnTo>
                  <a:lnTo>
                    <a:pt x="2905864" y="57854"/>
                  </a:lnTo>
                  <a:lnTo>
                    <a:pt x="0" y="57854"/>
                  </a:lnTo>
                  <a:close/>
                </a:path>
              </a:pathLst>
            </a:custGeom>
            <a:solidFill>
              <a:srgbClr val="3F9C35"/>
            </a:solidFill>
            <a:ln w="4731" cap="flat">
              <a:noFill/>
              <a:prstDash val="solid"/>
              <a:miter/>
            </a:ln>
          </p:spPr>
          <p:txBody>
            <a:bodyPr rtlCol="0" anchor="ctr"/>
            <a:lstStyle/>
            <a:p>
              <a:endParaRPr lang="en-GB"/>
            </a:p>
          </p:txBody>
        </p:sp>
        <p:sp>
          <p:nvSpPr>
            <p:cNvPr id="42" name="Freeform: Shape 41">
              <a:extLst>
                <a:ext uri="{FF2B5EF4-FFF2-40B4-BE49-F238E27FC236}">
                  <a16:creationId xmlns:a16="http://schemas.microsoft.com/office/drawing/2014/main" id="{279E4B05-CB75-4B58-9E28-2FAA335E1493}"/>
                </a:ext>
              </a:extLst>
            </p:cNvPr>
            <p:cNvSpPr/>
            <p:nvPr/>
          </p:nvSpPr>
          <p:spPr>
            <a:xfrm>
              <a:off x="6380216" y="4637294"/>
              <a:ext cx="2905863" cy="115566"/>
            </a:xfrm>
            <a:custGeom>
              <a:avLst/>
              <a:gdLst>
                <a:gd name="connsiteX0" fmla="*/ 0 w 2905863"/>
                <a:gd name="connsiteY0" fmla="*/ 0 h 115566"/>
                <a:gd name="connsiteX1" fmla="*/ 2905864 w 2905863"/>
                <a:gd name="connsiteY1" fmla="*/ 0 h 115566"/>
                <a:gd name="connsiteX2" fmla="*/ 2905864 w 2905863"/>
                <a:gd name="connsiteY2" fmla="*/ 115566 h 115566"/>
                <a:gd name="connsiteX3" fmla="*/ 0 w 2905863"/>
                <a:gd name="connsiteY3" fmla="*/ 115566 h 115566"/>
              </a:gdLst>
              <a:ahLst/>
              <a:cxnLst>
                <a:cxn ang="0">
                  <a:pos x="connsiteX0" y="connsiteY0"/>
                </a:cxn>
                <a:cxn ang="0">
                  <a:pos x="connsiteX1" y="connsiteY1"/>
                </a:cxn>
                <a:cxn ang="0">
                  <a:pos x="connsiteX2" y="connsiteY2"/>
                </a:cxn>
                <a:cxn ang="0">
                  <a:pos x="connsiteX3" y="connsiteY3"/>
                </a:cxn>
              </a:cxnLst>
              <a:rect l="l" t="t" r="r" b="b"/>
              <a:pathLst>
                <a:path w="2905863" h="115566">
                  <a:moveTo>
                    <a:pt x="0" y="0"/>
                  </a:moveTo>
                  <a:lnTo>
                    <a:pt x="2905864" y="0"/>
                  </a:lnTo>
                  <a:lnTo>
                    <a:pt x="2905864" y="115566"/>
                  </a:lnTo>
                  <a:lnTo>
                    <a:pt x="0" y="115566"/>
                  </a:lnTo>
                  <a:close/>
                </a:path>
              </a:pathLst>
            </a:custGeom>
            <a:solidFill>
              <a:srgbClr val="003591"/>
            </a:solidFill>
            <a:ln w="4731"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BED928C2-5DAA-462E-90D6-80E99E2F3A77}"/>
                </a:ext>
              </a:extLst>
            </p:cNvPr>
            <p:cNvSpPr/>
            <p:nvPr/>
          </p:nvSpPr>
          <p:spPr>
            <a:xfrm>
              <a:off x="7833598" y="4927183"/>
              <a:ext cx="392545" cy="373134"/>
            </a:xfrm>
            <a:custGeom>
              <a:avLst/>
              <a:gdLst>
                <a:gd name="connsiteX0" fmla="*/ 303984 w 392545"/>
                <a:gd name="connsiteY0" fmla="*/ 19174 h 373134"/>
                <a:gd name="connsiteX1" fmla="*/ 201992 w 392545"/>
                <a:gd name="connsiteY1" fmla="*/ 0 h 373134"/>
                <a:gd name="connsiteX2" fmla="*/ 62173 w 392545"/>
                <a:gd name="connsiteY2" fmla="*/ 0 h 373134"/>
                <a:gd name="connsiteX3" fmla="*/ 27859 w 392545"/>
                <a:gd name="connsiteY3" fmla="*/ 0 h 373134"/>
                <a:gd name="connsiteX4" fmla="*/ 0 w 392545"/>
                <a:gd name="connsiteY4" fmla="*/ 0 h 373134"/>
                <a:gd name="connsiteX5" fmla="*/ 0 w 392545"/>
                <a:gd name="connsiteY5" fmla="*/ 373135 h 373134"/>
                <a:gd name="connsiteX6" fmla="*/ 27859 w 392545"/>
                <a:gd name="connsiteY6" fmla="*/ 373135 h 373134"/>
                <a:gd name="connsiteX7" fmla="*/ 62173 w 392545"/>
                <a:gd name="connsiteY7" fmla="*/ 373135 h 373134"/>
                <a:gd name="connsiteX8" fmla="*/ 201992 w 392545"/>
                <a:gd name="connsiteY8" fmla="*/ 373135 h 373134"/>
                <a:gd name="connsiteX9" fmla="*/ 303984 w 392545"/>
                <a:gd name="connsiteY9" fmla="*/ 353961 h 373134"/>
                <a:gd name="connsiteX10" fmla="*/ 369670 w 392545"/>
                <a:gd name="connsiteY10" fmla="*/ 296249 h 373134"/>
                <a:gd name="connsiteX11" fmla="*/ 392546 w 392545"/>
                <a:gd name="connsiteY11" fmla="*/ 199477 h 373134"/>
                <a:gd name="connsiteX12" fmla="*/ 392546 w 392545"/>
                <a:gd name="connsiteY12" fmla="*/ 173611 h 373134"/>
                <a:gd name="connsiteX13" fmla="*/ 369670 w 392545"/>
                <a:gd name="connsiteY13" fmla="*/ 76839 h 373134"/>
                <a:gd name="connsiteX14" fmla="*/ 303984 w 392545"/>
                <a:gd name="connsiteY14" fmla="*/ 19174 h 373134"/>
                <a:gd name="connsiteX15" fmla="*/ 331369 w 392545"/>
                <a:gd name="connsiteY15" fmla="*/ 197531 h 373134"/>
                <a:gd name="connsiteX16" fmla="*/ 299048 w 392545"/>
                <a:gd name="connsiteY16" fmla="*/ 287563 h 373134"/>
                <a:gd name="connsiteX17" fmla="*/ 202514 w 392545"/>
                <a:gd name="connsiteY17" fmla="*/ 316894 h 373134"/>
                <a:gd name="connsiteX18" fmla="*/ 62221 w 392545"/>
                <a:gd name="connsiteY18" fmla="*/ 316894 h 373134"/>
                <a:gd name="connsiteX19" fmla="*/ 62221 w 392545"/>
                <a:gd name="connsiteY19" fmla="*/ 56193 h 373134"/>
                <a:gd name="connsiteX20" fmla="*/ 202514 w 392545"/>
                <a:gd name="connsiteY20" fmla="*/ 56193 h 373134"/>
                <a:gd name="connsiteX21" fmla="*/ 299048 w 392545"/>
                <a:gd name="connsiteY21" fmla="*/ 84812 h 373134"/>
                <a:gd name="connsiteX22" fmla="*/ 331369 w 392545"/>
                <a:gd name="connsiteY22" fmla="*/ 175604 h 373134"/>
                <a:gd name="connsiteX23" fmla="*/ 331369 w 392545"/>
                <a:gd name="connsiteY23" fmla="*/ 197531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92545" h="373134">
                  <a:moveTo>
                    <a:pt x="303984" y="19174"/>
                  </a:moveTo>
                  <a:cubicBezTo>
                    <a:pt x="275461" y="6407"/>
                    <a:pt x="241479" y="0"/>
                    <a:pt x="201992" y="0"/>
                  </a:cubicBezTo>
                  <a:lnTo>
                    <a:pt x="62173" y="0"/>
                  </a:lnTo>
                  <a:lnTo>
                    <a:pt x="27859" y="0"/>
                  </a:lnTo>
                  <a:lnTo>
                    <a:pt x="0" y="0"/>
                  </a:lnTo>
                  <a:lnTo>
                    <a:pt x="0" y="373135"/>
                  </a:lnTo>
                  <a:lnTo>
                    <a:pt x="27859" y="373135"/>
                  </a:lnTo>
                  <a:lnTo>
                    <a:pt x="62173" y="373135"/>
                  </a:lnTo>
                  <a:lnTo>
                    <a:pt x="201992" y="373135"/>
                  </a:lnTo>
                  <a:cubicBezTo>
                    <a:pt x="241479" y="373135"/>
                    <a:pt x="275461" y="366728"/>
                    <a:pt x="303984" y="353961"/>
                  </a:cubicBezTo>
                  <a:cubicBezTo>
                    <a:pt x="332508" y="341194"/>
                    <a:pt x="354387" y="321972"/>
                    <a:pt x="369670" y="296249"/>
                  </a:cubicBezTo>
                  <a:cubicBezTo>
                    <a:pt x="384904" y="270525"/>
                    <a:pt x="392546" y="238299"/>
                    <a:pt x="392546" y="199477"/>
                  </a:cubicBezTo>
                  <a:lnTo>
                    <a:pt x="392546" y="173611"/>
                  </a:lnTo>
                  <a:cubicBezTo>
                    <a:pt x="392546" y="134788"/>
                    <a:pt x="384904" y="102562"/>
                    <a:pt x="369670" y="76839"/>
                  </a:cubicBezTo>
                  <a:cubicBezTo>
                    <a:pt x="354387" y="51162"/>
                    <a:pt x="332508" y="31941"/>
                    <a:pt x="303984" y="19174"/>
                  </a:cubicBezTo>
                  <a:close/>
                  <a:moveTo>
                    <a:pt x="331369" y="197531"/>
                  </a:moveTo>
                  <a:cubicBezTo>
                    <a:pt x="331369" y="238015"/>
                    <a:pt x="320596" y="268010"/>
                    <a:pt x="299048" y="287563"/>
                  </a:cubicBezTo>
                  <a:cubicBezTo>
                    <a:pt x="277502" y="307117"/>
                    <a:pt x="245323" y="316894"/>
                    <a:pt x="202514" y="316894"/>
                  </a:cubicBezTo>
                  <a:lnTo>
                    <a:pt x="62221" y="316894"/>
                  </a:lnTo>
                  <a:lnTo>
                    <a:pt x="62221" y="56193"/>
                  </a:lnTo>
                  <a:lnTo>
                    <a:pt x="202514" y="56193"/>
                  </a:lnTo>
                  <a:cubicBezTo>
                    <a:pt x="245323" y="56193"/>
                    <a:pt x="277454" y="65733"/>
                    <a:pt x="299048" y="84812"/>
                  </a:cubicBezTo>
                  <a:cubicBezTo>
                    <a:pt x="320596" y="103891"/>
                    <a:pt x="331369" y="134171"/>
                    <a:pt x="331369" y="175604"/>
                  </a:cubicBezTo>
                  <a:lnTo>
                    <a:pt x="331369" y="197531"/>
                  </a:lnTo>
                  <a:close/>
                </a:path>
              </a:pathLst>
            </a:custGeom>
            <a:solidFill>
              <a:srgbClr val="0F214A"/>
            </a:solidFill>
            <a:ln w="4731" cap="flat">
              <a:noFill/>
              <a:prstDash val="solid"/>
              <a:miter/>
            </a:ln>
          </p:spPr>
          <p:txBody>
            <a:bodyPr rtlCol="0" anchor="ctr"/>
            <a:lstStyle/>
            <a:p>
              <a:endParaRPr lang="en-GB"/>
            </a:p>
          </p:txBody>
        </p:sp>
        <p:sp>
          <p:nvSpPr>
            <p:cNvPr id="44" name="Freeform: Shape 43">
              <a:extLst>
                <a:ext uri="{FF2B5EF4-FFF2-40B4-BE49-F238E27FC236}">
                  <a16:creationId xmlns:a16="http://schemas.microsoft.com/office/drawing/2014/main" id="{5E08F6C9-1226-467B-81CC-D21D6869BD16}"/>
                </a:ext>
              </a:extLst>
            </p:cNvPr>
            <p:cNvSpPr/>
            <p:nvPr/>
          </p:nvSpPr>
          <p:spPr>
            <a:xfrm>
              <a:off x="8344036" y="4927183"/>
              <a:ext cx="410485" cy="373134"/>
            </a:xfrm>
            <a:custGeom>
              <a:avLst/>
              <a:gdLst>
                <a:gd name="connsiteX0" fmla="*/ 349262 w 410485"/>
                <a:gd name="connsiteY0" fmla="*/ 291598 h 373134"/>
                <a:gd name="connsiteX1" fmla="*/ 60702 w 410485"/>
                <a:gd name="connsiteY1" fmla="*/ 0 h 373134"/>
                <a:gd name="connsiteX2" fmla="*/ 26388 w 410485"/>
                <a:gd name="connsiteY2" fmla="*/ 0 h 373134"/>
                <a:gd name="connsiteX3" fmla="*/ 0 w 410485"/>
                <a:gd name="connsiteY3" fmla="*/ 0 h 373134"/>
                <a:gd name="connsiteX4" fmla="*/ 0 w 410485"/>
                <a:gd name="connsiteY4" fmla="*/ 373135 h 373134"/>
                <a:gd name="connsiteX5" fmla="*/ 60702 w 410485"/>
                <a:gd name="connsiteY5" fmla="*/ 373135 h 373134"/>
                <a:gd name="connsiteX6" fmla="*/ 60702 w 410485"/>
                <a:gd name="connsiteY6" fmla="*/ 81917 h 373134"/>
                <a:gd name="connsiteX7" fmla="*/ 349262 w 410485"/>
                <a:gd name="connsiteY7" fmla="*/ 373135 h 373134"/>
                <a:gd name="connsiteX8" fmla="*/ 410486 w 410485"/>
                <a:gd name="connsiteY8" fmla="*/ 373135 h 373134"/>
                <a:gd name="connsiteX9" fmla="*/ 410486 w 410485"/>
                <a:gd name="connsiteY9" fmla="*/ 0 h 373134"/>
                <a:gd name="connsiteX10" fmla="*/ 349262 w 410485"/>
                <a:gd name="connsiteY10"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85" h="373134">
                  <a:moveTo>
                    <a:pt x="349262" y="291598"/>
                  </a:moveTo>
                  <a:lnTo>
                    <a:pt x="60702" y="0"/>
                  </a:lnTo>
                  <a:lnTo>
                    <a:pt x="26388" y="0"/>
                  </a:lnTo>
                  <a:lnTo>
                    <a:pt x="0" y="0"/>
                  </a:lnTo>
                  <a:lnTo>
                    <a:pt x="0" y="373135"/>
                  </a:lnTo>
                  <a:lnTo>
                    <a:pt x="60702" y="373135"/>
                  </a:lnTo>
                  <a:lnTo>
                    <a:pt x="60702" y="81917"/>
                  </a:lnTo>
                  <a:lnTo>
                    <a:pt x="349262" y="373135"/>
                  </a:lnTo>
                  <a:lnTo>
                    <a:pt x="410486" y="373135"/>
                  </a:lnTo>
                  <a:lnTo>
                    <a:pt x="410486" y="0"/>
                  </a:lnTo>
                  <a:lnTo>
                    <a:pt x="349262" y="0"/>
                  </a:lnTo>
                  <a:close/>
                </a:path>
              </a:pathLst>
            </a:custGeom>
            <a:solidFill>
              <a:srgbClr val="0F214A"/>
            </a:solidFill>
            <a:ln w="4731"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9EBFF170-9966-4D97-BD59-699C843D4DB9}"/>
                </a:ext>
              </a:extLst>
            </p:cNvPr>
            <p:cNvSpPr/>
            <p:nvPr/>
          </p:nvSpPr>
          <p:spPr>
            <a:xfrm>
              <a:off x="8863965" y="4927183"/>
              <a:ext cx="421876" cy="373134"/>
            </a:xfrm>
            <a:custGeom>
              <a:avLst/>
              <a:gdLst>
                <a:gd name="connsiteX0" fmla="*/ 355716 w 421876"/>
                <a:gd name="connsiteY0" fmla="*/ 0 h 373134"/>
                <a:gd name="connsiteX1" fmla="*/ 212955 w 421876"/>
                <a:gd name="connsiteY1" fmla="*/ 291598 h 373134"/>
                <a:gd name="connsiteX2" fmla="*/ 70146 w 421876"/>
                <a:gd name="connsiteY2" fmla="*/ 0 h 373134"/>
                <a:gd name="connsiteX3" fmla="*/ 0 w 421876"/>
                <a:gd name="connsiteY3" fmla="*/ 0 h 373134"/>
                <a:gd name="connsiteX4" fmla="*/ 187042 w 421876"/>
                <a:gd name="connsiteY4" fmla="*/ 373135 h 373134"/>
                <a:gd name="connsiteX5" fmla="*/ 235309 w 421876"/>
                <a:gd name="connsiteY5" fmla="*/ 373135 h 373134"/>
                <a:gd name="connsiteX6" fmla="*/ 421876 w 421876"/>
                <a:gd name="connsiteY6"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1876" h="373134">
                  <a:moveTo>
                    <a:pt x="355716" y="0"/>
                  </a:moveTo>
                  <a:lnTo>
                    <a:pt x="212955" y="291598"/>
                  </a:lnTo>
                  <a:lnTo>
                    <a:pt x="70146" y="0"/>
                  </a:lnTo>
                  <a:lnTo>
                    <a:pt x="0" y="0"/>
                  </a:lnTo>
                  <a:lnTo>
                    <a:pt x="187042" y="373135"/>
                  </a:lnTo>
                  <a:lnTo>
                    <a:pt x="235309" y="373135"/>
                  </a:lnTo>
                  <a:lnTo>
                    <a:pt x="421876" y="0"/>
                  </a:lnTo>
                  <a:close/>
                </a:path>
              </a:pathLst>
            </a:custGeom>
            <a:solidFill>
              <a:srgbClr val="0F214A"/>
            </a:solidFill>
            <a:ln w="4731" cap="flat">
              <a:noFill/>
              <a:prstDash val="solid"/>
              <a:miter/>
            </a:ln>
          </p:spPr>
          <p:txBody>
            <a:bodyPr rtlCol="0" anchor="ctr"/>
            <a:lstStyle/>
            <a:p>
              <a:endParaRPr lang="en-GB"/>
            </a:p>
          </p:txBody>
        </p:sp>
      </p:grpSp>
      <p:pic>
        <p:nvPicPr>
          <p:cNvPr id="47" name="TAGLINE 60Black">
            <a:extLst>
              <a:ext uri="{FF2B5EF4-FFF2-40B4-BE49-F238E27FC236}">
                <a16:creationId xmlns:a16="http://schemas.microsoft.com/office/drawing/2014/main" id="{1DDB6F67-2C8F-419C-A09A-62A18305D40F}"/>
              </a:ext>
            </a:extLst>
          </p:cNvPr>
          <p:cNvPicPr>
            <a:picLocks noChangeAspect="1"/>
          </p:cNvPicPr>
          <p:nvPr userDrawn="1"/>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646865" y="539750"/>
            <a:ext cx="1703386" cy="110689"/>
          </a:xfrm>
          <a:prstGeom prst="rect">
            <a:avLst/>
          </a:prstGeom>
        </p:spPr>
      </p:pic>
    </p:spTree>
    <p:extLst>
      <p:ext uri="{BB962C8B-B14F-4D97-AF65-F5344CB8AC3E}">
        <p14:creationId xmlns:p14="http://schemas.microsoft.com/office/powerpoint/2010/main" val="14596263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Cover white">
    <p:spTree>
      <p:nvGrpSpPr>
        <p:cNvPr id="1" name=""/>
        <p:cNvGrpSpPr/>
        <p:nvPr/>
      </p:nvGrpSpPr>
      <p:grpSpPr>
        <a:xfrm>
          <a:off x="0" y="0"/>
          <a:ext cx="0" cy="0"/>
          <a:chOff x="0" y="0"/>
          <a:chExt cx="0" cy="0"/>
        </a:xfrm>
      </p:grpSpPr>
      <p:pic>
        <p:nvPicPr>
          <p:cNvPr id="28" name="Graphic 27">
            <a:extLst>
              <a:ext uri="{FF2B5EF4-FFF2-40B4-BE49-F238E27FC236}">
                <a16:creationId xmlns:a16="http://schemas.microsoft.com/office/drawing/2014/main" id="{5AD30D56-7424-4830-ABBC-E1CCEDA7A2DF}"/>
              </a:ext>
            </a:extLst>
          </p:cNvPr>
          <p:cNvPicPr>
            <a:picLocks noChangeAspect="1"/>
          </p:cNvPicPr>
          <p:nvPr userDrawn="1"/>
        </p:nvPicPr>
        <p:blipFill>
          <a:blip r:embed="rId2">
            <a:extLst>
              <a:ext uri="{96DAC541-7B7A-43D3-8B79-37D633B846F1}">
                <asvg:svgBlip xmlns:asvg="http://schemas.microsoft.com/office/drawing/2016/SVG/main" r:embed="rId3"/>
              </a:ext>
            </a:extLst>
          </a:blip>
          <a:srcRect t="29922" r="24420" b="6742"/>
          <a:stretch>
            <a:fillRect/>
          </a:stretch>
        </p:blipFill>
        <p:spPr>
          <a:xfrm>
            <a:off x="3600000" y="0"/>
            <a:ext cx="8592000" cy="6858000"/>
          </a:xfrm>
          <a:custGeom>
            <a:avLst/>
            <a:gdLst>
              <a:gd name="connsiteX0" fmla="*/ 0 w 8592000"/>
              <a:gd name="connsiteY0" fmla="*/ 0 h 6858000"/>
              <a:gd name="connsiteX1" fmla="*/ 8592000 w 8592000"/>
              <a:gd name="connsiteY1" fmla="*/ 0 h 6858000"/>
              <a:gd name="connsiteX2" fmla="*/ 8592000 w 8592000"/>
              <a:gd name="connsiteY2" fmla="*/ 6858000 h 6858000"/>
              <a:gd name="connsiteX3" fmla="*/ 0 w 85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592000" h="6858000">
                <a:moveTo>
                  <a:pt x="0" y="0"/>
                </a:moveTo>
                <a:lnTo>
                  <a:pt x="8592000" y="0"/>
                </a:lnTo>
                <a:lnTo>
                  <a:pt x="8592000" y="6858000"/>
                </a:lnTo>
                <a:lnTo>
                  <a:pt x="0" y="6858000"/>
                </a:lnTo>
                <a:close/>
              </a:path>
            </a:pathLst>
          </a:custGeom>
        </p:spPr>
      </p:pic>
      <p:grpSp>
        <p:nvGrpSpPr>
          <p:cNvPr id="21" name="Logo">
            <a:extLst>
              <a:ext uri="{FF2B5EF4-FFF2-40B4-BE49-F238E27FC236}">
                <a16:creationId xmlns:a16="http://schemas.microsoft.com/office/drawing/2014/main" id="{1E1CB065-BC3E-419D-8CD5-6001359B1AF9}"/>
              </a:ext>
            </a:extLst>
          </p:cNvPr>
          <p:cNvGrpSpPr>
            <a:grpSpLocks noChangeAspect="1"/>
          </p:cNvGrpSpPr>
          <p:nvPr userDrawn="1"/>
        </p:nvGrpSpPr>
        <p:grpSpPr>
          <a:xfrm>
            <a:off x="539751" y="540001"/>
            <a:ext cx="1702800" cy="727237"/>
            <a:chOff x="6380216" y="4059273"/>
            <a:chExt cx="2905863" cy="1241045"/>
          </a:xfrm>
        </p:grpSpPr>
        <p:sp>
          <p:nvSpPr>
            <p:cNvPr id="22" name="Freeform: Shape 21">
              <a:extLst>
                <a:ext uri="{FF2B5EF4-FFF2-40B4-BE49-F238E27FC236}">
                  <a16:creationId xmlns:a16="http://schemas.microsoft.com/office/drawing/2014/main" id="{60EF3EE0-04F6-4F0F-9C30-138E10130D0D}"/>
                </a:ext>
              </a:extLst>
            </p:cNvPr>
            <p:cNvSpPr/>
            <p:nvPr/>
          </p:nvSpPr>
          <p:spPr>
            <a:xfrm>
              <a:off x="6380216" y="4059273"/>
              <a:ext cx="2905863" cy="346936"/>
            </a:xfrm>
            <a:custGeom>
              <a:avLst/>
              <a:gdLst>
                <a:gd name="connsiteX0" fmla="*/ 0 w 2905863"/>
                <a:gd name="connsiteY0" fmla="*/ 0 h 346936"/>
                <a:gd name="connsiteX1" fmla="*/ 2905864 w 2905863"/>
                <a:gd name="connsiteY1" fmla="*/ 0 h 346936"/>
                <a:gd name="connsiteX2" fmla="*/ 2905864 w 2905863"/>
                <a:gd name="connsiteY2" fmla="*/ 346937 h 346936"/>
                <a:gd name="connsiteX3" fmla="*/ 0 w 2905863"/>
                <a:gd name="connsiteY3" fmla="*/ 346937 h 346936"/>
              </a:gdLst>
              <a:ahLst/>
              <a:cxnLst>
                <a:cxn ang="0">
                  <a:pos x="connsiteX0" y="connsiteY0"/>
                </a:cxn>
                <a:cxn ang="0">
                  <a:pos x="connsiteX1" y="connsiteY1"/>
                </a:cxn>
                <a:cxn ang="0">
                  <a:pos x="connsiteX2" y="connsiteY2"/>
                </a:cxn>
                <a:cxn ang="0">
                  <a:pos x="connsiteX3" y="connsiteY3"/>
                </a:cxn>
              </a:cxnLst>
              <a:rect l="l" t="t" r="r" b="b"/>
              <a:pathLst>
                <a:path w="2905863" h="346936">
                  <a:moveTo>
                    <a:pt x="0" y="0"/>
                  </a:moveTo>
                  <a:lnTo>
                    <a:pt x="2905864" y="0"/>
                  </a:lnTo>
                  <a:lnTo>
                    <a:pt x="2905864" y="346937"/>
                  </a:lnTo>
                  <a:lnTo>
                    <a:pt x="0" y="346937"/>
                  </a:lnTo>
                  <a:close/>
                </a:path>
              </a:pathLst>
            </a:custGeom>
            <a:solidFill>
              <a:srgbClr val="99D9F0"/>
            </a:solidFill>
            <a:ln w="4731" cap="flat">
              <a:noFill/>
              <a:prstDash val="solid"/>
              <a:miter/>
            </a:ln>
          </p:spPr>
          <p:txBody>
            <a:bodyPr rtlCol="0" anchor="ctr"/>
            <a:lstStyle/>
            <a:p>
              <a:endParaRPr lang="en-GB"/>
            </a:p>
          </p:txBody>
        </p:sp>
        <p:sp>
          <p:nvSpPr>
            <p:cNvPr id="23" name="Freeform: Shape 22">
              <a:extLst>
                <a:ext uri="{FF2B5EF4-FFF2-40B4-BE49-F238E27FC236}">
                  <a16:creationId xmlns:a16="http://schemas.microsoft.com/office/drawing/2014/main" id="{29F265DC-74E8-4BFF-92A1-092ADEFABD8A}"/>
                </a:ext>
              </a:extLst>
            </p:cNvPr>
            <p:cNvSpPr/>
            <p:nvPr/>
          </p:nvSpPr>
          <p:spPr>
            <a:xfrm>
              <a:off x="6380216" y="4521775"/>
              <a:ext cx="2905863" cy="57854"/>
            </a:xfrm>
            <a:custGeom>
              <a:avLst/>
              <a:gdLst>
                <a:gd name="connsiteX0" fmla="*/ 0 w 2905863"/>
                <a:gd name="connsiteY0" fmla="*/ 0 h 57854"/>
                <a:gd name="connsiteX1" fmla="*/ 2905864 w 2905863"/>
                <a:gd name="connsiteY1" fmla="*/ 0 h 57854"/>
                <a:gd name="connsiteX2" fmla="*/ 2905864 w 2905863"/>
                <a:gd name="connsiteY2" fmla="*/ 57854 h 57854"/>
                <a:gd name="connsiteX3" fmla="*/ 0 w 2905863"/>
                <a:gd name="connsiteY3" fmla="*/ 57854 h 57854"/>
              </a:gdLst>
              <a:ahLst/>
              <a:cxnLst>
                <a:cxn ang="0">
                  <a:pos x="connsiteX0" y="connsiteY0"/>
                </a:cxn>
                <a:cxn ang="0">
                  <a:pos x="connsiteX1" y="connsiteY1"/>
                </a:cxn>
                <a:cxn ang="0">
                  <a:pos x="connsiteX2" y="connsiteY2"/>
                </a:cxn>
                <a:cxn ang="0">
                  <a:pos x="connsiteX3" y="connsiteY3"/>
                </a:cxn>
              </a:cxnLst>
              <a:rect l="l" t="t" r="r" b="b"/>
              <a:pathLst>
                <a:path w="2905863" h="57854">
                  <a:moveTo>
                    <a:pt x="0" y="0"/>
                  </a:moveTo>
                  <a:lnTo>
                    <a:pt x="2905864" y="0"/>
                  </a:lnTo>
                  <a:lnTo>
                    <a:pt x="2905864" y="57854"/>
                  </a:lnTo>
                  <a:lnTo>
                    <a:pt x="0" y="57854"/>
                  </a:lnTo>
                  <a:close/>
                </a:path>
              </a:pathLst>
            </a:custGeom>
            <a:solidFill>
              <a:srgbClr val="3F9C35"/>
            </a:solidFill>
            <a:ln w="4731" cap="flat">
              <a:noFill/>
              <a:prstDash val="solid"/>
              <a:miter/>
            </a:ln>
          </p:spPr>
          <p:txBody>
            <a:bodyPr rtlCol="0" anchor="ctr"/>
            <a:lstStyle/>
            <a:p>
              <a:endParaRPr lang="en-GB"/>
            </a:p>
          </p:txBody>
        </p:sp>
        <p:sp>
          <p:nvSpPr>
            <p:cNvPr id="33" name="Freeform: Shape 32">
              <a:extLst>
                <a:ext uri="{FF2B5EF4-FFF2-40B4-BE49-F238E27FC236}">
                  <a16:creationId xmlns:a16="http://schemas.microsoft.com/office/drawing/2014/main" id="{39C07ABC-F814-4A0D-B933-8FF8308531B7}"/>
                </a:ext>
              </a:extLst>
            </p:cNvPr>
            <p:cNvSpPr/>
            <p:nvPr/>
          </p:nvSpPr>
          <p:spPr>
            <a:xfrm>
              <a:off x="6380216" y="4637294"/>
              <a:ext cx="2905863" cy="115566"/>
            </a:xfrm>
            <a:custGeom>
              <a:avLst/>
              <a:gdLst>
                <a:gd name="connsiteX0" fmla="*/ 0 w 2905863"/>
                <a:gd name="connsiteY0" fmla="*/ 0 h 115566"/>
                <a:gd name="connsiteX1" fmla="*/ 2905864 w 2905863"/>
                <a:gd name="connsiteY1" fmla="*/ 0 h 115566"/>
                <a:gd name="connsiteX2" fmla="*/ 2905864 w 2905863"/>
                <a:gd name="connsiteY2" fmla="*/ 115566 h 115566"/>
                <a:gd name="connsiteX3" fmla="*/ 0 w 2905863"/>
                <a:gd name="connsiteY3" fmla="*/ 115566 h 115566"/>
              </a:gdLst>
              <a:ahLst/>
              <a:cxnLst>
                <a:cxn ang="0">
                  <a:pos x="connsiteX0" y="connsiteY0"/>
                </a:cxn>
                <a:cxn ang="0">
                  <a:pos x="connsiteX1" y="connsiteY1"/>
                </a:cxn>
                <a:cxn ang="0">
                  <a:pos x="connsiteX2" y="connsiteY2"/>
                </a:cxn>
                <a:cxn ang="0">
                  <a:pos x="connsiteX3" y="connsiteY3"/>
                </a:cxn>
              </a:cxnLst>
              <a:rect l="l" t="t" r="r" b="b"/>
              <a:pathLst>
                <a:path w="2905863" h="115566">
                  <a:moveTo>
                    <a:pt x="0" y="0"/>
                  </a:moveTo>
                  <a:lnTo>
                    <a:pt x="2905864" y="0"/>
                  </a:lnTo>
                  <a:lnTo>
                    <a:pt x="2905864" y="115566"/>
                  </a:lnTo>
                  <a:lnTo>
                    <a:pt x="0" y="115566"/>
                  </a:lnTo>
                  <a:close/>
                </a:path>
              </a:pathLst>
            </a:custGeom>
            <a:solidFill>
              <a:srgbClr val="003591"/>
            </a:solidFill>
            <a:ln w="4731" cap="flat">
              <a:noFill/>
              <a:prstDash val="solid"/>
              <a:miter/>
            </a:ln>
          </p:spPr>
          <p:txBody>
            <a:bodyPr rtlCol="0" anchor="ctr"/>
            <a:lstStyle/>
            <a:p>
              <a:endParaRPr lang="en-GB"/>
            </a:p>
          </p:txBody>
        </p:sp>
        <p:sp>
          <p:nvSpPr>
            <p:cNvPr id="34" name="Freeform: Shape 33">
              <a:extLst>
                <a:ext uri="{FF2B5EF4-FFF2-40B4-BE49-F238E27FC236}">
                  <a16:creationId xmlns:a16="http://schemas.microsoft.com/office/drawing/2014/main" id="{0C74A0EA-43E9-4563-A55A-F825A81DC14D}"/>
                </a:ext>
              </a:extLst>
            </p:cNvPr>
            <p:cNvSpPr/>
            <p:nvPr/>
          </p:nvSpPr>
          <p:spPr>
            <a:xfrm>
              <a:off x="7833598" y="4927183"/>
              <a:ext cx="392545" cy="373134"/>
            </a:xfrm>
            <a:custGeom>
              <a:avLst/>
              <a:gdLst>
                <a:gd name="connsiteX0" fmla="*/ 303984 w 392545"/>
                <a:gd name="connsiteY0" fmla="*/ 19174 h 373134"/>
                <a:gd name="connsiteX1" fmla="*/ 201992 w 392545"/>
                <a:gd name="connsiteY1" fmla="*/ 0 h 373134"/>
                <a:gd name="connsiteX2" fmla="*/ 62173 w 392545"/>
                <a:gd name="connsiteY2" fmla="*/ 0 h 373134"/>
                <a:gd name="connsiteX3" fmla="*/ 27859 w 392545"/>
                <a:gd name="connsiteY3" fmla="*/ 0 h 373134"/>
                <a:gd name="connsiteX4" fmla="*/ 0 w 392545"/>
                <a:gd name="connsiteY4" fmla="*/ 0 h 373134"/>
                <a:gd name="connsiteX5" fmla="*/ 0 w 392545"/>
                <a:gd name="connsiteY5" fmla="*/ 373135 h 373134"/>
                <a:gd name="connsiteX6" fmla="*/ 27859 w 392545"/>
                <a:gd name="connsiteY6" fmla="*/ 373135 h 373134"/>
                <a:gd name="connsiteX7" fmla="*/ 62173 w 392545"/>
                <a:gd name="connsiteY7" fmla="*/ 373135 h 373134"/>
                <a:gd name="connsiteX8" fmla="*/ 201992 w 392545"/>
                <a:gd name="connsiteY8" fmla="*/ 373135 h 373134"/>
                <a:gd name="connsiteX9" fmla="*/ 303984 w 392545"/>
                <a:gd name="connsiteY9" fmla="*/ 353961 h 373134"/>
                <a:gd name="connsiteX10" fmla="*/ 369670 w 392545"/>
                <a:gd name="connsiteY10" fmla="*/ 296249 h 373134"/>
                <a:gd name="connsiteX11" fmla="*/ 392546 w 392545"/>
                <a:gd name="connsiteY11" fmla="*/ 199477 h 373134"/>
                <a:gd name="connsiteX12" fmla="*/ 392546 w 392545"/>
                <a:gd name="connsiteY12" fmla="*/ 173611 h 373134"/>
                <a:gd name="connsiteX13" fmla="*/ 369670 w 392545"/>
                <a:gd name="connsiteY13" fmla="*/ 76839 h 373134"/>
                <a:gd name="connsiteX14" fmla="*/ 303984 w 392545"/>
                <a:gd name="connsiteY14" fmla="*/ 19174 h 373134"/>
                <a:gd name="connsiteX15" fmla="*/ 331369 w 392545"/>
                <a:gd name="connsiteY15" fmla="*/ 197531 h 373134"/>
                <a:gd name="connsiteX16" fmla="*/ 299048 w 392545"/>
                <a:gd name="connsiteY16" fmla="*/ 287563 h 373134"/>
                <a:gd name="connsiteX17" fmla="*/ 202514 w 392545"/>
                <a:gd name="connsiteY17" fmla="*/ 316894 h 373134"/>
                <a:gd name="connsiteX18" fmla="*/ 62221 w 392545"/>
                <a:gd name="connsiteY18" fmla="*/ 316894 h 373134"/>
                <a:gd name="connsiteX19" fmla="*/ 62221 w 392545"/>
                <a:gd name="connsiteY19" fmla="*/ 56193 h 373134"/>
                <a:gd name="connsiteX20" fmla="*/ 202514 w 392545"/>
                <a:gd name="connsiteY20" fmla="*/ 56193 h 373134"/>
                <a:gd name="connsiteX21" fmla="*/ 299048 w 392545"/>
                <a:gd name="connsiteY21" fmla="*/ 84812 h 373134"/>
                <a:gd name="connsiteX22" fmla="*/ 331369 w 392545"/>
                <a:gd name="connsiteY22" fmla="*/ 175604 h 373134"/>
                <a:gd name="connsiteX23" fmla="*/ 331369 w 392545"/>
                <a:gd name="connsiteY23" fmla="*/ 197531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92545" h="373134">
                  <a:moveTo>
                    <a:pt x="303984" y="19174"/>
                  </a:moveTo>
                  <a:cubicBezTo>
                    <a:pt x="275461" y="6407"/>
                    <a:pt x="241479" y="0"/>
                    <a:pt x="201992" y="0"/>
                  </a:cubicBezTo>
                  <a:lnTo>
                    <a:pt x="62173" y="0"/>
                  </a:lnTo>
                  <a:lnTo>
                    <a:pt x="27859" y="0"/>
                  </a:lnTo>
                  <a:lnTo>
                    <a:pt x="0" y="0"/>
                  </a:lnTo>
                  <a:lnTo>
                    <a:pt x="0" y="373135"/>
                  </a:lnTo>
                  <a:lnTo>
                    <a:pt x="27859" y="373135"/>
                  </a:lnTo>
                  <a:lnTo>
                    <a:pt x="62173" y="373135"/>
                  </a:lnTo>
                  <a:lnTo>
                    <a:pt x="201992" y="373135"/>
                  </a:lnTo>
                  <a:cubicBezTo>
                    <a:pt x="241479" y="373135"/>
                    <a:pt x="275461" y="366728"/>
                    <a:pt x="303984" y="353961"/>
                  </a:cubicBezTo>
                  <a:cubicBezTo>
                    <a:pt x="332508" y="341194"/>
                    <a:pt x="354387" y="321972"/>
                    <a:pt x="369670" y="296249"/>
                  </a:cubicBezTo>
                  <a:cubicBezTo>
                    <a:pt x="384904" y="270525"/>
                    <a:pt x="392546" y="238299"/>
                    <a:pt x="392546" y="199477"/>
                  </a:cubicBezTo>
                  <a:lnTo>
                    <a:pt x="392546" y="173611"/>
                  </a:lnTo>
                  <a:cubicBezTo>
                    <a:pt x="392546" y="134788"/>
                    <a:pt x="384904" y="102562"/>
                    <a:pt x="369670" y="76839"/>
                  </a:cubicBezTo>
                  <a:cubicBezTo>
                    <a:pt x="354387" y="51162"/>
                    <a:pt x="332508" y="31941"/>
                    <a:pt x="303984" y="19174"/>
                  </a:cubicBezTo>
                  <a:close/>
                  <a:moveTo>
                    <a:pt x="331369" y="197531"/>
                  </a:moveTo>
                  <a:cubicBezTo>
                    <a:pt x="331369" y="238015"/>
                    <a:pt x="320596" y="268010"/>
                    <a:pt x="299048" y="287563"/>
                  </a:cubicBezTo>
                  <a:cubicBezTo>
                    <a:pt x="277502" y="307117"/>
                    <a:pt x="245323" y="316894"/>
                    <a:pt x="202514" y="316894"/>
                  </a:cubicBezTo>
                  <a:lnTo>
                    <a:pt x="62221" y="316894"/>
                  </a:lnTo>
                  <a:lnTo>
                    <a:pt x="62221" y="56193"/>
                  </a:lnTo>
                  <a:lnTo>
                    <a:pt x="202514" y="56193"/>
                  </a:lnTo>
                  <a:cubicBezTo>
                    <a:pt x="245323" y="56193"/>
                    <a:pt x="277454" y="65733"/>
                    <a:pt x="299048" y="84812"/>
                  </a:cubicBezTo>
                  <a:cubicBezTo>
                    <a:pt x="320596" y="103891"/>
                    <a:pt x="331369" y="134171"/>
                    <a:pt x="331369" y="175604"/>
                  </a:cubicBezTo>
                  <a:lnTo>
                    <a:pt x="331369" y="197531"/>
                  </a:lnTo>
                  <a:close/>
                </a:path>
              </a:pathLst>
            </a:custGeom>
            <a:solidFill>
              <a:srgbClr val="0F214A"/>
            </a:solidFill>
            <a:ln w="4731" cap="flat">
              <a:noFill/>
              <a:prstDash val="solid"/>
              <a:miter/>
            </a:ln>
          </p:spPr>
          <p:txBody>
            <a:bodyPr rtlCol="0" anchor="ctr"/>
            <a:lstStyle/>
            <a:p>
              <a:endParaRPr lang="en-GB"/>
            </a:p>
          </p:txBody>
        </p:sp>
        <p:sp>
          <p:nvSpPr>
            <p:cNvPr id="35" name="Freeform: Shape 34">
              <a:extLst>
                <a:ext uri="{FF2B5EF4-FFF2-40B4-BE49-F238E27FC236}">
                  <a16:creationId xmlns:a16="http://schemas.microsoft.com/office/drawing/2014/main" id="{08704FAE-A924-4ACA-BF5E-2A8B00053817}"/>
                </a:ext>
              </a:extLst>
            </p:cNvPr>
            <p:cNvSpPr/>
            <p:nvPr/>
          </p:nvSpPr>
          <p:spPr>
            <a:xfrm>
              <a:off x="8344036" y="4927183"/>
              <a:ext cx="410485" cy="373134"/>
            </a:xfrm>
            <a:custGeom>
              <a:avLst/>
              <a:gdLst>
                <a:gd name="connsiteX0" fmla="*/ 349262 w 410485"/>
                <a:gd name="connsiteY0" fmla="*/ 291598 h 373134"/>
                <a:gd name="connsiteX1" fmla="*/ 60702 w 410485"/>
                <a:gd name="connsiteY1" fmla="*/ 0 h 373134"/>
                <a:gd name="connsiteX2" fmla="*/ 26388 w 410485"/>
                <a:gd name="connsiteY2" fmla="*/ 0 h 373134"/>
                <a:gd name="connsiteX3" fmla="*/ 0 w 410485"/>
                <a:gd name="connsiteY3" fmla="*/ 0 h 373134"/>
                <a:gd name="connsiteX4" fmla="*/ 0 w 410485"/>
                <a:gd name="connsiteY4" fmla="*/ 373135 h 373134"/>
                <a:gd name="connsiteX5" fmla="*/ 60702 w 410485"/>
                <a:gd name="connsiteY5" fmla="*/ 373135 h 373134"/>
                <a:gd name="connsiteX6" fmla="*/ 60702 w 410485"/>
                <a:gd name="connsiteY6" fmla="*/ 81917 h 373134"/>
                <a:gd name="connsiteX7" fmla="*/ 349262 w 410485"/>
                <a:gd name="connsiteY7" fmla="*/ 373135 h 373134"/>
                <a:gd name="connsiteX8" fmla="*/ 410486 w 410485"/>
                <a:gd name="connsiteY8" fmla="*/ 373135 h 373134"/>
                <a:gd name="connsiteX9" fmla="*/ 410486 w 410485"/>
                <a:gd name="connsiteY9" fmla="*/ 0 h 373134"/>
                <a:gd name="connsiteX10" fmla="*/ 349262 w 410485"/>
                <a:gd name="connsiteY10"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85" h="373134">
                  <a:moveTo>
                    <a:pt x="349262" y="291598"/>
                  </a:moveTo>
                  <a:lnTo>
                    <a:pt x="60702" y="0"/>
                  </a:lnTo>
                  <a:lnTo>
                    <a:pt x="26388" y="0"/>
                  </a:lnTo>
                  <a:lnTo>
                    <a:pt x="0" y="0"/>
                  </a:lnTo>
                  <a:lnTo>
                    <a:pt x="0" y="373135"/>
                  </a:lnTo>
                  <a:lnTo>
                    <a:pt x="60702" y="373135"/>
                  </a:lnTo>
                  <a:lnTo>
                    <a:pt x="60702" y="81917"/>
                  </a:lnTo>
                  <a:lnTo>
                    <a:pt x="349262" y="373135"/>
                  </a:lnTo>
                  <a:lnTo>
                    <a:pt x="410486" y="373135"/>
                  </a:lnTo>
                  <a:lnTo>
                    <a:pt x="410486" y="0"/>
                  </a:lnTo>
                  <a:lnTo>
                    <a:pt x="349262" y="0"/>
                  </a:lnTo>
                  <a:close/>
                </a:path>
              </a:pathLst>
            </a:custGeom>
            <a:solidFill>
              <a:srgbClr val="0F214A"/>
            </a:solidFill>
            <a:ln w="4731" cap="flat">
              <a:noFill/>
              <a:prstDash val="solid"/>
              <a:miter/>
            </a:ln>
          </p:spPr>
          <p:txBody>
            <a:bodyPr rtlCol="0" anchor="ctr"/>
            <a:lstStyle/>
            <a:p>
              <a:endParaRPr lang="en-GB"/>
            </a:p>
          </p:txBody>
        </p:sp>
        <p:sp>
          <p:nvSpPr>
            <p:cNvPr id="36" name="Freeform: Shape 35">
              <a:extLst>
                <a:ext uri="{FF2B5EF4-FFF2-40B4-BE49-F238E27FC236}">
                  <a16:creationId xmlns:a16="http://schemas.microsoft.com/office/drawing/2014/main" id="{44A7CF80-4160-43E8-868F-65E74933C8A6}"/>
                </a:ext>
              </a:extLst>
            </p:cNvPr>
            <p:cNvSpPr/>
            <p:nvPr/>
          </p:nvSpPr>
          <p:spPr>
            <a:xfrm>
              <a:off x="8863965" y="4927183"/>
              <a:ext cx="421876" cy="373134"/>
            </a:xfrm>
            <a:custGeom>
              <a:avLst/>
              <a:gdLst>
                <a:gd name="connsiteX0" fmla="*/ 355716 w 421876"/>
                <a:gd name="connsiteY0" fmla="*/ 0 h 373134"/>
                <a:gd name="connsiteX1" fmla="*/ 212955 w 421876"/>
                <a:gd name="connsiteY1" fmla="*/ 291598 h 373134"/>
                <a:gd name="connsiteX2" fmla="*/ 70146 w 421876"/>
                <a:gd name="connsiteY2" fmla="*/ 0 h 373134"/>
                <a:gd name="connsiteX3" fmla="*/ 0 w 421876"/>
                <a:gd name="connsiteY3" fmla="*/ 0 h 373134"/>
                <a:gd name="connsiteX4" fmla="*/ 187042 w 421876"/>
                <a:gd name="connsiteY4" fmla="*/ 373135 h 373134"/>
                <a:gd name="connsiteX5" fmla="*/ 235309 w 421876"/>
                <a:gd name="connsiteY5" fmla="*/ 373135 h 373134"/>
                <a:gd name="connsiteX6" fmla="*/ 421876 w 421876"/>
                <a:gd name="connsiteY6"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1876" h="373134">
                  <a:moveTo>
                    <a:pt x="355716" y="0"/>
                  </a:moveTo>
                  <a:lnTo>
                    <a:pt x="212955" y="291598"/>
                  </a:lnTo>
                  <a:lnTo>
                    <a:pt x="70146" y="0"/>
                  </a:lnTo>
                  <a:lnTo>
                    <a:pt x="0" y="0"/>
                  </a:lnTo>
                  <a:lnTo>
                    <a:pt x="187042" y="373135"/>
                  </a:lnTo>
                  <a:lnTo>
                    <a:pt x="235309" y="373135"/>
                  </a:lnTo>
                  <a:lnTo>
                    <a:pt x="421876" y="0"/>
                  </a:lnTo>
                  <a:close/>
                </a:path>
              </a:pathLst>
            </a:custGeom>
            <a:solidFill>
              <a:srgbClr val="0F214A"/>
            </a:solidFill>
            <a:ln w="4731" cap="flat">
              <a:noFill/>
              <a:prstDash val="solid"/>
              <a:miter/>
            </a:ln>
          </p:spPr>
          <p:txBody>
            <a:bodyPr rtlCol="0" anchor="ctr"/>
            <a:lstStyle/>
            <a:p>
              <a:endParaRPr lang="en-GB"/>
            </a:p>
          </p:txBody>
        </p:sp>
      </p:grpSp>
      <p:pic>
        <p:nvPicPr>
          <p:cNvPr id="27" name="TAGLINE 60Black">
            <a:extLst>
              <a:ext uri="{FF2B5EF4-FFF2-40B4-BE49-F238E27FC236}">
                <a16:creationId xmlns:a16="http://schemas.microsoft.com/office/drawing/2014/main" id="{3A5FFB45-3585-4395-809E-0CF65EFB70E4}"/>
              </a:ext>
            </a:extLst>
          </p:cNvPr>
          <p:cNvPicPr>
            <a:picLocks noChangeAspect="1"/>
          </p:cNvPicPr>
          <p:nvPr userDrawn="1"/>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948863" y="539750"/>
            <a:ext cx="1703386" cy="110689"/>
          </a:xfrm>
          <a:prstGeom prst="rect">
            <a:avLst/>
          </a:prstGeom>
        </p:spPr>
      </p:pic>
      <p:sp>
        <p:nvSpPr>
          <p:cNvPr id="2" name="Title 1"/>
          <p:cNvSpPr>
            <a:spLocks noGrp="1"/>
          </p:cNvSpPr>
          <p:nvPr>
            <p:ph type="ctrTitle" hasCustomPrompt="1"/>
          </p:nvPr>
        </p:nvSpPr>
        <p:spPr>
          <a:xfrm>
            <a:off x="539751" y="1730375"/>
            <a:ext cx="8290798" cy="2985625"/>
          </a:xfrm>
        </p:spPr>
        <p:txBody>
          <a:bodyPr anchor="b" anchorCtr="0">
            <a:noAutofit/>
          </a:bodyPr>
          <a:lstStyle>
            <a:lvl1pPr>
              <a:lnSpc>
                <a:spcPct val="83000"/>
              </a:lnSpc>
              <a:defRPr sz="6000">
                <a:solidFill>
                  <a:schemeClr val="accent1"/>
                </a:solidFill>
              </a:defRPr>
            </a:lvl1pPr>
          </a:lstStyle>
          <a:p>
            <a:r>
              <a:rPr lang="en-GB"/>
              <a:t>Click to add title</a:t>
            </a:r>
          </a:p>
        </p:txBody>
      </p:sp>
      <p:sp>
        <p:nvSpPr>
          <p:cNvPr id="31" name="Subtitle 2"/>
          <p:cNvSpPr>
            <a:spLocks noGrp="1"/>
          </p:cNvSpPr>
          <p:nvPr>
            <p:ph type="subTitle" idx="1" hasCustomPrompt="1"/>
          </p:nvPr>
        </p:nvSpPr>
        <p:spPr>
          <a:xfrm>
            <a:off x="540000" y="4946400"/>
            <a:ext cx="8290798" cy="648072"/>
          </a:xfrm>
        </p:spPr>
        <p:txBody>
          <a:bodyPr/>
          <a:lstStyle>
            <a:lvl1pPr marL="0" indent="0" algn="l" defTabSz="914400" rtl="0" eaLnBrk="1" latinLnBrk="0" hangingPunct="1">
              <a:lnSpc>
                <a:spcPct val="83000"/>
              </a:lnSpc>
              <a:spcBef>
                <a:spcPts val="0"/>
              </a:spcBef>
              <a:buNone/>
              <a:defRPr lang="en-US" sz="2000" b="0" kern="1200" dirty="0">
                <a:solidFill>
                  <a:schemeClr val="accent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add subtitle</a:t>
            </a:r>
          </a:p>
        </p:txBody>
      </p:sp>
      <p:sp>
        <p:nvSpPr>
          <p:cNvPr id="4" name="Text Placeholder 3">
            <a:extLst>
              <a:ext uri="{FF2B5EF4-FFF2-40B4-BE49-F238E27FC236}">
                <a16:creationId xmlns:a16="http://schemas.microsoft.com/office/drawing/2014/main" id="{2B2D590D-63DF-49A5-B495-2B2E9EA7D2AA}"/>
              </a:ext>
            </a:extLst>
          </p:cNvPr>
          <p:cNvSpPr>
            <a:spLocks noGrp="1"/>
          </p:cNvSpPr>
          <p:nvPr>
            <p:ph type="body" sz="quarter" idx="18" hasCustomPrompt="1"/>
          </p:nvPr>
        </p:nvSpPr>
        <p:spPr>
          <a:xfrm>
            <a:off x="539748" y="5768975"/>
            <a:ext cx="8291049" cy="277813"/>
          </a:xfrm>
        </p:spPr>
        <p:txBody>
          <a:bodyPr anchor="b" anchorCtr="0"/>
          <a:lstStyle>
            <a:lvl1pPr marL="0" indent="0">
              <a:lnSpc>
                <a:spcPct val="83000"/>
              </a:lnSpc>
              <a:spcBef>
                <a:spcPts val="0"/>
              </a:spcBef>
              <a:buNone/>
              <a:tabLst/>
              <a:defRPr sz="1400" b="0"/>
            </a:lvl1pPr>
            <a:lvl2pPr marL="0" indent="0">
              <a:lnSpc>
                <a:spcPct val="83000"/>
              </a:lnSpc>
              <a:spcBef>
                <a:spcPts val="0"/>
              </a:spcBef>
              <a:buNone/>
              <a:tabLst/>
              <a:defRPr sz="1400" b="0"/>
            </a:lvl2pPr>
            <a:lvl3pPr marL="0" indent="0">
              <a:lnSpc>
                <a:spcPct val="83000"/>
              </a:lnSpc>
              <a:spcBef>
                <a:spcPts val="0"/>
              </a:spcBef>
              <a:buNone/>
              <a:tabLst/>
              <a:defRPr sz="1400" b="0"/>
            </a:lvl3pPr>
            <a:lvl4pPr marL="0" indent="0">
              <a:lnSpc>
                <a:spcPct val="83000"/>
              </a:lnSpc>
              <a:spcBef>
                <a:spcPts val="0"/>
              </a:spcBef>
              <a:buNone/>
              <a:tabLst/>
              <a:defRPr sz="1400" b="0"/>
            </a:lvl4pPr>
            <a:lvl5pPr marL="0" indent="0">
              <a:lnSpc>
                <a:spcPct val="83000"/>
              </a:lnSpc>
              <a:spcBef>
                <a:spcPts val="0"/>
              </a:spcBef>
              <a:buNone/>
              <a:tabLst/>
              <a:defRPr sz="1400" b="0"/>
            </a:lvl5pPr>
          </a:lstStyle>
          <a:p>
            <a:pPr lvl="0"/>
            <a:r>
              <a:rPr lang="en-GB"/>
              <a:t>Click to add name, title etc..</a:t>
            </a:r>
          </a:p>
        </p:txBody>
      </p:sp>
      <p:sp>
        <p:nvSpPr>
          <p:cNvPr id="13" name="Date Placeholder 12"/>
          <p:cNvSpPr>
            <a:spLocks noGrp="1"/>
          </p:cNvSpPr>
          <p:nvPr>
            <p:ph type="dt" sz="half" idx="15"/>
          </p:nvPr>
        </p:nvSpPr>
        <p:spPr>
          <a:xfrm>
            <a:off x="0" y="6858000"/>
            <a:ext cx="0" cy="0"/>
          </a:xfrm>
        </p:spPr>
        <p:txBody>
          <a:bodyPr/>
          <a:lstStyle>
            <a:lvl1pPr>
              <a:defRPr>
                <a:solidFill>
                  <a:schemeClr val="bg1"/>
                </a:solidFill>
              </a:defRPr>
            </a:lvl1pPr>
          </a:lstStyle>
          <a:p>
            <a:endParaRPr lang="en-GB"/>
          </a:p>
        </p:txBody>
      </p:sp>
      <p:sp>
        <p:nvSpPr>
          <p:cNvPr id="24" name="Footer Placeholder 23"/>
          <p:cNvSpPr>
            <a:spLocks noGrp="1"/>
          </p:cNvSpPr>
          <p:nvPr>
            <p:ph type="ftr" sz="quarter" idx="16"/>
          </p:nvPr>
        </p:nvSpPr>
        <p:spPr>
          <a:xfrm>
            <a:off x="0" y="6858000"/>
            <a:ext cx="0" cy="0"/>
          </a:xfrm>
        </p:spPr>
        <p:txBody>
          <a:bodyPr/>
          <a:lstStyle>
            <a:lvl1pPr>
              <a:defRPr sz="100">
                <a:noFill/>
              </a:defRPr>
            </a:lvl1pPr>
          </a:lstStyle>
          <a:p>
            <a:endParaRPr lang="en-GB">
              <a:noFill/>
            </a:endParaRPr>
          </a:p>
        </p:txBody>
      </p:sp>
      <p:sp>
        <p:nvSpPr>
          <p:cNvPr id="25" name="Slide Number Placeholder 24"/>
          <p:cNvSpPr>
            <a:spLocks noGrp="1"/>
          </p:cNvSpPr>
          <p:nvPr>
            <p:ph type="sldNum" sz="quarter" idx="17"/>
          </p:nvPr>
        </p:nvSpPr>
        <p:spPr>
          <a:xfrm>
            <a:off x="0" y="6858000"/>
            <a:ext cx="0" cy="0"/>
          </a:xfrm>
        </p:spPr>
        <p:txBody>
          <a:bodyPr/>
          <a:lstStyle>
            <a:lvl1pPr>
              <a:defRPr sz="100">
                <a:noFill/>
              </a:defRPr>
            </a:lvl1pPr>
          </a:lstStyle>
          <a:p>
            <a:fld id="{5BA07366-CB75-4AA8-9E5B-928B849F427C}" type="slidenum">
              <a:rPr lang="en-GB" smtClean="0"/>
              <a:pPr/>
              <a:t>‹#›</a:t>
            </a:fld>
            <a:endParaRPr lang="en-GB" sz="100"/>
          </a:p>
        </p:txBody>
      </p:sp>
      <p:sp>
        <p:nvSpPr>
          <p:cNvPr id="19" name="SD_FLD_DocumentDate">
            <a:extLst>
              <a:ext uri="{FF2B5EF4-FFF2-40B4-BE49-F238E27FC236}">
                <a16:creationId xmlns:a16="http://schemas.microsoft.com/office/drawing/2014/main" id="{33759508-D1FD-40CE-9331-F01D5EE3CCBE}"/>
              </a:ext>
            </a:extLst>
          </p:cNvPr>
          <p:cNvSpPr txBox="1">
            <a:spLocks noChangeArrowheads="1"/>
          </p:cNvSpPr>
          <p:nvPr userDrawn="1"/>
        </p:nvSpPr>
        <p:spPr bwMode="auto">
          <a:xfrm>
            <a:off x="540001" y="6161675"/>
            <a:ext cx="8290796" cy="181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l">
              <a:lnSpc>
                <a:spcPct val="83000"/>
              </a:lnSpc>
              <a:spcBef>
                <a:spcPts val="0"/>
              </a:spcBef>
            </a:pPr>
            <a:r>
              <a:rPr lang="en-GB" altLang="ja-JP" sz="1400" cap="none" baseline="0">
                <a:solidFill>
                  <a:schemeClr val="accent1"/>
                </a:solidFill>
                <a:ea typeface="ＭＳ Ｐゴシック" charset="-128"/>
                <a:cs typeface="Arial" charset="0"/>
              </a:rPr>
              <a:t>11 August 2023</a:t>
            </a:r>
          </a:p>
        </p:txBody>
      </p:sp>
      <p:sp>
        <p:nvSpPr>
          <p:cNvPr id="29" name="_SD_FLD_DocumentNumber"/>
          <p:cNvSpPr txBox="1">
            <a:spLocks noChangeArrowheads="1"/>
          </p:cNvSpPr>
          <p:nvPr userDrawn="1"/>
        </p:nvSpPr>
        <p:spPr bwMode="auto">
          <a:xfrm>
            <a:off x="540001" y="6440400"/>
            <a:ext cx="170155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l">
              <a:spcBef>
                <a:spcPts val="0"/>
              </a:spcBef>
            </a:pPr>
            <a:endParaRPr lang="en-GB" altLang="ja-JP" sz="700">
              <a:solidFill>
                <a:schemeClr val="accent1"/>
              </a:solidFill>
              <a:ea typeface="ＭＳ Ｐゴシック" charset="-128"/>
              <a:cs typeface="Arial" charset="0"/>
            </a:endParaRPr>
          </a:p>
        </p:txBody>
      </p:sp>
      <p:sp>
        <p:nvSpPr>
          <p:cNvPr id="32" name="SD_FLD_Draft" hidden="1">
            <a:extLst>
              <a:ext uri="{FF2B5EF4-FFF2-40B4-BE49-F238E27FC236}">
                <a16:creationId xmlns:a16="http://schemas.microsoft.com/office/drawing/2014/main" id="{F9687746-12E1-43B0-8EEE-BCA876E5FD04}"/>
              </a:ext>
            </a:extLst>
          </p:cNvPr>
          <p:cNvSpPr txBox="1">
            <a:spLocks noChangeArrowheads="1"/>
          </p:cNvSpPr>
          <p:nvPr userDrawn="1"/>
        </p:nvSpPr>
        <p:spPr bwMode="auto">
          <a:xfrm>
            <a:off x="5243513" y="6232324"/>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sp>
        <p:nvSpPr>
          <p:cNvPr id="26" name="SD_FLD_Confidentiality">
            <a:extLst>
              <a:ext uri="{FF2B5EF4-FFF2-40B4-BE49-F238E27FC236}">
                <a16:creationId xmlns:a16="http://schemas.microsoft.com/office/drawing/2014/main" id="{2E43B5A0-A24B-4D49-B18D-5419D4E44B91}"/>
              </a:ext>
            </a:extLst>
          </p:cNvPr>
          <p:cNvSpPr/>
          <p:nvPr userDrawn="1"/>
        </p:nvSpPr>
        <p:spPr>
          <a:xfrm>
            <a:off x="7131600" y="6440400"/>
            <a:ext cx="2440800" cy="1512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L="0" algn="ctr" defTabSz="914400" rtl="0" eaLnBrk="1" latinLnBrk="0" hangingPunct="1">
              <a:lnSpc>
                <a:spcPct val="100000"/>
              </a:lnSpc>
              <a:spcBef>
                <a:spcPts val="0"/>
              </a:spcBef>
            </a:pPr>
            <a:endParaRPr lang="en-GB" sz="700" b="0" kern="1200" cap="all" baseline="0">
              <a:solidFill>
                <a:schemeClr val="accent1"/>
              </a:solidFill>
              <a:latin typeface="+mn-lt"/>
              <a:ea typeface="+mn-ea"/>
              <a:cs typeface="+mn-cs"/>
            </a:endParaRPr>
          </a:p>
        </p:txBody>
      </p:sp>
    </p:spTree>
    <p:extLst>
      <p:ext uri="{BB962C8B-B14F-4D97-AF65-F5344CB8AC3E}">
        <p14:creationId xmlns:p14="http://schemas.microsoft.com/office/powerpoint/2010/main" val="34453930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Cover graphic">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65632BCD-D585-42E8-A6D3-3C06DC3313BD}"/>
              </a:ext>
            </a:extLst>
          </p:cNvPr>
          <p:cNvSpPr/>
          <p:nvPr userDrawn="1"/>
        </p:nvSpPr>
        <p:spPr bwMode="white">
          <a:xfrm>
            <a:off x="0" y="0"/>
            <a:ext cx="12192000" cy="685502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6" name="Graphic 25">
            <a:extLst>
              <a:ext uri="{FF2B5EF4-FFF2-40B4-BE49-F238E27FC236}">
                <a16:creationId xmlns:a16="http://schemas.microsoft.com/office/drawing/2014/main" id="{7FEC56FF-AE50-4EFB-941E-E0B008ED6569}"/>
              </a:ext>
            </a:extLst>
          </p:cNvPr>
          <p:cNvPicPr>
            <a:picLocks noChangeAspect="1"/>
          </p:cNvPicPr>
          <p:nvPr userDrawn="1"/>
        </p:nvPicPr>
        <p:blipFill>
          <a:blip r:embed="rId2">
            <a:extLst>
              <a:ext uri="{96DAC541-7B7A-43D3-8B79-37D633B846F1}">
                <asvg:svgBlip xmlns:asvg="http://schemas.microsoft.com/office/drawing/2016/SVG/main" r:embed="rId3"/>
              </a:ext>
            </a:extLst>
          </a:blip>
          <a:srcRect t="29922" r="24420" b="6742"/>
          <a:stretch>
            <a:fillRect/>
          </a:stretch>
        </p:blipFill>
        <p:spPr>
          <a:xfrm>
            <a:off x="3600000" y="0"/>
            <a:ext cx="8592000" cy="6858000"/>
          </a:xfrm>
          <a:custGeom>
            <a:avLst/>
            <a:gdLst>
              <a:gd name="connsiteX0" fmla="*/ 0 w 8592000"/>
              <a:gd name="connsiteY0" fmla="*/ 0 h 6858000"/>
              <a:gd name="connsiteX1" fmla="*/ 8592000 w 8592000"/>
              <a:gd name="connsiteY1" fmla="*/ 0 h 6858000"/>
              <a:gd name="connsiteX2" fmla="*/ 8592000 w 8592000"/>
              <a:gd name="connsiteY2" fmla="*/ 6858000 h 6858000"/>
              <a:gd name="connsiteX3" fmla="*/ 0 w 85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592000" h="6858000">
                <a:moveTo>
                  <a:pt x="0" y="0"/>
                </a:moveTo>
                <a:lnTo>
                  <a:pt x="8592000" y="0"/>
                </a:lnTo>
                <a:lnTo>
                  <a:pt x="8592000" y="6858000"/>
                </a:lnTo>
                <a:lnTo>
                  <a:pt x="0" y="6858000"/>
                </a:lnTo>
                <a:close/>
              </a:path>
            </a:pathLst>
          </a:custGeom>
        </p:spPr>
      </p:pic>
      <p:grpSp>
        <p:nvGrpSpPr>
          <p:cNvPr id="27" name="Logo">
            <a:extLst>
              <a:ext uri="{FF2B5EF4-FFF2-40B4-BE49-F238E27FC236}">
                <a16:creationId xmlns:a16="http://schemas.microsoft.com/office/drawing/2014/main" id="{FEB7131A-3640-498A-8512-14CA3C3D2916}"/>
              </a:ext>
            </a:extLst>
          </p:cNvPr>
          <p:cNvGrpSpPr>
            <a:grpSpLocks noChangeAspect="1"/>
          </p:cNvGrpSpPr>
          <p:nvPr userDrawn="1"/>
        </p:nvGrpSpPr>
        <p:grpSpPr bwMode="white">
          <a:xfrm>
            <a:off x="539750" y="540000"/>
            <a:ext cx="1702800" cy="727238"/>
            <a:chOff x="6380216" y="4059273"/>
            <a:chExt cx="2905863" cy="1241045"/>
          </a:xfrm>
        </p:grpSpPr>
        <p:sp>
          <p:nvSpPr>
            <p:cNvPr id="28" name="Freeform: Shape 27">
              <a:extLst>
                <a:ext uri="{FF2B5EF4-FFF2-40B4-BE49-F238E27FC236}">
                  <a16:creationId xmlns:a16="http://schemas.microsoft.com/office/drawing/2014/main" id="{F63D26F1-547B-4B41-9723-EF0612B78E90}"/>
                </a:ext>
              </a:extLst>
            </p:cNvPr>
            <p:cNvSpPr/>
            <p:nvPr/>
          </p:nvSpPr>
          <p:spPr bwMode="white">
            <a:xfrm>
              <a:off x="6380216" y="4059273"/>
              <a:ext cx="2905863" cy="346936"/>
            </a:xfrm>
            <a:custGeom>
              <a:avLst/>
              <a:gdLst>
                <a:gd name="connsiteX0" fmla="*/ 0 w 2905863"/>
                <a:gd name="connsiteY0" fmla="*/ 0 h 346936"/>
                <a:gd name="connsiteX1" fmla="*/ 2905864 w 2905863"/>
                <a:gd name="connsiteY1" fmla="*/ 0 h 346936"/>
                <a:gd name="connsiteX2" fmla="*/ 2905864 w 2905863"/>
                <a:gd name="connsiteY2" fmla="*/ 346937 h 346936"/>
                <a:gd name="connsiteX3" fmla="*/ 0 w 2905863"/>
                <a:gd name="connsiteY3" fmla="*/ 346937 h 346936"/>
              </a:gdLst>
              <a:ahLst/>
              <a:cxnLst>
                <a:cxn ang="0">
                  <a:pos x="connsiteX0" y="connsiteY0"/>
                </a:cxn>
                <a:cxn ang="0">
                  <a:pos x="connsiteX1" y="connsiteY1"/>
                </a:cxn>
                <a:cxn ang="0">
                  <a:pos x="connsiteX2" y="connsiteY2"/>
                </a:cxn>
                <a:cxn ang="0">
                  <a:pos x="connsiteX3" y="connsiteY3"/>
                </a:cxn>
              </a:cxnLst>
              <a:rect l="l" t="t" r="r" b="b"/>
              <a:pathLst>
                <a:path w="2905863" h="346936">
                  <a:moveTo>
                    <a:pt x="0" y="0"/>
                  </a:moveTo>
                  <a:lnTo>
                    <a:pt x="2905864" y="0"/>
                  </a:lnTo>
                  <a:lnTo>
                    <a:pt x="2905864" y="346937"/>
                  </a:lnTo>
                  <a:lnTo>
                    <a:pt x="0" y="346937"/>
                  </a:lnTo>
                  <a:close/>
                </a:path>
              </a:pathLst>
            </a:custGeom>
            <a:solidFill>
              <a:schemeClr val="bg1"/>
            </a:solidFill>
            <a:ln w="4731"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2E6BEF58-2858-4FD7-B365-BD33C9B4ABBF}"/>
                </a:ext>
              </a:extLst>
            </p:cNvPr>
            <p:cNvSpPr/>
            <p:nvPr/>
          </p:nvSpPr>
          <p:spPr bwMode="white">
            <a:xfrm>
              <a:off x="6380216" y="4521775"/>
              <a:ext cx="2905863" cy="57854"/>
            </a:xfrm>
            <a:custGeom>
              <a:avLst/>
              <a:gdLst>
                <a:gd name="connsiteX0" fmla="*/ 0 w 2905863"/>
                <a:gd name="connsiteY0" fmla="*/ 0 h 57854"/>
                <a:gd name="connsiteX1" fmla="*/ 2905864 w 2905863"/>
                <a:gd name="connsiteY1" fmla="*/ 0 h 57854"/>
                <a:gd name="connsiteX2" fmla="*/ 2905864 w 2905863"/>
                <a:gd name="connsiteY2" fmla="*/ 57854 h 57854"/>
                <a:gd name="connsiteX3" fmla="*/ 0 w 2905863"/>
                <a:gd name="connsiteY3" fmla="*/ 57854 h 57854"/>
              </a:gdLst>
              <a:ahLst/>
              <a:cxnLst>
                <a:cxn ang="0">
                  <a:pos x="connsiteX0" y="connsiteY0"/>
                </a:cxn>
                <a:cxn ang="0">
                  <a:pos x="connsiteX1" y="connsiteY1"/>
                </a:cxn>
                <a:cxn ang="0">
                  <a:pos x="connsiteX2" y="connsiteY2"/>
                </a:cxn>
                <a:cxn ang="0">
                  <a:pos x="connsiteX3" y="connsiteY3"/>
                </a:cxn>
              </a:cxnLst>
              <a:rect l="l" t="t" r="r" b="b"/>
              <a:pathLst>
                <a:path w="2905863" h="57854">
                  <a:moveTo>
                    <a:pt x="0" y="0"/>
                  </a:moveTo>
                  <a:lnTo>
                    <a:pt x="2905864" y="0"/>
                  </a:lnTo>
                  <a:lnTo>
                    <a:pt x="2905864" y="57854"/>
                  </a:lnTo>
                  <a:lnTo>
                    <a:pt x="0" y="57854"/>
                  </a:lnTo>
                  <a:close/>
                </a:path>
              </a:pathLst>
            </a:custGeom>
            <a:solidFill>
              <a:schemeClr val="bg1"/>
            </a:solidFill>
            <a:ln w="4731"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CACB4FEF-3E65-4473-98FD-06637DF17B5A}"/>
                </a:ext>
              </a:extLst>
            </p:cNvPr>
            <p:cNvSpPr/>
            <p:nvPr/>
          </p:nvSpPr>
          <p:spPr bwMode="white">
            <a:xfrm>
              <a:off x="6380216" y="4637294"/>
              <a:ext cx="2905863" cy="115566"/>
            </a:xfrm>
            <a:custGeom>
              <a:avLst/>
              <a:gdLst>
                <a:gd name="connsiteX0" fmla="*/ 0 w 2905863"/>
                <a:gd name="connsiteY0" fmla="*/ 0 h 115566"/>
                <a:gd name="connsiteX1" fmla="*/ 2905864 w 2905863"/>
                <a:gd name="connsiteY1" fmla="*/ 0 h 115566"/>
                <a:gd name="connsiteX2" fmla="*/ 2905864 w 2905863"/>
                <a:gd name="connsiteY2" fmla="*/ 115566 h 115566"/>
                <a:gd name="connsiteX3" fmla="*/ 0 w 2905863"/>
                <a:gd name="connsiteY3" fmla="*/ 115566 h 115566"/>
              </a:gdLst>
              <a:ahLst/>
              <a:cxnLst>
                <a:cxn ang="0">
                  <a:pos x="connsiteX0" y="connsiteY0"/>
                </a:cxn>
                <a:cxn ang="0">
                  <a:pos x="connsiteX1" y="connsiteY1"/>
                </a:cxn>
                <a:cxn ang="0">
                  <a:pos x="connsiteX2" y="connsiteY2"/>
                </a:cxn>
                <a:cxn ang="0">
                  <a:pos x="connsiteX3" y="connsiteY3"/>
                </a:cxn>
              </a:cxnLst>
              <a:rect l="l" t="t" r="r" b="b"/>
              <a:pathLst>
                <a:path w="2905863" h="115566">
                  <a:moveTo>
                    <a:pt x="0" y="0"/>
                  </a:moveTo>
                  <a:lnTo>
                    <a:pt x="2905864" y="0"/>
                  </a:lnTo>
                  <a:lnTo>
                    <a:pt x="2905864" y="115566"/>
                  </a:lnTo>
                  <a:lnTo>
                    <a:pt x="0" y="115566"/>
                  </a:lnTo>
                  <a:close/>
                </a:path>
              </a:pathLst>
            </a:custGeom>
            <a:solidFill>
              <a:schemeClr val="bg1"/>
            </a:solidFill>
            <a:ln w="4731" cap="flat">
              <a:noFill/>
              <a:prstDash val="solid"/>
              <a:miter/>
            </a:ln>
          </p:spPr>
          <p:txBody>
            <a:bodyPr rtlCol="0" anchor="ctr"/>
            <a:lstStyle/>
            <a:p>
              <a:endParaRPr lang="en-GB"/>
            </a:p>
          </p:txBody>
        </p:sp>
        <p:sp>
          <p:nvSpPr>
            <p:cNvPr id="37" name="Freeform: Shape 36">
              <a:extLst>
                <a:ext uri="{FF2B5EF4-FFF2-40B4-BE49-F238E27FC236}">
                  <a16:creationId xmlns:a16="http://schemas.microsoft.com/office/drawing/2014/main" id="{854DF14B-8314-43CC-9550-32B284295E07}"/>
                </a:ext>
              </a:extLst>
            </p:cNvPr>
            <p:cNvSpPr/>
            <p:nvPr/>
          </p:nvSpPr>
          <p:spPr bwMode="white">
            <a:xfrm>
              <a:off x="7833598" y="4927183"/>
              <a:ext cx="392545" cy="373134"/>
            </a:xfrm>
            <a:custGeom>
              <a:avLst/>
              <a:gdLst>
                <a:gd name="connsiteX0" fmla="*/ 303984 w 392545"/>
                <a:gd name="connsiteY0" fmla="*/ 19174 h 373134"/>
                <a:gd name="connsiteX1" fmla="*/ 201992 w 392545"/>
                <a:gd name="connsiteY1" fmla="*/ 0 h 373134"/>
                <a:gd name="connsiteX2" fmla="*/ 62173 w 392545"/>
                <a:gd name="connsiteY2" fmla="*/ 0 h 373134"/>
                <a:gd name="connsiteX3" fmla="*/ 27859 w 392545"/>
                <a:gd name="connsiteY3" fmla="*/ 0 h 373134"/>
                <a:gd name="connsiteX4" fmla="*/ 0 w 392545"/>
                <a:gd name="connsiteY4" fmla="*/ 0 h 373134"/>
                <a:gd name="connsiteX5" fmla="*/ 0 w 392545"/>
                <a:gd name="connsiteY5" fmla="*/ 373135 h 373134"/>
                <a:gd name="connsiteX6" fmla="*/ 27859 w 392545"/>
                <a:gd name="connsiteY6" fmla="*/ 373135 h 373134"/>
                <a:gd name="connsiteX7" fmla="*/ 62173 w 392545"/>
                <a:gd name="connsiteY7" fmla="*/ 373135 h 373134"/>
                <a:gd name="connsiteX8" fmla="*/ 201992 w 392545"/>
                <a:gd name="connsiteY8" fmla="*/ 373135 h 373134"/>
                <a:gd name="connsiteX9" fmla="*/ 303984 w 392545"/>
                <a:gd name="connsiteY9" fmla="*/ 353961 h 373134"/>
                <a:gd name="connsiteX10" fmla="*/ 369670 w 392545"/>
                <a:gd name="connsiteY10" fmla="*/ 296249 h 373134"/>
                <a:gd name="connsiteX11" fmla="*/ 392546 w 392545"/>
                <a:gd name="connsiteY11" fmla="*/ 199477 h 373134"/>
                <a:gd name="connsiteX12" fmla="*/ 392546 w 392545"/>
                <a:gd name="connsiteY12" fmla="*/ 173611 h 373134"/>
                <a:gd name="connsiteX13" fmla="*/ 369670 w 392545"/>
                <a:gd name="connsiteY13" fmla="*/ 76839 h 373134"/>
                <a:gd name="connsiteX14" fmla="*/ 303984 w 392545"/>
                <a:gd name="connsiteY14" fmla="*/ 19174 h 373134"/>
                <a:gd name="connsiteX15" fmla="*/ 331369 w 392545"/>
                <a:gd name="connsiteY15" fmla="*/ 197531 h 373134"/>
                <a:gd name="connsiteX16" fmla="*/ 299048 w 392545"/>
                <a:gd name="connsiteY16" fmla="*/ 287563 h 373134"/>
                <a:gd name="connsiteX17" fmla="*/ 202514 w 392545"/>
                <a:gd name="connsiteY17" fmla="*/ 316894 h 373134"/>
                <a:gd name="connsiteX18" fmla="*/ 62221 w 392545"/>
                <a:gd name="connsiteY18" fmla="*/ 316894 h 373134"/>
                <a:gd name="connsiteX19" fmla="*/ 62221 w 392545"/>
                <a:gd name="connsiteY19" fmla="*/ 56193 h 373134"/>
                <a:gd name="connsiteX20" fmla="*/ 202514 w 392545"/>
                <a:gd name="connsiteY20" fmla="*/ 56193 h 373134"/>
                <a:gd name="connsiteX21" fmla="*/ 299048 w 392545"/>
                <a:gd name="connsiteY21" fmla="*/ 84812 h 373134"/>
                <a:gd name="connsiteX22" fmla="*/ 331369 w 392545"/>
                <a:gd name="connsiteY22" fmla="*/ 175604 h 373134"/>
                <a:gd name="connsiteX23" fmla="*/ 331369 w 392545"/>
                <a:gd name="connsiteY23" fmla="*/ 197531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92545" h="373134">
                  <a:moveTo>
                    <a:pt x="303984" y="19174"/>
                  </a:moveTo>
                  <a:cubicBezTo>
                    <a:pt x="275461" y="6407"/>
                    <a:pt x="241479" y="0"/>
                    <a:pt x="201992" y="0"/>
                  </a:cubicBezTo>
                  <a:lnTo>
                    <a:pt x="62173" y="0"/>
                  </a:lnTo>
                  <a:lnTo>
                    <a:pt x="27859" y="0"/>
                  </a:lnTo>
                  <a:lnTo>
                    <a:pt x="0" y="0"/>
                  </a:lnTo>
                  <a:lnTo>
                    <a:pt x="0" y="373135"/>
                  </a:lnTo>
                  <a:lnTo>
                    <a:pt x="27859" y="373135"/>
                  </a:lnTo>
                  <a:lnTo>
                    <a:pt x="62173" y="373135"/>
                  </a:lnTo>
                  <a:lnTo>
                    <a:pt x="201992" y="373135"/>
                  </a:lnTo>
                  <a:cubicBezTo>
                    <a:pt x="241479" y="373135"/>
                    <a:pt x="275461" y="366728"/>
                    <a:pt x="303984" y="353961"/>
                  </a:cubicBezTo>
                  <a:cubicBezTo>
                    <a:pt x="332508" y="341194"/>
                    <a:pt x="354387" y="321972"/>
                    <a:pt x="369670" y="296249"/>
                  </a:cubicBezTo>
                  <a:cubicBezTo>
                    <a:pt x="384904" y="270525"/>
                    <a:pt x="392546" y="238299"/>
                    <a:pt x="392546" y="199477"/>
                  </a:cubicBezTo>
                  <a:lnTo>
                    <a:pt x="392546" y="173611"/>
                  </a:lnTo>
                  <a:cubicBezTo>
                    <a:pt x="392546" y="134788"/>
                    <a:pt x="384904" y="102562"/>
                    <a:pt x="369670" y="76839"/>
                  </a:cubicBezTo>
                  <a:cubicBezTo>
                    <a:pt x="354387" y="51162"/>
                    <a:pt x="332508" y="31941"/>
                    <a:pt x="303984" y="19174"/>
                  </a:cubicBezTo>
                  <a:close/>
                  <a:moveTo>
                    <a:pt x="331369" y="197531"/>
                  </a:moveTo>
                  <a:cubicBezTo>
                    <a:pt x="331369" y="238015"/>
                    <a:pt x="320596" y="268010"/>
                    <a:pt x="299048" y="287563"/>
                  </a:cubicBezTo>
                  <a:cubicBezTo>
                    <a:pt x="277502" y="307117"/>
                    <a:pt x="245323" y="316894"/>
                    <a:pt x="202514" y="316894"/>
                  </a:cubicBezTo>
                  <a:lnTo>
                    <a:pt x="62221" y="316894"/>
                  </a:lnTo>
                  <a:lnTo>
                    <a:pt x="62221" y="56193"/>
                  </a:lnTo>
                  <a:lnTo>
                    <a:pt x="202514" y="56193"/>
                  </a:lnTo>
                  <a:cubicBezTo>
                    <a:pt x="245323" y="56193"/>
                    <a:pt x="277454" y="65733"/>
                    <a:pt x="299048" y="84812"/>
                  </a:cubicBezTo>
                  <a:cubicBezTo>
                    <a:pt x="320596" y="103891"/>
                    <a:pt x="331369" y="134171"/>
                    <a:pt x="331369" y="175604"/>
                  </a:cubicBezTo>
                  <a:lnTo>
                    <a:pt x="331369" y="197531"/>
                  </a:lnTo>
                  <a:close/>
                </a:path>
              </a:pathLst>
            </a:custGeom>
            <a:solidFill>
              <a:schemeClr val="bg1"/>
            </a:solidFill>
            <a:ln w="4731" cap="flat">
              <a:noFill/>
              <a:prstDash val="solid"/>
              <a:miter/>
            </a:ln>
          </p:spPr>
          <p:txBody>
            <a:bodyPr rtlCol="0" anchor="ctr"/>
            <a:lstStyle/>
            <a:p>
              <a:endParaRPr lang="en-GB"/>
            </a:p>
          </p:txBody>
        </p:sp>
        <p:sp>
          <p:nvSpPr>
            <p:cNvPr id="38" name="Freeform: Shape 37">
              <a:extLst>
                <a:ext uri="{FF2B5EF4-FFF2-40B4-BE49-F238E27FC236}">
                  <a16:creationId xmlns:a16="http://schemas.microsoft.com/office/drawing/2014/main" id="{0AAD1000-04BD-4E8C-88FE-2D68653EDFD9}"/>
                </a:ext>
              </a:extLst>
            </p:cNvPr>
            <p:cNvSpPr/>
            <p:nvPr/>
          </p:nvSpPr>
          <p:spPr bwMode="white">
            <a:xfrm>
              <a:off x="8344036" y="4927183"/>
              <a:ext cx="410485" cy="373134"/>
            </a:xfrm>
            <a:custGeom>
              <a:avLst/>
              <a:gdLst>
                <a:gd name="connsiteX0" fmla="*/ 349262 w 410485"/>
                <a:gd name="connsiteY0" fmla="*/ 291598 h 373134"/>
                <a:gd name="connsiteX1" fmla="*/ 60702 w 410485"/>
                <a:gd name="connsiteY1" fmla="*/ 0 h 373134"/>
                <a:gd name="connsiteX2" fmla="*/ 26388 w 410485"/>
                <a:gd name="connsiteY2" fmla="*/ 0 h 373134"/>
                <a:gd name="connsiteX3" fmla="*/ 0 w 410485"/>
                <a:gd name="connsiteY3" fmla="*/ 0 h 373134"/>
                <a:gd name="connsiteX4" fmla="*/ 0 w 410485"/>
                <a:gd name="connsiteY4" fmla="*/ 373135 h 373134"/>
                <a:gd name="connsiteX5" fmla="*/ 60702 w 410485"/>
                <a:gd name="connsiteY5" fmla="*/ 373135 h 373134"/>
                <a:gd name="connsiteX6" fmla="*/ 60702 w 410485"/>
                <a:gd name="connsiteY6" fmla="*/ 81917 h 373134"/>
                <a:gd name="connsiteX7" fmla="*/ 349262 w 410485"/>
                <a:gd name="connsiteY7" fmla="*/ 373135 h 373134"/>
                <a:gd name="connsiteX8" fmla="*/ 410486 w 410485"/>
                <a:gd name="connsiteY8" fmla="*/ 373135 h 373134"/>
                <a:gd name="connsiteX9" fmla="*/ 410486 w 410485"/>
                <a:gd name="connsiteY9" fmla="*/ 0 h 373134"/>
                <a:gd name="connsiteX10" fmla="*/ 349262 w 410485"/>
                <a:gd name="connsiteY10"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85" h="373134">
                  <a:moveTo>
                    <a:pt x="349262" y="291598"/>
                  </a:moveTo>
                  <a:lnTo>
                    <a:pt x="60702" y="0"/>
                  </a:lnTo>
                  <a:lnTo>
                    <a:pt x="26388" y="0"/>
                  </a:lnTo>
                  <a:lnTo>
                    <a:pt x="0" y="0"/>
                  </a:lnTo>
                  <a:lnTo>
                    <a:pt x="0" y="373135"/>
                  </a:lnTo>
                  <a:lnTo>
                    <a:pt x="60702" y="373135"/>
                  </a:lnTo>
                  <a:lnTo>
                    <a:pt x="60702" y="81917"/>
                  </a:lnTo>
                  <a:lnTo>
                    <a:pt x="349262" y="373135"/>
                  </a:lnTo>
                  <a:lnTo>
                    <a:pt x="410486" y="373135"/>
                  </a:lnTo>
                  <a:lnTo>
                    <a:pt x="410486" y="0"/>
                  </a:lnTo>
                  <a:lnTo>
                    <a:pt x="349262" y="0"/>
                  </a:lnTo>
                  <a:close/>
                </a:path>
              </a:pathLst>
            </a:custGeom>
            <a:solidFill>
              <a:schemeClr val="bg1"/>
            </a:solidFill>
            <a:ln w="4731" cap="flat">
              <a:noFill/>
              <a:prstDash val="solid"/>
              <a:miter/>
            </a:ln>
          </p:spPr>
          <p:txBody>
            <a:bodyPr rtlCol="0" anchor="ctr"/>
            <a:lstStyle/>
            <a:p>
              <a:endParaRPr lang="en-GB"/>
            </a:p>
          </p:txBody>
        </p:sp>
        <p:sp>
          <p:nvSpPr>
            <p:cNvPr id="39" name="Freeform: Shape 38">
              <a:extLst>
                <a:ext uri="{FF2B5EF4-FFF2-40B4-BE49-F238E27FC236}">
                  <a16:creationId xmlns:a16="http://schemas.microsoft.com/office/drawing/2014/main" id="{5E3E06DF-69BA-40E0-83B4-306829A187BB}"/>
                </a:ext>
              </a:extLst>
            </p:cNvPr>
            <p:cNvSpPr/>
            <p:nvPr/>
          </p:nvSpPr>
          <p:spPr bwMode="white">
            <a:xfrm>
              <a:off x="8863965" y="4927183"/>
              <a:ext cx="421876" cy="373134"/>
            </a:xfrm>
            <a:custGeom>
              <a:avLst/>
              <a:gdLst>
                <a:gd name="connsiteX0" fmla="*/ 355716 w 421876"/>
                <a:gd name="connsiteY0" fmla="*/ 0 h 373134"/>
                <a:gd name="connsiteX1" fmla="*/ 212955 w 421876"/>
                <a:gd name="connsiteY1" fmla="*/ 291598 h 373134"/>
                <a:gd name="connsiteX2" fmla="*/ 70146 w 421876"/>
                <a:gd name="connsiteY2" fmla="*/ 0 h 373134"/>
                <a:gd name="connsiteX3" fmla="*/ 0 w 421876"/>
                <a:gd name="connsiteY3" fmla="*/ 0 h 373134"/>
                <a:gd name="connsiteX4" fmla="*/ 187042 w 421876"/>
                <a:gd name="connsiteY4" fmla="*/ 373135 h 373134"/>
                <a:gd name="connsiteX5" fmla="*/ 235309 w 421876"/>
                <a:gd name="connsiteY5" fmla="*/ 373135 h 373134"/>
                <a:gd name="connsiteX6" fmla="*/ 421876 w 421876"/>
                <a:gd name="connsiteY6"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1876" h="373134">
                  <a:moveTo>
                    <a:pt x="355716" y="0"/>
                  </a:moveTo>
                  <a:lnTo>
                    <a:pt x="212955" y="291598"/>
                  </a:lnTo>
                  <a:lnTo>
                    <a:pt x="70146" y="0"/>
                  </a:lnTo>
                  <a:lnTo>
                    <a:pt x="0" y="0"/>
                  </a:lnTo>
                  <a:lnTo>
                    <a:pt x="187042" y="373135"/>
                  </a:lnTo>
                  <a:lnTo>
                    <a:pt x="235309" y="373135"/>
                  </a:lnTo>
                  <a:lnTo>
                    <a:pt x="421876" y="0"/>
                  </a:lnTo>
                  <a:close/>
                </a:path>
              </a:pathLst>
            </a:custGeom>
            <a:solidFill>
              <a:schemeClr val="bg1"/>
            </a:solidFill>
            <a:ln w="4731" cap="flat">
              <a:noFill/>
              <a:prstDash val="solid"/>
              <a:miter/>
            </a:ln>
          </p:spPr>
          <p:txBody>
            <a:bodyPr rtlCol="0" anchor="ctr"/>
            <a:lstStyle/>
            <a:p>
              <a:endParaRPr lang="en-GB"/>
            </a:p>
          </p:txBody>
        </p:sp>
      </p:grpSp>
      <p:pic>
        <p:nvPicPr>
          <p:cNvPr id="41" name="TAGLINE WHITE">
            <a:extLst>
              <a:ext uri="{FF2B5EF4-FFF2-40B4-BE49-F238E27FC236}">
                <a16:creationId xmlns:a16="http://schemas.microsoft.com/office/drawing/2014/main" id="{377104A8-79D3-4EC7-8FA7-FC40F8087174}"/>
              </a:ext>
            </a:extLst>
          </p:cNvPr>
          <p:cNvPicPr>
            <a:picLocks noChangeAspect="1"/>
          </p:cNvPicPr>
          <p:nvPr userDrawn="1"/>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950400" y="539750"/>
            <a:ext cx="1702800" cy="110651"/>
          </a:xfrm>
          <a:prstGeom prst="rect">
            <a:avLst/>
          </a:prstGeom>
        </p:spPr>
      </p:pic>
      <p:sp>
        <p:nvSpPr>
          <p:cNvPr id="2" name="Title 1"/>
          <p:cNvSpPr>
            <a:spLocks noGrp="1"/>
          </p:cNvSpPr>
          <p:nvPr>
            <p:ph type="ctrTitle" hasCustomPrompt="1"/>
          </p:nvPr>
        </p:nvSpPr>
        <p:spPr>
          <a:xfrm>
            <a:off x="539751" y="1730375"/>
            <a:ext cx="8290798" cy="2985625"/>
          </a:xfrm>
        </p:spPr>
        <p:txBody>
          <a:bodyPr anchor="b" anchorCtr="0">
            <a:noAutofit/>
          </a:bodyPr>
          <a:lstStyle>
            <a:lvl1pPr>
              <a:lnSpc>
                <a:spcPct val="83000"/>
              </a:lnSpc>
              <a:defRPr sz="6000">
                <a:solidFill>
                  <a:schemeClr val="bg1"/>
                </a:solidFill>
              </a:defRPr>
            </a:lvl1pPr>
          </a:lstStyle>
          <a:p>
            <a:r>
              <a:rPr lang="en-GB"/>
              <a:t>Click to add title</a:t>
            </a:r>
          </a:p>
        </p:txBody>
      </p:sp>
      <p:sp>
        <p:nvSpPr>
          <p:cNvPr id="31" name="Subtitle 2"/>
          <p:cNvSpPr>
            <a:spLocks noGrp="1"/>
          </p:cNvSpPr>
          <p:nvPr>
            <p:ph type="subTitle" idx="1" hasCustomPrompt="1"/>
          </p:nvPr>
        </p:nvSpPr>
        <p:spPr>
          <a:xfrm>
            <a:off x="540000" y="4946400"/>
            <a:ext cx="8290798" cy="648072"/>
          </a:xfrm>
        </p:spPr>
        <p:txBody>
          <a:bodyPr/>
          <a:lstStyle>
            <a:lvl1pPr marL="0" indent="0" algn="l" defTabSz="914400" rtl="0" eaLnBrk="1" latinLnBrk="0" hangingPunct="1">
              <a:lnSpc>
                <a:spcPct val="83000"/>
              </a:lnSpc>
              <a:spcBef>
                <a:spcPts val="0"/>
              </a:spcBef>
              <a:buNone/>
              <a:defRPr lang="en-US" sz="2000" b="0" kern="1200" dirty="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add subtitle</a:t>
            </a:r>
          </a:p>
        </p:txBody>
      </p:sp>
      <p:sp>
        <p:nvSpPr>
          <p:cNvPr id="4" name="Text Placeholder 3">
            <a:extLst>
              <a:ext uri="{FF2B5EF4-FFF2-40B4-BE49-F238E27FC236}">
                <a16:creationId xmlns:a16="http://schemas.microsoft.com/office/drawing/2014/main" id="{2B2D590D-63DF-49A5-B495-2B2E9EA7D2AA}"/>
              </a:ext>
            </a:extLst>
          </p:cNvPr>
          <p:cNvSpPr>
            <a:spLocks noGrp="1"/>
          </p:cNvSpPr>
          <p:nvPr>
            <p:ph type="body" sz="quarter" idx="18" hasCustomPrompt="1"/>
          </p:nvPr>
        </p:nvSpPr>
        <p:spPr>
          <a:xfrm>
            <a:off x="539748" y="5768975"/>
            <a:ext cx="8291049" cy="277813"/>
          </a:xfrm>
        </p:spPr>
        <p:txBody>
          <a:bodyPr anchor="b" anchorCtr="0"/>
          <a:lstStyle>
            <a:lvl1pPr marL="0" indent="0">
              <a:lnSpc>
                <a:spcPct val="83000"/>
              </a:lnSpc>
              <a:spcBef>
                <a:spcPts val="0"/>
              </a:spcBef>
              <a:buNone/>
              <a:tabLst/>
              <a:defRPr sz="1400" b="0">
                <a:solidFill>
                  <a:schemeClr val="bg1"/>
                </a:solidFill>
              </a:defRPr>
            </a:lvl1pPr>
            <a:lvl2pPr marL="0" indent="0">
              <a:lnSpc>
                <a:spcPct val="83000"/>
              </a:lnSpc>
              <a:spcBef>
                <a:spcPts val="0"/>
              </a:spcBef>
              <a:buNone/>
              <a:tabLst/>
              <a:defRPr sz="1400" b="0"/>
            </a:lvl2pPr>
            <a:lvl3pPr marL="0" indent="0">
              <a:lnSpc>
                <a:spcPct val="83000"/>
              </a:lnSpc>
              <a:spcBef>
                <a:spcPts val="0"/>
              </a:spcBef>
              <a:buNone/>
              <a:tabLst/>
              <a:defRPr sz="1400" b="0"/>
            </a:lvl3pPr>
            <a:lvl4pPr marL="0" indent="0">
              <a:lnSpc>
                <a:spcPct val="83000"/>
              </a:lnSpc>
              <a:spcBef>
                <a:spcPts val="0"/>
              </a:spcBef>
              <a:buNone/>
              <a:tabLst/>
              <a:defRPr sz="1400" b="0"/>
            </a:lvl4pPr>
            <a:lvl5pPr marL="0" indent="0">
              <a:lnSpc>
                <a:spcPct val="83000"/>
              </a:lnSpc>
              <a:spcBef>
                <a:spcPts val="0"/>
              </a:spcBef>
              <a:buNone/>
              <a:tabLst/>
              <a:defRPr sz="1400" b="0"/>
            </a:lvl5pPr>
          </a:lstStyle>
          <a:p>
            <a:pPr lvl="0"/>
            <a:r>
              <a:rPr lang="en-GB"/>
              <a:t>Click to add name, title etc..</a:t>
            </a:r>
          </a:p>
        </p:txBody>
      </p:sp>
      <p:sp>
        <p:nvSpPr>
          <p:cNvPr id="13" name="Date Placeholder 12"/>
          <p:cNvSpPr>
            <a:spLocks noGrp="1"/>
          </p:cNvSpPr>
          <p:nvPr>
            <p:ph type="dt" sz="half" idx="15"/>
          </p:nvPr>
        </p:nvSpPr>
        <p:spPr>
          <a:xfrm>
            <a:off x="0" y="6858000"/>
            <a:ext cx="0" cy="0"/>
          </a:xfrm>
        </p:spPr>
        <p:txBody>
          <a:bodyPr/>
          <a:lstStyle>
            <a:lvl1pPr>
              <a:defRPr>
                <a:solidFill>
                  <a:schemeClr val="bg1"/>
                </a:solidFill>
              </a:defRPr>
            </a:lvl1pPr>
          </a:lstStyle>
          <a:p>
            <a:endParaRPr lang="en-GB"/>
          </a:p>
        </p:txBody>
      </p:sp>
      <p:sp>
        <p:nvSpPr>
          <p:cNvPr id="24" name="Footer Placeholder 23"/>
          <p:cNvSpPr>
            <a:spLocks noGrp="1"/>
          </p:cNvSpPr>
          <p:nvPr>
            <p:ph type="ftr" sz="quarter" idx="16"/>
          </p:nvPr>
        </p:nvSpPr>
        <p:spPr>
          <a:xfrm>
            <a:off x="0" y="6858000"/>
            <a:ext cx="0" cy="0"/>
          </a:xfrm>
        </p:spPr>
        <p:txBody>
          <a:bodyPr/>
          <a:lstStyle>
            <a:lvl1pPr>
              <a:defRPr sz="100">
                <a:noFill/>
              </a:defRPr>
            </a:lvl1pPr>
          </a:lstStyle>
          <a:p>
            <a:endParaRPr lang="en-GB">
              <a:noFill/>
            </a:endParaRPr>
          </a:p>
        </p:txBody>
      </p:sp>
      <p:sp>
        <p:nvSpPr>
          <p:cNvPr id="25" name="Slide Number Placeholder 24"/>
          <p:cNvSpPr>
            <a:spLocks noGrp="1"/>
          </p:cNvSpPr>
          <p:nvPr>
            <p:ph type="sldNum" sz="quarter" idx="17"/>
          </p:nvPr>
        </p:nvSpPr>
        <p:spPr>
          <a:xfrm>
            <a:off x="0" y="6858000"/>
            <a:ext cx="0" cy="0"/>
          </a:xfrm>
        </p:spPr>
        <p:txBody>
          <a:bodyPr/>
          <a:lstStyle>
            <a:lvl1pPr>
              <a:defRPr sz="100">
                <a:noFill/>
              </a:defRPr>
            </a:lvl1pPr>
          </a:lstStyle>
          <a:p>
            <a:fld id="{5BA07366-CB75-4AA8-9E5B-928B849F427C}" type="slidenum">
              <a:rPr lang="en-GB" smtClean="0"/>
              <a:pPr/>
              <a:t>‹#›</a:t>
            </a:fld>
            <a:endParaRPr lang="en-GB" sz="100"/>
          </a:p>
        </p:txBody>
      </p:sp>
      <p:sp>
        <p:nvSpPr>
          <p:cNvPr id="40" name="SD_FLD_DocumentDate">
            <a:extLst>
              <a:ext uri="{FF2B5EF4-FFF2-40B4-BE49-F238E27FC236}">
                <a16:creationId xmlns:a16="http://schemas.microsoft.com/office/drawing/2014/main" id="{1DB9ED39-CFDE-4196-AB07-F0AC0AB1579B}"/>
              </a:ext>
            </a:extLst>
          </p:cNvPr>
          <p:cNvSpPr txBox="1">
            <a:spLocks noChangeArrowheads="1"/>
          </p:cNvSpPr>
          <p:nvPr userDrawn="1"/>
        </p:nvSpPr>
        <p:spPr bwMode="auto">
          <a:xfrm>
            <a:off x="540001" y="6161675"/>
            <a:ext cx="8290796" cy="181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l">
              <a:lnSpc>
                <a:spcPct val="83000"/>
              </a:lnSpc>
              <a:spcBef>
                <a:spcPts val="0"/>
              </a:spcBef>
            </a:pPr>
            <a:r>
              <a:rPr lang="en-GB" altLang="ja-JP" sz="1400" cap="none" baseline="0">
                <a:solidFill>
                  <a:schemeClr val="bg1"/>
                </a:solidFill>
                <a:ea typeface="ＭＳ Ｐゴシック" charset="-128"/>
                <a:cs typeface="Arial" charset="0"/>
              </a:rPr>
              <a:t>11 August 2023</a:t>
            </a:r>
          </a:p>
        </p:txBody>
      </p:sp>
      <p:sp>
        <p:nvSpPr>
          <p:cNvPr id="29" name="_SD_FLD_DocumentNumber"/>
          <p:cNvSpPr txBox="1">
            <a:spLocks noChangeArrowheads="1"/>
          </p:cNvSpPr>
          <p:nvPr userDrawn="1"/>
        </p:nvSpPr>
        <p:spPr bwMode="auto">
          <a:xfrm>
            <a:off x="540001" y="6440400"/>
            <a:ext cx="170155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l">
              <a:spcBef>
                <a:spcPts val="0"/>
              </a:spcBef>
            </a:pPr>
            <a:endParaRPr lang="en-GB" altLang="ja-JP" sz="700">
              <a:solidFill>
                <a:schemeClr val="bg1"/>
              </a:solidFill>
              <a:ea typeface="ＭＳ Ｐゴシック" charset="-128"/>
              <a:cs typeface="Arial" charset="0"/>
            </a:endParaRPr>
          </a:p>
        </p:txBody>
      </p:sp>
      <p:sp>
        <p:nvSpPr>
          <p:cNvPr id="22" name="SD_FLD_Draft" hidden="1">
            <a:extLst>
              <a:ext uri="{FF2B5EF4-FFF2-40B4-BE49-F238E27FC236}">
                <a16:creationId xmlns:a16="http://schemas.microsoft.com/office/drawing/2014/main" id="{B540F12F-7F36-4021-A362-D466EDB92366}"/>
              </a:ext>
            </a:extLst>
          </p:cNvPr>
          <p:cNvSpPr txBox="1">
            <a:spLocks noChangeArrowheads="1"/>
          </p:cNvSpPr>
          <p:nvPr userDrawn="1"/>
        </p:nvSpPr>
        <p:spPr bwMode="auto">
          <a:xfrm>
            <a:off x="5243513" y="6232324"/>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sp>
        <p:nvSpPr>
          <p:cNvPr id="23" name="SD_FLD_Confidentiality">
            <a:extLst>
              <a:ext uri="{FF2B5EF4-FFF2-40B4-BE49-F238E27FC236}">
                <a16:creationId xmlns:a16="http://schemas.microsoft.com/office/drawing/2014/main" id="{3A818D00-8E4C-41C4-8292-4942AE5E1645}"/>
              </a:ext>
            </a:extLst>
          </p:cNvPr>
          <p:cNvSpPr/>
          <p:nvPr userDrawn="1"/>
        </p:nvSpPr>
        <p:spPr>
          <a:xfrm>
            <a:off x="7131600" y="6440400"/>
            <a:ext cx="2440800" cy="1512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L="0" algn="ctr" defTabSz="914400" rtl="0" eaLnBrk="1" latinLnBrk="0" hangingPunct="1">
              <a:lnSpc>
                <a:spcPct val="100000"/>
              </a:lnSpc>
              <a:spcBef>
                <a:spcPts val="0"/>
              </a:spcBef>
            </a:pPr>
            <a:endParaRPr lang="en-GB" sz="700" b="0" kern="1200" cap="all" baseline="0">
              <a:solidFill>
                <a:schemeClr val="bg1"/>
              </a:solidFill>
              <a:latin typeface="+mn-lt"/>
              <a:ea typeface="+mn-ea"/>
              <a:cs typeface="+mn-cs"/>
            </a:endParaRPr>
          </a:p>
        </p:txBody>
      </p:sp>
    </p:spTree>
    <p:extLst>
      <p:ext uri="{BB962C8B-B14F-4D97-AF65-F5344CB8AC3E}">
        <p14:creationId xmlns:p14="http://schemas.microsoft.com/office/powerpoint/2010/main" val="10232055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Cover blue">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65632BCD-D585-42E8-A6D3-3C06DC3313BD}"/>
              </a:ext>
            </a:extLst>
          </p:cNvPr>
          <p:cNvSpPr/>
          <p:nvPr userDrawn="1"/>
        </p:nvSpPr>
        <p:spPr bwMode="white">
          <a:xfrm>
            <a:off x="0" y="0"/>
            <a:ext cx="12192000" cy="685502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9" name="Logo">
            <a:extLst>
              <a:ext uri="{FF2B5EF4-FFF2-40B4-BE49-F238E27FC236}">
                <a16:creationId xmlns:a16="http://schemas.microsoft.com/office/drawing/2014/main" id="{38FB97ED-5A4B-484F-BA47-613177090BCB}"/>
              </a:ext>
            </a:extLst>
          </p:cNvPr>
          <p:cNvGrpSpPr>
            <a:grpSpLocks noChangeAspect="1"/>
          </p:cNvGrpSpPr>
          <p:nvPr userDrawn="1"/>
        </p:nvGrpSpPr>
        <p:grpSpPr bwMode="white">
          <a:xfrm>
            <a:off x="539750" y="540000"/>
            <a:ext cx="1702800" cy="727238"/>
            <a:chOff x="6380216" y="4059273"/>
            <a:chExt cx="2905863" cy="1241045"/>
          </a:xfrm>
        </p:grpSpPr>
        <p:sp>
          <p:nvSpPr>
            <p:cNvPr id="27" name="Freeform: Shape 26">
              <a:extLst>
                <a:ext uri="{FF2B5EF4-FFF2-40B4-BE49-F238E27FC236}">
                  <a16:creationId xmlns:a16="http://schemas.microsoft.com/office/drawing/2014/main" id="{055DDA26-00FD-4EB4-98FC-C3CA907FBBFB}"/>
                </a:ext>
              </a:extLst>
            </p:cNvPr>
            <p:cNvSpPr/>
            <p:nvPr/>
          </p:nvSpPr>
          <p:spPr bwMode="white">
            <a:xfrm>
              <a:off x="6380216" y="4059273"/>
              <a:ext cx="2905863" cy="346936"/>
            </a:xfrm>
            <a:custGeom>
              <a:avLst/>
              <a:gdLst>
                <a:gd name="connsiteX0" fmla="*/ 0 w 2905863"/>
                <a:gd name="connsiteY0" fmla="*/ 0 h 346936"/>
                <a:gd name="connsiteX1" fmla="*/ 2905864 w 2905863"/>
                <a:gd name="connsiteY1" fmla="*/ 0 h 346936"/>
                <a:gd name="connsiteX2" fmla="*/ 2905864 w 2905863"/>
                <a:gd name="connsiteY2" fmla="*/ 346937 h 346936"/>
                <a:gd name="connsiteX3" fmla="*/ 0 w 2905863"/>
                <a:gd name="connsiteY3" fmla="*/ 346937 h 346936"/>
              </a:gdLst>
              <a:ahLst/>
              <a:cxnLst>
                <a:cxn ang="0">
                  <a:pos x="connsiteX0" y="connsiteY0"/>
                </a:cxn>
                <a:cxn ang="0">
                  <a:pos x="connsiteX1" y="connsiteY1"/>
                </a:cxn>
                <a:cxn ang="0">
                  <a:pos x="connsiteX2" y="connsiteY2"/>
                </a:cxn>
                <a:cxn ang="0">
                  <a:pos x="connsiteX3" y="connsiteY3"/>
                </a:cxn>
              </a:cxnLst>
              <a:rect l="l" t="t" r="r" b="b"/>
              <a:pathLst>
                <a:path w="2905863" h="346936">
                  <a:moveTo>
                    <a:pt x="0" y="0"/>
                  </a:moveTo>
                  <a:lnTo>
                    <a:pt x="2905864" y="0"/>
                  </a:lnTo>
                  <a:lnTo>
                    <a:pt x="2905864" y="346937"/>
                  </a:lnTo>
                  <a:lnTo>
                    <a:pt x="0" y="346937"/>
                  </a:lnTo>
                  <a:close/>
                </a:path>
              </a:pathLst>
            </a:custGeom>
            <a:solidFill>
              <a:schemeClr val="bg1"/>
            </a:solidFill>
            <a:ln w="4731"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24CB032C-9E7C-4EB0-A639-A1F06C45D200}"/>
                </a:ext>
              </a:extLst>
            </p:cNvPr>
            <p:cNvSpPr/>
            <p:nvPr/>
          </p:nvSpPr>
          <p:spPr bwMode="white">
            <a:xfrm>
              <a:off x="6380216" y="4521775"/>
              <a:ext cx="2905863" cy="57854"/>
            </a:xfrm>
            <a:custGeom>
              <a:avLst/>
              <a:gdLst>
                <a:gd name="connsiteX0" fmla="*/ 0 w 2905863"/>
                <a:gd name="connsiteY0" fmla="*/ 0 h 57854"/>
                <a:gd name="connsiteX1" fmla="*/ 2905864 w 2905863"/>
                <a:gd name="connsiteY1" fmla="*/ 0 h 57854"/>
                <a:gd name="connsiteX2" fmla="*/ 2905864 w 2905863"/>
                <a:gd name="connsiteY2" fmla="*/ 57854 h 57854"/>
                <a:gd name="connsiteX3" fmla="*/ 0 w 2905863"/>
                <a:gd name="connsiteY3" fmla="*/ 57854 h 57854"/>
              </a:gdLst>
              <a:ahLst/>
              <a:cxnLst>
                <a:cxn ang="0">
                  <a:pos x="connsiteX0" y="connsiteY0"/>
                </a:cxn>
                <a:cxn ang="0">
                  <a:pos x="connsiteX1" y="connsiteY1"/>
                </a:cxn>
                <a:cxn ang="0">
                  <a:pos x="connsiteX2" y="connsiteY2"/>
                </a:cxn>
                <a:cxn ang="0">
                  <a:pos x="connsiteX3" y="connsiteY3"/>
                </a:cxn>
              </a:cxnLst>
              <a:rect l="l" t="t" r="r" b="b"/>
              <a:pathLst>
                <a:path w="2905863" h="57854">
                  <a:moveTo>
                    <a:pt x="0" y="0"/>
                  </a:moveTo>
                  <a:lnTo>
                    <a:pt x="2905864" y="0"/>
                  </a:lnTo>
                  <a:lnTo>
                    <a:pt x="2905864" y="57854"/>
                  </a:lnTo>
                  <a:lnTo>
                    <a:pt x="0" y="57854"/>
                  </a:lnTo>
                  <a:close/>
                </a:path>
              </a:pathLst>
            </a:custGeom>
            <a:solidFill>
              <a:schemeClr val="bg1"/>
            </a:solidFill>
            <a:ln w="4731"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B7DD5104-FF83-40C7-AA43-C17183E0159B}"/>
                </a:ext>
              </a:extLst>
            </p:cNvPr>
            <p:cNvSpPr/>
            <p:nvPr/>
          </p:nvSpPr>
          <p:spPr bwMode="white">
            <a:xfrm>
              <a:off x="6380216" y="4637294"/>
              <a:ext cx="2905863" cy="115566"/>
            </a:xfrm>
            <a:custGeom>
              <a:avLst/>
              <a:gdLst>
                <a:gd name="connsiteX0" fmla="*/ 0 w 2905863"/>
                <a:gd name="connsiteY0" fmla="*/ 0 h 115566"/>
                <a:gd name="connsiteX1" fmla="*/ 2905864 w 2905863"/>
                <a:gd name="connsiteY1" fmla="*/ 0 h 115566"/>
                <a:gd name="connsiteX2" fmla="*/ 2905864 w 2905863"/>
                <a:gd name="connsiteY2" fmla="*/ 115566 h 115566"/>
                <a:gd name="connsiteX3" fmla="*/ 0 w 2905863"/>
                <a:gd name="connsiteY3" fmla="*/ 115566 h 115566"/>
              </a:gdLst>
              <a:ahLst/>
              <a:cxnLst>
                <a:cxn ang="0">
                  <a:pos x="connsiteX0" y="connsiteY0"/>
                </a:cxn>
                <a:cxn ang="0">
                  <a:pos x="connsiteX1" y="connsiteY1"/>
                </a:cxn>
                <a:cxn ang="0">
                  <a:pos x="connsiteX2" y="connsiteY2"/>
                </a:cxn>
                <a:cxn ang="0">
                  <a:pos x="connsiteX3" y="connsiteY3"/>
                </a:cxn>
              </a:cxnLst>
              <a:rect l="l" t="t" r="r" b="b"/>
              <a:pathLst>
                <a:path w="2905863" h="115566">
                  <a:moveTo>
                    <a:pt x="0" y="0"/>
                  </a:moveTo>
                  <a:lnTo>
                    <a:pt x="2905864" y="0"/>
                  </a:lnTo>
                  <a:lnTo>
                    <a:pt x="2905864" y="115566"/>
                  </a:lnTo>
                  <a:lnTo>
                    <a:pt x="0" y="115566"/>
                  </a:lnTo>
                  <a:close/>
                </a:path>
              </a:pathLst>
            </a:custGeom>
            <a:solidFill>
              <a:schemeClr val="bg1"/>
            </a:solidFill>
            <a:ln w="4731"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DE483200-DEA7-441E-B11A-6554B16BE995}"/>
                </a:ext>
              </a:extLst>
            </p:cNvPr>
            <p:cNvSpPr/>
            <p:nvPr/>
          </p:nvSpPr>
          <p:spPr bwMode="white">
            <a:xfrm>
              <a:off x="7833598" y="4927183"/>
              <a:ext cx="392545" cy="373134"/>
            </a:xfrm>
            <a:custGeom>
              <a:avLst/>
              <a:gdLst>
                <a:gd name="connsiteX0" fmla="*/ 303984 w 392545"/>
                <a:gd name="connsiteY0" fmla="*/ 19174 h 373134"/>
                <a:gd name="connsiteX1" fmla="*/ 201992 w 392545"/>
                <a:gd name="connsiteY1" fmla="*/ 0 h 373134"/>
                <a:gd name="connsiteX2" fmla="*/ 62173 w 392545"/>
                <a:gd name="connsiteY2" fmla="*/ 0 h 373134"/>
                <a:gd name="connsiteX3" fmla="*/ 27859 w 392545"/>
                <a:gd name="connsiteY3" fmla="*/ 0 h 373134"/>
                <a:gd name="connsiteX4" fmla="*/ 0 w 392545"/>
                <a:gd name="connsiteY4" fmla="*/ 0 h 373134"/>
                <a:gd name="connsiteX5" fmla="*/ 0 w 392545"/>
                <a:gd name="connsiteY5" fmla="*/ 373135 h 373134"/>
                <a:gd name="connsiteX6" fmla="*/ 27859 w 392545"/>
                <a:gd name="connsiteY6" fmla="*/ 373135 h 373134"/>
                <a:gd name="connsiteX7" fmla="*/ 62173 w 392545"/>
                <a:gd name="connsiteY7" fmla="*/ 373135 h 373134"/>
                <a:gd name="connsiteX8" fmla="*/ 201992 w 392545"/>
                <a:gd name="connsiteY8" fmla="*/ 373135 h 373134"/>
                <a:gd name="connsiteX9" fmla="*/ 303984 w 392545"/>
                <a:gd name="connsiteY9" fmla="*/ 353961 h 373134"/>
                <a:gd name="connsiteX10" fmla="*/ 369670 w 392545"/>
                <a:gd name="connsiteY10" fmla="*/ 296249 h 373134"/>
                <a:gd name="connsiteX11" fmla="*/ 392546 w 392545"/>
                <a:gd name="connsiteY11" fmla="*/ 199477 h 373134"/>
                <a:gd name="connsiteX12" fmla="*/ 392546 w 392545"/>
                <a:gd name="connsiteY12" fmla="*/ 173611 h 373134"/>
                <a:gd name="connsiteX13" fmla="*/ 369670 w 392545"/>
                <a:gd name="connsiteY13" fmla="*/ 76839 h 373134"/>
                <a:gd name="connsiteX14" fmla="*/ 303984 w 392545"/>
                <a:gd name="connsiteY14" fmla="*/ 19174 h 373134"/>
                <a:gd name="connsiteX15" fmla="*/ 331369 w 392545"/>
                <a:gd name="connsiteY15" fmla="*/ 197531 h 373134"/>
                <a:gd name="connsiteX16" fmla="*/ 299048 w 392545"/>
                <a:gd name="connsiteY16" fmla="*/ 287563 h 373134"/>
                <a:gd name="connsiteX17" fmla="*/ 202514 w 392545"/>
                <a:gd name="connsiteY17" fmla="*/ 316894 h 373134"/>
                <a:gd name="connsiteX18" fmla="*/ 62221 w 392545"/>
                <a:gd name="connsiteY18" fmla="*/ 316894 h 373134"/>
                <a:gd name="connsiteX19" fmla="*/ 62221 w 392545"/>
                <a:gd name="connsiteY19" fmla="*/ 56193 h 373134"/>
                <a:gd name="connsiteX20" fmla="*/ 202514 w 392545"/>
                <a:gd name="connsiteY20" fmla="*/ 56193 h 373134"/>
                <a:gd name="connsiteX21" fmla="*/ 299048 w 392545"/>
                <a:gd name="connsiteY21" fmla="*/ 84812 h 373134"/>
                <a:gd name="connsiteX22" fmla="*/ 331369 w 392545"/>
                <a:gd name="connsiteY22" fmla="*/ 175604 h 373134"/>
                <a:gd name="connsiteX23" fmla="*/ 331369 w 392545"/>
                <a:gd name="connsiteY23" fmla="*/ 197531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92545" h="373134">
                  <a:moveTo>
                    <a:pt x="303984" y="19174"/>
                  </a:moveTo>
                  <a:cubicBezTo>
                    <a:pt x="275461" y="6407"/>
                    <a:pt x="241479" y="0"/>
                    <a:pt x="201992" y="0"/>
                  </a:cubicBezTo>
                  <a:lnTo>
                    <a:pt x="62173" y="0"/>
                  </a:lnTo>
                  <a:lnTo>
                    <a:pt x="27859" y="0"/>
                  </a:lnTo>
                  <a:lnTo>
                    <a:pt x="0" y="0"/>
                  </a:lnTo>
                  <a:lnTo>
                    <a:pt x="0" y="373135"/>
                  </a:lnTo>
                  <a:lnTo>
                    <a:pt x="27859" y="373135"/>
                  </a:lnTo>
                  <a:lnTo>
                    <a:pt x="62173" y="373135"/>
                  </a:lnTo>
                  <a:lnTo>
                    <a:pt x="201992" y="373135"/>
                  </a:lnTo>
                  <a:cubicBezTo>
                    <a:pt x="241479" y="373135"/>
                    <a:pt x="275461" y="366728"/>
                    <a:pt x="303984" y="353961"/>
                  </a:cubicBezTo>
                  <a:cubicBezTo>
                    <a:pt x="332508" y="341194"/>
                    <a:pt x="354387" y="321972"/>
                    <a:pt x="369670" y="296249"/>
                  </a:cubicBezTo>
                  <a:cubicBezTo>
                    <a:pt x="384904" y="270525"/>
                    <a:pt x="392546" y="238299"/>
                    <a:pt x="392546" y="199477"/>
                  </a:cubicBezTo>
                  <a:lnTo>
                    <a:pt x="392546" y="173611"/>
                  </a:lnTo>
                  <a:cubicBezTo>
                    <a:pt x="392546" y="134788"/>
                    <a:pt x="384904" y="102562"/>
                    <a:pt x="369670" y="76839"/>
                  </a:cubicBezTo>
                  <a:cubicBezTo>
                    <a:pt x="354387" y="51162"/>
                    <a:pt x="332508" y="31941"/>
                    <a:pt x="303984" y="19174"/>
                  </a:cubicBezTo>
                  <a:close/>
                  <a:moveTo>
                    <a:pt x="331369" y="197531"/>
                  </a:moveTo>
                  <a:cubicBezTo>
                    <a:pt x="331369" y="238015"/>
                    <a:pt x="320596" y="268010"/>
                    <a:pt x="299048" y="287563"/>
                  </a:cubicBezTo>
                  <a:cubicBezTo>
                    <a:pt x="277502" y="307117"/>
                    <a:pt x="245323" y="316894"/>
                    <a:pt x="202514" y="316894"/>
                  </a:cubicBezTo>
                  <a:lnTo>
                    <a:pt x="62221" y="316894"/>
                  </a:lnTo>
                  <a:lnTo>
                    <a:pt x="62221" y="56193"/>
                  </a:lnTo>
                  <a:lnTo>
                    <a:pt x="202514" y="56193"/>
                  </a:lnTo>
                  <a:cubicBezTo>
                    <a:pt x="245323" y="56193"/>
                    <a:pt x="277454" y="65733"/>
                    <a:pt x="299048" y="84812"/>
                  </a:cubicBezTo>
                  <a:cubicBezTo>
                    <a:pt x="320596" y="103891"/>
                    <a:pt x="331369" y="134171"/>
                    <a:pt x="331369" y="175604"/>
                  </a:cubicBezTo>
                  <a:lnTo>
                    <a:pt x="331369" y="197531"/>
                  </a:lnTo>
                  <a:close/>
                </a:path>
              </a:pathLst>
            </a:custGeom>
            <a:solidFill>
              <a:schemeClr val="bg1"/>
            </a:solidFill>
            <a:ln w="4731" cap="flat">
              <a:noFill/>
              <a:prstDash val="solid"/>
              <a:miter/>
            </a:ln>
          </p:spPr>
          <p:txBody>
            <a:bodyPr rtlCol="0" anchor="ctr"/>
            <a:lstStyle/>
            <a:p>
              <a:endParaRPr lang="en-GB"/>
            </a:p>
          </p:txBody>
        </p:sp>
        <p:sp>
          <p:nvSpPr>
            <p:cNvPr id="37" name="Freeform: Shape 36">
              <a:extLst>
                <a:ext uri="{FF2B5EF4-FFF2-40B4-BE49-F238E27FC236}">
                  <a16:creationId xmlns:a16="http://schemas.microsoft.com/office/drawing/2014/main" id="{533B82D2-D994-4BA1-81E5-F06092A32375}"/>
                </a:ext>
              </a:extLst>
            </p:cNvPr>
            <p:cNvSpPr/>
            <p:nvPr/>
          </p:nvSpPr>
          <p:spPr bwMode="white">
            <a:xfrm>
              <a:off x="8344036" y="4927183"/>
              <a:ext cx="410485" cy="373134"/>
            </a:xfrm>
            <a:custGeom>
              <a:avLst/>
              <a:gdLst>
                <a:gd name="connsiteX0" fmla="*/ 349262 w 410485"/>
                <a:gd name="connsiteY0" fmla="*/ 291598 h 373134"/>
                <a:gd name="connsiteX1" fmla="*/ 60702 w 410485"/>
                <a:gd name="connsiteY1" fmla="*/ 0 h 373134"/>
                <a:gd name="connsiteX2" fmla="*/ 26388 w 410485"/>
                <a:gd name="connsiteY2" fmla="*/ 0 h 373134"/>
                <a:gd name="connsiteX3" fmla="*/ 0 w 410485"/>
                <a:gd name="connsiteY3" fmla="*/ 0 h 373134"/>
                <a:gd name="connsiteX4" fmla="*/ 0 w 410485"/>
                <a:gd name="connsiteY4" fmla="*/ 373135 h 373134"/>
                <a:gd name="connsiteX5" fmla="*/ 60702 w 410485"/>
                <a:gd name="connsiteY5" fmla="*/ 373135 h 373134"/>
                <a:gd name="connsiteX6" fmla="*/ 60702 w 410485"/>
                <a:gd name="connsiteY6" fmla="*/ 81917 h 373134"/>
                <a:gd name="connsiteX7" fmla="*/ 349262 w 410485"/>
                <a:gd name="connsiteY7" fmla="*/ 373135 h 373134"/>
                <a:gd name="connsiteX8" fmla="*/ 410486 w 410485"/>
                <a:gd name="connsiteY8" fmla="*/ 373135 h 373134"/>
                <a:gd name="connsiteX9" fmla="*/ 410486 w 410485"/>
                <a:gd name="connsiteY9" fmla="*/ 0 h 373134"/>
                <a:gd name="connsiteX10" fmla="*/ 349262 w 410485"/>
                <a:gd name="connsiteY10"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85" h="373134">
                  <a:moveTo>
                    <a:pt x="349262" y="291598"/>
                  </a:moveTo>
                  <a:lnTo>
                    <a:pt x="60702" y="0"/>
                  </a:lnTo>
                  <a:lnTo>
                    <a:pt x="26388" y="0"/>
                  </a:lnTo>
                  <a:lnTo>
                    <a:pt x="0" y="0"/>
                  </a:lnTo>
                  <a:lnTo>
                    <a:pt x="0" y="373135"/>
                  </a:lnTo>
                  <a:lnTo>
                    <a:pt x="60702" y="373135"/>
                  </a:lnTo>
                  <a:lnTo>
                    <a:pt x="60702" y="81917"/>
                  </a:lnTo>
                  <a:lnTo>
                    <a:pt x="349262" y="373135"/>
                  </a:lnTo>
                  <a:lnTo>
                    <a:pt x="410486" y="373135"/>
                  </a:lnTo>
                  <a:lnTo>
                    <a:pt x="410486" y="0"/>
                  </a:lnTo>
                  <a:lnTo>
                    <a:pt x="349262" y="0"/>
                  </a:lnTo>
                  <a:close/>
                </a:path>
              </a:pathLst>
            </a:custGeom>
            <a:solidFill>
              <a:schemeClr val="bg1"/>
            </a:solidFill>
            <a:ln w="4731" cap="flat">
              <a:noFill/>
              <a:prstDash val="solid"/>
              <a:miter/>
            </a:ln>
          </p:spPr>
          <p:txBody>
            <a:bodyPr rtlCol="0" anchor="ctr"/>
            <a:lstStyle/>
            <a:p>
              <a:endParaRPr lang="en-GB"/>
            </a:p>
          </p:txBody>
        </p:sp>
        <p:sp>
          <p:nvSpPr>
            <p:cNvPr id="38" name="Freeform: Shape 37">
              <a:extLst>
                <a:ext uri="{FF2B5EF4-FFF2-40B4-BE49-F238E27FC236}">
                  <a16:creationId xmlns:a16="http://schemas.microsoft.com/office/drawing/2014/main" id="{CD107E4C-634D-4DED-A03F-46DF1723185F}"/>
                </a:ext>
              </a:extLst>
            </p:cNvPr>
            <p:cNvSpPr/>
            <p:nvPr/>
          </p:nvSpPr>
          <p:spPr bwMode="white">
            <a:xfrm>
              <a:off x="8863965" y="4927183"/>
              <a:ext cx="421876" cy="373134"/>
            </a:xfrm>
            <a:custGeom>
              <a:avLst/>
              <a:gdLst>
                <a:gd name="connsiteX0" fmla="*/ 355716 w 421876"/>
                <a:gd name="connsiteY0" fmla="*/ 0 h 373134"/>
                <a:gd name="connsiteX1" fmla="*/ 212955 w 421876"/>
                <a:gd name="connsiteY1" fmla="*/ 291598 h 373134"/>
                <a:gd name="connsiteX2" fmla="*/ 70146 w 421876"/>
                <a:gd name="connsiteY2" fmla="*/ 0 h 373134"/>
                <a:gd name="connsiteX3" fmla="*/ 0 w 421876"/>
                <a:gd name="connsiteY3" fmla="*/ 0 h 373134"/>
                <a:gd name="connsiteX4" fmla="*/ 187042 w 421876"/>
                <a:gd name="connsiteY4" fmla="*/ 373135 h 373134"/>
                <a:gd name="connsiteX5" fmla="*/ 235309 w 421876"/>
                <a:gd name="connsiteY5" fmla="*/ 373135 h 373134"/>
                <a:gd name="connsiteX6" fmla="*/ 421876 w 421876"/>
                <a:gd name="connsiteY6"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1876" h="373134">
                  <a:moveTo>
                    <a:pt x="355716" y="0"/>
                  </a:moveTo>
                  <a:lnTo>
                    <a:pt x="212955" y="291598"/>
                  </a:lnTo>
                  <a:lnTo>
                    <a:pt x="70146" y="0"/>
                  </a:lnTo>
                  <a:lnTo>
                    <a:pt x="0" y="0"/>
                  </a:lnTo>
                  <a:lnTo>
                    <a:pt x="187042" y="373135"/>
                  </a:lnTo>
                  <a:lnTo>
                    <a:pt x="235309" y="373135"/>
                  </a:lnTo>
                  <a:lnTo>
                    <a:pt x="421876" y="0"/>
                  </a:lnTo>
                  <a:close/>
                </a:path>
              </a:pathLst>
            </a:custGeom>
            <a:solidFill>
              <a:schemeClr val="bg1"/>
            </a:solidFill>
            <a:ln w="4731" cap="flat">
              <a:noFill/>
              <a:prstDash val="solid"/>
              <a:miter/>
            </a:ln>
          </p:spPr>
          <p:txBody>
            <a:bodyPr rtlCol="0" anchor="ctr"/>
            <a:lstStyle/>
            <a:p>
              <a:endParaRPr lang="en-GB"/>
            </a:p>
          </p:txBody>
        </p:sp>
      </p:grpSp>
      <p:pic>
        <p:nvPicPr>
          <p:cNvPr id="41" name="TAGLINE WHITE">
            <a:extLst>
              <a:ext uri="{FF2B5EF4-FFF2-40B4-BE49-F238E27FC236}">
                <a16:creationId xmlns:a16="http://schemas.microsoft.com/office/drawing/2014/main" id="{A98F511B-B3B4-46F3-ACF7-28F2D6378C25}"/>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950400" y="539750"/>
            <a:ext cx="1702800" cy="110651"/>
          </a:xfrm>
          <a:prstGeom prst="rect">
            <a:avLst/>
          </a:prstGeom>
        </p:spPr>
      </p:pic>
      <p:sp>
        <p:nvSpPr>
          <p:cNvPr id="2" name="Title 1"/>
          <p:cNvSpPr>
            <a:spLocks noGrp="1"/>
          </p:cNvSpPr>
          <p:nvPr>
            <p:ph type="ctrTitle" hasCustomPrompt="1"/>
          </p:nvPr>
        </p:nvSpPr>
        <p:spPr>
          <a:xfrm>
            <a:off x="539751" y="1730375"/>
            <a:ext cx="8290798" cy="2985625"/>
          </a:xfrm>
        </p:spPr>
        <p:txBody>
          <a:bodyPr anchor="b" anchorCtr="0">
            <a:noAutofit/>
          </a:bodyPr>
          <a:lstStyle>
            <a:lvl1pPr algn="l">
              <a:lnSpc>
                <a:spcPct val="83000"/>
              </a:lnSpc>
              <a:defRPr sz="6000">
                <a:solidFill>
                  <a:schemeClr val="bg1"/>
                </a:solidFill>
              </a:defRPr>
            </a:lvl1pPr>
          </a:lstStyle>
          <a:p>
            <a:r>
              <a:rPr lang="en-GB"/>
              <a:t>Click to add title</a:t>
            </a:r>
          </a:p>
        </p:txBody>
      </p:sp>
      <p:sp>
        <p:nvSpPr>
          <p:cNvPr id="31" name="Subtitle 2"/>
          <p:cNvSpPr>
            <a:spLocks noGrp="1"/>
          </p:cNvSpPr>
          <p:nvPr>
            <p:ph type="subTitle" idx="1" hasCustomPrompt="1"/>
          </p:nvPr>
        </p:nvSpPr>
        <p:spPr>
          <a:xfrm>
            <a:off x="540000" y="4946400"/>
            <a:ext cx="8290798" cy="648072"/>
          </a:xfrm>
        </p:spPr>
        <p:txBody>
          <a:bodyPr/>
          <a:lstStyle>
            <a:lvl1pPr marL="0" indent="0" algn="l" defTabSz="914400" rtl="0" eaLnBrk="1" latinLnBrk="0" hangingPunct="1">
              <a:lnSpc>
                <a:spcPct val="83000"/>
              </a:lnSpc>
              <a:spcBef>
                <a:spcPts val="0"/>
              </a:spcBef>
              <a:buNone/>
              <a:defRPr lang="en-US" sz="2000" b="0" kern="1200" dirty="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add subtitle</a:t>
            </a:r>
          </a:p>
        </p:txBody>
      </p:sp>
      <p:sp>
        <p:nvSpPr>
          <p:cNvPr id="4" name="Text Placeholder 3">
            <a:extLst>
              <a:ext uri="{FF2B5EF4-FFF2-40B4-BE49-F238E27FC236}">
                <a16:creationId xmlns:a16="http://schemas.microsoft.com/office/drawing/2014/main" id="{2B2D590D-63DF-49A5-B495-2B2E9EA7D2AA}"/>
              </a:ext>
            </a:extLst>
          </p:cNvPr>
          <p:cNvSpPr>
            <a:spLocks noGrp="1"/>
          </p:cNvSpPr>
          <p:nvPr>
            <p:ph type="body" sz="quarter" idx="18" hasCustomPrompt="1"/>
          </p:nvPr>
        </p:nvSpPr>
        <p:spPr>
          <a:xfrm>
            <a:off x="539748" y="5768975"/>
            <a:ext cx="8291049" cy="277813"/>
          </a:xfrm>
        </p:spPr>
        <p:txBody>
          <a:bodyPr anchor="b" anchorCtr="0"/>
          <a:lstStyle>
            <a:lvl1pPr marL="0" indent="0">
              <a:lnSpc>
                <a:spcPct val="83000"/>
              </a:lnSpc>
              <a:spcBef>
                <a:spcPts val="0"/>
              </a:spcBef>
              <a:buNone/>
              <a:tabLst/>
              <a:defRPr sz="1400" b="0">
                <a:solidFill>
                  <a:schemeClr val="bg1"/>
                </a:solidFill>
              </a:defRPr>
            </a:lvl1pPr>
            <a:lvl2pPr marL="0" indent="0">
              <a:lnSpc>
                <a:spcPct val="83000"/>
              </a:lnSpc>
              <a:spcBef>
                <a:spcPts val="0"/>
              </a:spcBef>
              <a:buNone/>
              <a:tabLst/>
              <a:defRPr sz="1400" b="0"/>
            </a:lvl2pPr>
            <a:lvl3pPr marL="0" indent="0">
              <a:lnSpc>
                <a:spcPct val="83000"/>
              </a:lnSpc>
              <a:spcBef>
                <a:spcPts val="0"/>
              </a:spcBef>
              <a:buNone/>
              <a:tabLst/>
              <a:defRPr sz="1400" b="0"/>
            </a:lvl3pPr>
            <a:lvl4pPr marL="0" indent="0">
              <a:lnSpc>
                <a:spcPct val="83000"/>
              </a:lnSpc>
              <a:spcBef>
                <a:spcPts val="0"/>
              </a:spcBef>
              <a:buNone/>
              <a:tabLst/>
              <a:defRPr sz="1400" b="0"/>
            </a:lvl4pPr>
            <a:lvl5pPr marL="0" indent="0">
              <a:lnSpc>
                <a:spcPct val="83000"/>
              </a:lnSpc>
              <a:spcBef>
                <a:spcPts val="0"/>
              </a:spcBef>
              <a:buNone/>
              <a:tabLst/>
              <a:defRPr sz="1400" b="0"/>
            </a:lvl5pPr>
          </a:lstStyle>
          <a:p>
            <a:pPr lvl="0"/>
            <a:r>
              <a:rPr lang="en-GB"/>
              <a:t>Click to add name, title etc..</a:t>
            </a:r>
          </a:p>
        </p:txBody>
      </p:sp>
      <p:sp>
        <p:nvSpPr>
          <p:cNvPr id="13" name="Date Placeholder 12"/>
          <p:cNvSpPr>
            <a:spLocks noGrp="1"/>
          </p:cNvSpPr>
          <p:nvPr>
            <p:ph type="dt" sz="half" idx="15"/>
          </p:nvPr>
        </p:nvSpPr>
        <p:spPr>
          <a:xfrm>
            <a:off x="0" y="6858000"/>
            <a:ext cx="0" cy="0"/>
          </a:xfrm>
        </p:spPr>
        <p:txBody>
          <a:bodyPr/>
          <a:lstStyle>
            <a:lvl1pPr>
              <a:defRPr>
                <a:solidFill>
                  <a:schemeClr val="bg1"/>
                </a:solidFill>
              </a:defRPr>
            </a:lvl1pPr>
          </a:lstStyle>
          <a:p>
            <a:endParaRPr lang="en-GB"/>
          </a:p>
        </p:txBody>
      </p:sp>
      <p:sp>
        <p:nvSpPr>
          <p:cNvPr id="24" name="Footer Placeholder 23"/>
          <p:cNvSpPr>
            <a:spLocks noGrp="1"/>
          </p:cNvSpPr>
          <p:nvPr>
            <p:ph type="ftr" sz="quarter" idx="16"/>
          </p:nvPr>
        </p:nvSpPr>
        <p:spPr>
          <a:xfrm>
            <a:off x="0" y="6858000"/>
            <a:ext cx="0" cy="0"/>
          </a:xfrm>
        </p:spPr>
        <p:txBody>
          <a:bodyPr/>
          <a:lstStyle>
            <a:lvl1pPr>
              <a:defRPr sz="100">
                <a:noFill/>
              </a:defRPr>
            </a:lvl1pPr>
          </a:lstStyle>
          <a:p>
            <a:endParaRPr lang="en-GB">
              <a:noFill/>
            </a:endParaRPr>
          </a:p>
        </p:txBody>
      </p:sp>
      <p:sp>
        <p:nvSpPr>
          <p:cNvPr id="25" name="Slide Number Placeholder 24"/>
          <p:cNvSpPr>
            <a:spLocks noGrp="1"/>
          </p:cNvSpPr>
          <p:nvPr>
            <p:ph type="sldNum" sz="quarter" idx="17"/>
          </p:nvPr>
        </p:nvSpPr>
        <p:spPr>
          <a:xfrm>
            <a:off x="0" y="6858000"/>
            <a:ext cx="0" cy="0"/>
          </a:xfrm>
        </p:spPr>
        <p:txBody>
          <a:bodyPr/>
          <a:lstStyle>
            <a:lvl1pPr>
              <a:defRPr sz="100">
                <a:noFill/>
              </a:defRPr>
            </a:lvl1pPr>
          </a:lstStyle>
          <a:p>
            <a:fld id="{5BA07366-CB75-4AA8-9E5B-928B849F427C}" type="slidenum">
              <a:rPr lang="en-GB" smtClean="0"/>
              <a:pPr/>
              <a:t>‹#›</a:t>
            </a:fld>
            <a:endParaRPr lang="en-GB" sz="100"/>
          </a:p>
        </p:txBody>
      </p:sp>
      <p:sp>
        <p:nvSpPr>
          <p:cNvPr id="40" name="SD_FLD_DocumentDate">
            <a:extLst>
              <a:ext uri="{FF2B5EF4-FFF2-40B4-BE49-F238E27FC236}">
                <a16:creationId xmlns:a16="http://schemas.microsoft.com/office/drawing/2014/main" id="{7E2B10C4-BD8D-4AE7-9B25-DFBE307FFE40}"/>
              </a:ext>
            </a:extLst>
          </p:cNvPr>
          <p:cNvSpPr txBox="1">
            <a:spLocks noChangeArrowheads="1"/>
          </p:cNvSpPr>
          <p:nvPr userDrawn="1"/>
        </p:nvSpPr>
        <p:spPr bwMode="auto">
          <a:xfrm>
            <a:off x="540001" y="6161675"/>
            <a:ext cx="8290796" cy="181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l">
              <a:lnSpc>
                <a:spcPct val="83000"/>
              </a:lnSpc>
              <a:spcBef>
                <a:spcPts val="0"/>
              </a:spcBef>
            </a:pPr>
            <a:r>
              <a:rPr lang="en-GB" altLang="ja-JP" sz="1400" cap="none" baseline="0">
                <a:solidFill>
                  <a:schemeClr val="bg1"/>
                </a:solidFill>
                <a:ea typeface="ＭＳ Ｐゴシック" charset="-128"/>
                <a:cs typeface="Arial" charset="0"/>
              </a:rPr>
              <a:t>11 August 2023</a:t>
            </a:r>
          </a:p>
        </p:txBody>
      </p:sp>
      <p:sp>
        <p:nvSpPr>
          <p:cNvPr id="29" name="_SD_FLD_DocumentNumber"/>
          <p:cNvSpPr txBox="1">
            <a:spLocks noChangeArrowheads="1"/>
          </p:cNvSpPr>
          <p:nvPr userDrawn="1"/>
        </p:nvSpPr>
        <p:spPr bwMode="auto">
          <a:xfrm>
            <a:off x="540001" y="6440400"/>
            <a:ext cx="170155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l">
              <a:spcBef>
                <a:spcPts val="0"/>
              </a:spcBef>
            </a:pPr>
            <a:endParaRPr lang="en-GB" altLang="ja-JP" sz="700">
              <a:solidFill>
                <a:schemeClr val="bg1"/>
              </a:solidFill>
              <a:ea typeface="ＭＳ Ｐゴシック" charset="-128"/>
              <a:cs typeface="Arial" charset="0"/>
            </a:endParaRPr>
          </a:p>
        </p:txBody>
      </p:sp>
      <p:sp>
        <p:nvSpPr>
          <p:cNvPr id="22" name="SD_FLD_Draft" hidden="1">
            <a:extLst>
              <a:ext uri="{FF2B5EF4-FFF2-40B4-BE49-F238E27FC236}">
                <a16:creationId xmlns:a16="http://schemas.microsoft.com/office/drawing/2014/main" id="{D3B7CDF1-E10F-4E39-9E5D-AE11897E4C1E}"/>
              </a:ext>
            </a:extLst>
          </p:cNvPr>
          <p:cNvSpPr txBox="1">
            <a:spLocks noChangeArrowheads="1"/>
          </p:cNvSpPr>
          <p:nvPr userDrawn="1"/>
        </p:nvSpPr>
        <p:spPr bwMode="auto">
          <a:xfrm>
            <a:off x="5243513" y="6232324"/>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sp>
        <p:nvSpPr>
          <p:cNvPr id="21" name="SD_FLD_Confidentiality">
            <a:extLst>
              <a:ext uri="{FF2B5EF4-FFF2-40B4-BE49-F238E27FC236}">
                <a16:creationId xmlns:a16="http://schemas.microsoft.com/office/drawing/2014/main" id="{B504DBE6-F10B-43A3-A35B-E9AA5F4CDC43}"/>
              </a:ext>
            </a:extLst>
          </p:cNvPr>
          <p:cNvSpPr/>
          <p:nvPr userDrawn="1"/>
        </p:nvSpPr>
        <p:spPr>
          <a:xfrm>
            <a:off x="7131600" y="6440400"/>
            <a:ext cx="2440800" cy="1512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L="0" algn="ctr" defTabSz="914400" rtl="0" eaLnBrk="1" latinLnBrk="0" hangingPunct="1">
              <a:lnSpc>
                <a:spcPct val="100000"/>
              </a:lnSpc>
              <a:spcBef>
                <a:spcPts val="0"/>
              </a:spcBef>
            </a:pPr>
            <a:endParaRPr lang="en-GB" sz="700" b="0" kern="1200" cap="all" baseline="0">
              <a:solidFill>
                <a:schemeClr val="bg1"/>
              </a:solidFill>
              <a:latin typeface="+mn-lt"/>
              <a:ea typeface="+mn-ea"/>
              <a:cs typeface="+mn-cs"/>
            </a:endParaRPr>
          </a:p>
        </p:txBody>
      </p:sp>
    </p:spTree>
    <p:extLst>
      <p:ext uri="{BB962C8B-B14F-4D97-AF65-F5344CB8AC3E}">
        <p14:creationId xmlns:p14="http://schemas.microsoft.com/office/powerpoint/2010/main" val="26487804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Cover with dark image">
    <p:spTree>
      <p:nvGrpSpPr>
        <p:cNvPr id="1" name=""/>
        <p:cNvGrpSpPr/>
        <p:nvPr/>
      </p:nvGrpSpPr>
      <p:grpSpPr>
        <a:xfrm>
          <a:off x="0" y="0"/>
          <a:ext cx="0" cy="0"/>
          <a:chOff x="0" y="0"/>
          <a:chExt cx="0" cy="0"/>
        </a:xfrm>
      </p:grpSpPr>
      <p:sp>
        <p:nvSpPr>
          <p:cNvPr id="8" name="Picture Placeholder 7"/>
          <p:cNvSpPr>
            <a:spLocks noGrp="1"/>
          </p:cNvSpPr>
          <p:nvPr>
            <p:ph type="pic" sz="quarter" idx="15" hasCustomPrompt="1"/>
          </p:nvPr>
        </p:nvSpPr>
        <p:spPr>
          <a:xfrm>
            <a:off x="0" y="0"/>
            <a:ext cx="12192000" cy="6858000"/>
          </a:xfrm>
          <a:blipFill>
            <a:blip r:embed="rId2"/>
            <a:stretch>
              <a:fillRect/>
            </a:stretch>
          </a:blipFill>
        </p:spPr>
        <p:txBody>
          <a:bodyPr lIns="9000000" tIns="612000" rIns="180000" anchor="ctr" anchorCtr="0"/>
          <a:lstStyle>
            <a:lvl1pPr marL="0" indent="0" algn="l">
              <a:buFontTx/>
              <a:buNone/>
              <a:defRPr sz="1600" b="0">
                <a:solidFill>
                  <a:schemeClr val="accent4"/>
                </a:solidFill>
              </a:defRPr>
            </a:lvl1pPr>
          </a:lstStyle>
          <a:p>
            <a:r>
              <a:rPr lang="en-GB"/>
              <a:t>Click on picture frame to insert background picture, click on DNV-menu / Image Tools-button / Choose Insert or Paste</a:t>
            </a:r>
          </a:p>
        </p:txBody>
      </p:sp>
      <p:sp>
        <p:nvSpPr>
          <p:cNvPr id="27" name="Title 1">
            <a:extLst>
              <a:ext uri="{FF2B5EF4-FFF2-40B4-BE49-F238E27FC236}">
                <a16:creationId xmlns:a16="http://schemas.microsoft.com/office/drawing/2014/main" id="{E36BC1AE-8CBE-4EA7-85B1-05A9468D91E1}"/>
              </a:ext>
            </a:extLst>
          </p:cNvPr>
          <p:cNvSpPr>
            <a:spLocks noGrp="1"/>
          </p:cNvSpPr>
          <p:nvPr>
            <p:ph type="ctrTitle" hasCustomPrompt="1"/>
          </p:nvPr>
        </p:nvSpPr>
        <p:spPr>
          <a:xfrm>
            <a:off x="539751" y="1730375"/>
            <a:ext cx="8290798" cy="2985625"/>
          </a:xfrm>
        </p:spPr>
        <p:txBody>
          <a:bodyPr anchor="b" anchorCtr="0">
            <a:noAutofit/>
          </a:bodyPr>
          <a:lstStyle>
            <a:lvl1pPr>
              <a:lnSpc>
                <a:spcPct val="90000"/>
              </a:lnSpc>
              <a:defRPr sz="6000">
                <a:solidFill>
                  <a:schemeClr val="bg1"/>
                </a:solidFill>
              </a:defRPr>
            </a:lvl1pPr>
          </a:lstStyle>
          <a:p>
            <a:r>
              <a:rPr lang="en-GB"/>
              <a:t>Click to add title</a:t>
            </a:r>
          </a:p>
        </p:txBody>
      </p:sp>
      <p:sp>
        <p:nvSpPr>
          <p:cNvPr id="28" name="Subtitle 2">
            <a:extLst>
              <a:ext uri="{FF2B5EF4-FFF2-40B4-BE49-F238E27FC236}">
                <a16:creationId xmlns:a16="http://schemas.microsoft.com/office/drawing/2014/main" id="{52A4BCE6-B178-4BF6-BBA3-BC5CCD7F1111}"/>
              </a:ext>
            </a:extLst>
          </p:cNvPr>
          <p:cNvSpPr>
            <a:spLocks noGrp="1"/>
          </p:cNvSpPr>
          <p:nvPr>
            <p:ph type="subTitle" idx="1" hasCustomPrompt="1"/>
          </p:nvPr>
        </p:nvSpPr>
        <p:spPr>
          <a:xfrm>
            <a:off x="540000" y="4946400"/>
            <a:ext cx="8290798" cy="648072"/>
          </a:xfrm>
        </p:spPr>
        <p:txBody>
          <a:bodyPr/>
          <a:lstStyle>
            <a:lvl1pPr marL="0" indent="0" algn="l" defTabSz="914400" rtl="0" eaLnBrk="1" latinLnBrk="0" hangingPunct="1">
              <a:lnSpc>
                <a:spcPct val="83000"/>
              </a:lnSpc>
              <a:spcBef>
                <a:spcPts val="0"/>
              </a:spcBef>
              <a:buNone/>
              <a:defRPr lang="en-US" sz="2000" b="0" kern="1200" dirty="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add subtitle</a:t>
            </a:r>
          </a:p>
        </p:txBody>
      </p:sp>
      <p:sp>
        <p:nvSpPr>
          <p:cNvPr id="29" name="Text Placeholder 3">
            <a:extLst>
              <a:ext uri="{FF2B5EF4-FFF2-40B4-BE49-F238E27FC236}">
                <a16:creationId xmlns:a16="http://schemas.microsoft.com/office/drawing/2014/main" id="{FD03B31E-37CD-4AFE-AF40-02CD88865192}"/>
              </a:ext>
            </a:extLst>
          </p:cNvPr>
          <p:cNvSpPr>
            <a:spLocks noGrp="1"/>
          </p:cNvSpPr>
          <p:nvPr>
            <p:ph type="body" sz="quarter" idx="18" hasCustomPrompt="1"/>
          </p:nvPr>
        </p:nvSpPr>
        <p:spPr>
          <a:xfrm>
            <a:off x="539748" y="5768975"/>
            <a:ext cx="8291049" cy="277813"/>
          </a:xfrm>
        </p:spPr>
        <p:txBody>
          <a:bodyPr anchor="b" anchorCtr="0"/>
          <a:lstStyle>
            <a:lvl1pPr marL="0" indent="0">
              <a:lnSpc>
                <a:spcPct val="83000"/>
              </a:lnSpc>
              <a:spcBef>
                <a:spcPts val="0"/>
              </a:spcBef>
              <a:buNone/>
              <a:tabLst/>
              <a:defRPr sz="1400" b="0">
                <a:solidFill>
                  <a:schemeClr val="bg1"/>
                </a:solidFill>
              </a:defRPr>
            </a:lvl1pPr>
            <a:lvl2pPr marL="0" indent="0">
              <a:lnSpc>
                <a:spcPct val="83000"/>
              </a:lnSpc>
              <a:spcBef>
                <a:spcPts val="0"/>
              </a:spcBef>
              <a:buNone/>
              <a:tabLst/>
              <a:defRPr sz="1400" b="0"/>
            </a:lvl2pPr>
            <a:lvl3pPr marL="0" indent="0">
              <a:lnSpc>
                <a:spcPct val="83000"/>
              </a:lnSpc>
              <a:spcBef>
                <a:spcPts val="0"/>
              </a:spcBef>
              <a:buNone/>
              <a:tabLst/>
              <a:defRPr sz="1400" b="0"/>
            </a:lvl3pPr>
            <a:lvl4pPr marL="0" indent="0">
              <a:lnSpc>
                <a:spcPct val="83000"/>
              </a:lnSpc>
              <a:spcBef>
                <a:spcPts val="0"/>
              </a:spcBef>
              <a:buNone/>
              <a:tabLst/>
              <a:defRPr sz="1400" b="0"/>
            </a:lvl4pPr>
            <a:lvl5pPr marL="0" indent="0">
              <a:lnSpc>
                <a:spcPct val="83000"/>
              </a:lnSpc>
              <a:spcBef>
                <a:spcPts val="0"/>
              </a:spcBef>
              <a:buNone/>
              <a:tabLst/>
              <a:defRPr sz="1400" b="0"/>
            </a:lvl5pPr>
          </a:lstStyle>
          <a:p>
            <a:pPr lvl="0"/>
            <a:r>
              <a:rPr lang="en-GB"/>
              <a:t>Click to add name, title etc..</a:t>
            </a:r>
          </a:p>
        </p:txBody>
      </p:sp>
      <p:sp>
        <p:nvSpPr>
          <p:cNvPr id="18" name="Text Placeholder 5">
            <a:extLst>
              <a:ext uri="{FF2B5EF4-FFF2-40B4-BE49-F238E27FC236}">
                <a16:creationId xmlns:a16="http://schemas.microsoft.com/office/drawing/2014/main" id="{968AF7DD-9CF9-4309-AF51-B7660362642A}"/>
              </a:ext>
            </a:extLst>
          </p:cNvPr>
          <p:cNvSpPr>
            <a:spLocks noGrp="1"/>
          </p:cNvSpPr>
          <p:nvPr>
            <p:ph type="body" sz="quarter" idx="20" hasCustomPrompt="1"/>
          </p:nvPr>
        </p:nvSpPr>
        <p:spPr>
          <a:xfrm>
            <a:off x="540000" y="6128743"/>
            <a:ext cx="8290797" cy="214833"/>
          </a:xfrm>
        </p:spPr>
        <p:txBody>
          <a:bodyPr/>
          <a:lstStyle>
            <a:lvl1pPr marL="0" indent="0" algn="l">
              <a:spcBef>
                <a:spcPts val="0"/>
              </a:spcBef>
              <a:buNone/>
              <a:defRPr sz="1400">
                <a:solidFill>
                  <a:schemeClr val="bg1"/>
                </a:solidFill>
              </a:defRPr>
            </a:lvl1pPr>
            <a:lvl2pPr marL="0" indent="0">
              <a:buNone/>
              <a:defRPr sz="1200"/>
            </a:lvl2pPr>
            <a:lvl3pPr marL="0" indent="0">
              <a:buNone/>
              <a:defRPr sz="1200"/>
            </a:lvl3pPr>
            <a:lvl4pPr marL="0" indent="0">
              <a:buNone/>
              <a:defRPr sz="1200"/>
            </a:lvl4pPr>
            <a:lvl5pPr marL="0" indent="0">
              <a:buNone/>
              <a:defRPr sz="1200"/>
            </a:lvl5pPr>
          </a:lstStyle>
          <a:p>
            <a:pPr lvl="0"/>
            <a:r>
              <a:rPr lang="en-GB"/>
              <a:t>Insert date DD Month Year</a:t>
            </a:r>
          </a:p>
        </p:txBody>
      </p:sp>
      <p:sp>
        <p:nvSpPr>
          <p:cNvPr id="41" name="Date Placeholder 12" hidden="1">
            <a:extLst>
              <a:ext uri="{FF2B5EF4-FFF2-40B4-BE49-F238E27FC236}">
                <a16:creationId xmlns:a16="http://schemas.microsoft.com/office/drawing/2014/main" id="{F8C7B2A1-0C6D-4367-B22A-DB1D1248E7E8}"/>
              </a:ext>
            </a:extLst>
          </p:cNvPr>
          <p:cNvSpPr>
            <a:spLocks noGrp="1"/>
          </p:cNvSpPr>
          <p:nvPr>
            <p:ph type="dt" sz="half" idx="19"/>
          </p:nvPr>
        </p:nvSpPr>
        <p:spPr>
          <a:xfrm>
            <a:off x="0" y="6858000"/>
            <a:ext cx="0" cy="0"/>
          </a:xfrm>
        </p:spPr>
        <p:txBody>
          <a:bodyPr/>
          <a:lstStyle>
            <a:lvl1pPr>
              <a:defRPr>
                <a:solidFill>
                  <a:schemeClr val="bg1"/>
                </a:solidFill>
              </a:defRPr>
            </a:lvl1pPr>
          </a:lstStyle>
          <a:p>
            <a:endParaRPr lang="en-GB"/>
          </a:p>
        </p:txBody>
      </p:sp>
      <p:sp>
        <p:nvSpPr>
          <p:cNvPr id="42" name="Footer Placeholder 23" hidden="1">
            <a:extLst>
              <a:ext uri="{FF2B5EF4-FFF2-40B4-BE49-F238E27FC236}">
                <a16:creationId xmlns:a16="http://schemas.microsoft.com/office/drawing/2014/main" id="{70E9D16D-FE2F-4908-ABD5-BB45ECB4099A}"/>
              </a:ext>
            </a:extLst>
          </p:cNvPr>
          <p:cNvSpPr>
            <a:spLocks noGrp="1"/>
          </p:cNvSpPr>
          <p:nvPr>
            <p:ph type="ftr" sz="quarter" idx="16"/>
          </p:nvPr>
        </p:nvSpPr>
        <p:spPr>
          <a:xfrm>
            <a:off x="0" y="6858000"/>
            <a:ext cx="0" cy="0"/>
          </a:xfrm>
        </p:spPr>
        <p:txBody>
          <a:bodyPr/>
          <a:lstStyle>
            <a:lvl1pPr>
              <a:defRPr sz="100">
                <a:noFill/>
              </a:defRPr>
            </a:lvl1pPr>
          </a:lstStyle>
          <a:p>
            <a:endParaRPr lang="en-GB">
              <a:noFill/>
            </a:endParaRPr>
          </a:p>
        </p:txBody>
      </p:sp>
      <p:sp>
        <p:nvSpPr>
          <p:cNvPr id="43" name="Slide Number Placeholder 24" hidden="1">
            <a:extLst>
              <a:ext uri="{FF2B5EF4-FFF2-40B4-BE49-F238E27FC236}">
                <a16:creationId xmlns:a16="http://schemas.microsoft.com/office/drawing/2014/main" id="{393087B7-ABFA-4120-819F-40E9D4ED1169}"/>
              </a:ext>
            </a:extLst>
          </p:cNvPr>
          <p:cNvSpPr>
            <a:spLocks noGrp="1"/>
          </p:cNvSpPr>
          <p:nvPr>
            <p:ph type="sldNum" sz="quarter" idx="17"/>
          </p:nvPr>
        </p:nvSpPr>
        <p:spPr>
          <a:xfrm>
            <a:off x="0" y="6858000"/>
            <a:ext cx="0" cy="0"/>
          </a:xfrm>
        </p:spPr>
        <p:txBody>
          <a:bodyPr/>
          <a:lstStyle>
            <a:lvl1pPr>
              <a:defRPr sz="100">
                <a:noFill/>
              </a:defRPr>
            </a:lvl1pPr>
          </a:lstStyle>
          <a:p>
            <a:fld id="{5BA07366-CB75-4AA8-9E5B-928B849F427C}" type="slidenum">
              <a:rPr lang="en-GB" smtClean="0"/>
              <a:pPr/>
              <a:t>‹#›</a:t>
            </a:fld>
            <a:endParaRPr lang="en-GB" sz="100"/>
          </a:p>
        </p:txBody>
      </p:sp>
      <p:sp>
        <p:nvSpPr>
          <p:cNvPr id="52" name="Text Placeholder 51">
            <a:extLst>
              <a:ext uri="{FF2B5EF4-FFF2-40B4-BE49-F238E27FC236}">
                <a16:creationId xmlns:a16="http://schemas.microsoft.com/office/drawing/2014/main" id="{91479EF3-988A-4C9C-ADDB-C1D212A272B4}"/>
              </a:ext>
            </a:extLst>
          </p:cNvPr>
          <p:cNvSpPr>
            <a:spLocks noGrp="1" noChangeAspect="1"/>
          </p:cNvSpPr>
          <p:nvPr userDrawn="1">
            <p:ph type="body" sz="quarter" idx="22" hasCustomPrompt="1"/>
          </p:nvPr>
        </p:nvSpPr>
        <p:spPr bwMode="white">
          <a:xfrm>
            <a:off x="540000" y="540000"/>
            <a:ext cx="1702800" cy="727238"/>
          </a:xfrm>
          <a:custGeom>
            <a:avLst/>
            <a:gdLst>
              <a:gd name="connsiteX0" fmla="*/ 4835251 w 9270620"/>
              <a:gd name="connsiteY0" fmla="*/ 2948180 h 3959325"/>
              <a:gd name="connsiteX1" fmla="*/ 4835251 w 9270620"/>
              <a:gd name="connsiteY1" fmla="*/ 3779899 h 3959325"/>
              <a:gd name="connsiteX2" fmla="*/ 5282830 w 9270620"/>
              <a:gd name="connsiteY2" fmla="*/ 3779899 h 3959325"/>
              <a:gd name="connsiteX3" fmla="*/ 5590803 w 9270620"/>
              <a:gd name="connsiteY3" fmla="*/ 3686324 h 3959325"/>
              <a:gd name="connsiteX4" fmla="*/ 5693918 w 9270620"/>
              <a:gd name="connsiteY4" fmla="*/ 3399093 h 3959325"/>
              <a:gd name="connsiteX5" fmla="*/ 5693918 w 9270620"/>
              <a:gd name="connsiteY5" fmla="*/ 3329139 h 3959325"/>
              <a:gd name="connsiteX6" fmla="*/ 5590803 w 9270620"/>
              <a:gd name="connsiteY6" fmla="*/ 3039484 h 3959325"/>
              <a:gd name="connsiteX7" fmla="*/ 5282830 w 9270620"/>
              <a:gd name="connsiteY7" fmla="*/ 2948180 h 3959325"/>
              <a:gd name="connsiteX8" fmla="*/ 7923941 w 9270620"/>
              <a:gd name="connsiteY8" fmla="*/ 2768907 h 3959325"/>
              <a:gd name="connsiteX9" fmla="*/ 8147729 w 9270620"/>
              <a:gd name="connsiteY9" fmla="*/ 2768907 h 3959325"/>
              <a:gd name="connsiteX10" fmla="*/ 8603334 w 9270620"/>
              <a:gd name="connsiteY10" fmla="*/ 3699197 h 3959325"/>
              <a:gd name="connsiteX11" fmla="*/ 9058787 w 9270620"/>
              <a:gd name="connsiteY11" fmla="*/ 2768907 h 3959325"/>
              <a:gd name="connsiteX12" fmla="*/ 9269858 w 9270620"/>
              <a:gd name="connsiteY12" fmla="*/ 2768907 h 3959325"/>
              <a:gd name="connsiteX13" fmla="*/ 8674651 w 9270620"/>
              <a:gd name="connsiteY13" fmla="*/ 3959325 h 3959325"/>
              <a:gd name="connsiteX14" fmla="*/ 8520664 w 9270620"/>
              <a:gd name="connsiteY14" fmla="*/ 3959325 h 3959325"/>
              <a:gd name="connsiteX15" fmla="*/ 6265204 w 9270620"/>
              <a:gd name="connsiteY15" fmla="*/ 2768907 h 3959325"/>
              <a:gd name="connsiteX16" fmla="*/ 6349390 w 9270620"/>
              <a:gd name="connsiteY16" fmla="*/ 2768907 h 3959325"/>
              <a:gd name="connsiteX17" fmla="*/ 6458862 w 9270620"/>
              <a:gd name="connsiteY17" fmla="*/ 2768907 h 3959325"/>
              <a:gd name="connsiteX18" fmla="*/ 7379459 w 9270620"/>
              <a:gd name="connsiteY18" fmla="*/ 3699197 h 3959325"/>
              <a:gd name="connsiteX19" fmla="*/ 7379459 w 9270620"/>
              <a:gd name="connsiteY19" fmla="*/ 2768907 h 3959325"/>
              <a:gd name="connsiteX20" fmla="*/ 7574783 w 9270620"/>
              <a:gd name="connsiteY20" fmla="*/ 2768907 h 3959325"/>
              <a:gd name="connsiteX21" fmla="*/ 7574783 w 9270620"/>
              <a:gd name="connsiteY21" fmla="*/ 3959325 h 3959325"/>
              <a:gd name="connsiteX22" fmla="*/ 7379459 w 9270620"/>
              <a:gd name="connsiteY22" fmla="*/ 3959325 h 3959325"/>
              <a:gd name="connsiteX23" fmla="*/ 6458862 w 9270620"/>
              <a:gd name="connsiteY23" fmla="*/ 3030248 h 3959325"/>
              <a:gd name="connsiteX24" fmla="*/ 6458862 w 9270620"/>
              <a:gd name="connsiteY24" fmla="*/ 3959325 h 3959325"/>
              <a:gd name="connsiteX25" fmla="*/ 6265204 w 9270620"/>
              <a:gd name="connsiteY25" fmla="*/ 3959325 h 3959325"/>
              <a:gd name="connsiteX26" fmla="*/ 4636746 w 9270620"/>
              <a:gd name="connsiteY26" fmla="*/ 2768907 h 3959325"/>
              <a:gd name="connsiteX27" fmla="*/ 4725625 w 9270620"/>
              <a:gd name="connsiteY27" fmla="*/ 2768907 h 3959325"/>
              <a:gd name="connsiteX28" fmla="*/ 4835098 w 9270620"/>
              <a:gd name="connsiteY28" fmla="*/ 2768907 h 3959325"/>
              <a:gd name="connsiteX29" fmla="*/ 5281164 w 9270620"/>
              <a:gd name="connsiteY29" fmla="*/ 2768907 h 3959325"/>
              <a:gd name="connsiteX30" fmla="*/ 5606551 w 9270620"/>
              <a:gd name="connsiteY30" fmla="*/ 2830078 h 3959325"/>
              <a:gd name="connsiteX31" fmla="*/ 5816110 w 9270620"/>
              <a:gd name="connsiteY31" fmla="*/ 3014048 h 3959325"/>
              <a:gd name="connsiteX32" fmla="*/ 5889091 w 9270620"/>
              <a:gd name="connsiteY32" fmla="*/ 3322781 h 3959325"/>
              <a:gd name="connsiteX33" fmla="*/ 5889091 w 9270620"/>
              <a:gd name="connsiteY33" fmla="*/ 3405301 h 3959325"/>
              <a:gd name="connsiteX34" fmla="*/ 5816110 w 9270620"/>
              <a:gd name="connsiteY34" fmla="*/ 3714035 h 3959325"/>
              <a:gd name="connsiteX35" fmla="*/ 5606551 w 9270620"/>
              <a:gd name="connsiteY35" fmla="*/ 3898154 h 3959325"/>
              <a:gd name="connsiteX36" fmla="*/ 5281164 w 9270620"/>
              <a:gd name="connsiteY36" fmla="*/ 3959325 h 3959325"/>
              <a:gd name="connsiteX37" fmla="*/ 4835098 w 9270620"/>
              <a:gd name="connsiteY37" fmla="*/ 3959325 h 3959325"/>
              <a:gd name="connsiteX38" fmla="*/ 4725625 w 9270620"/>
              <a:gd name="connsiteY38" fmla="*/ 3959325 h 3959325"/>
              <a:gd name="connsiteX39" fmla="*/ 4636746 w 9270620"/>
              <a:gd name="connsiteY39" fmla="*/ 3959325 h 3959325"/>
              <a:gd name="connsiteX40" fmla="*/ 0 w 9270620"/>
              <a:gd name="connsiteY40" fmla="*/ 1844070 h 3959325"/>
              <a:gd name="connsiteX41" fmla="*/ 9270620 w 9270620"/>
              <a:gd name="connsiteY41" fmla="*/ 1844070 h 3959325"/>
              <a:gd name="connsiteX42" fmla="*/ 9270620 w 9270620"/>
              <a:gd name="connsiteY42" fmla="*/ 2212762 h 3959325"/>
              <a:gd name="connsiteX43" fmla="*/ 0 w 9270620"/>
              <a:gd name="connsiteY43" fmla="*/ 2212762 h 3959325"/>
              <a:gd name="connsiteX44" fmla="*/ 0 w 9270620"/>
              <a:gd name="connsiteY44" fmla="*/ 1475528 h 3959325"/>
              <a:gd name="connsiteX45" fmla="*/ 9270620 w 9270620"/>
              <a:gd name="connsiteY45" fmla="*/ 1475528 h 3959325"/>
              <a:gd name="connsiteX46" fmla="*/ 9270620 w 9270620"/>
              <a:gd name="connsiteY46" fmla="*/ 1660101 h 3959325"/>
              <a:gd name="connsiteX47" fmla="*/ 0 w 9270620"/>
              <a:gd name="connsiteY47" fmla="*/ 1660101 h 3959325"/>
              <a:gd name="connsiteX48" fmla="*/ 0 w 9270620"/>
              <a:gd name="connsiteY48" fmla="*/ 0 h 3959325"/>
              <a:gd name="connsiteX49" fmla="*/ 9270620 w 9270620"/>
              <a:gd name="connsiteY49" fmla="*/ 0 h 3959325"/>
              <a:gd name="connsiteX50" fmla="*/ 9270620 w 9270620"/>
              <a:gd name="connsiteY50" fmla="*/ 1106839 h 3959325"/>
              <a:gd name="connsiteX51" fmla="*/ 0 w 9270620"/>
              <a:gd name="connsiteY51" fmla="*/ 1106839 h 3959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9270620" h="3959325">
                <a:moveTo>
                  <a:pt x="4835251" y="2948180"/>
                </a:moveTo>
                <a:lnTo>
                  <a:pt x="4835251" y="3779899"/>
                </a:lnTo>
                <a:lnTo>
                  <a:pt x="5282830" y="3779899"/>
                </a:lnTo>
                <a:cubicBezTo>
                  <a:pt x="5419404" y="3779899"/>
                  <a:pt x="5522065" y="3748707"/>
                  <a:pt x="5590803" y="3686324"/>
                </a:cubicBezTo>
                <a:cubicBezTo>
                  <a:pt x="5659548" y="3623943"/>
                  <a:pt x="5693918" y="3528250"/>
                  <a:pt x="5693918" y="3399093"/>
                </a:cubicBezTo>
                <a:lnTo>
                  <a:pt x="5693918" y="3329139"/>
                </a:lnTo>
                <a:cubicBezTo>
                  <a:pt x="5693918" y="3196955"/>
                  <a:pt x="5659548" y="3100352"/>
                  <a:pt x="5590803" y="3039484"/>
                </a:cubicBezTo>
                <a:cubicBezTo>
                  <a:pt x="5521912" y="2978616"/>
                  <a:pt x="5419404" y="2948180"/>
                  <a:pt x="5282830" y="2948180"/>
                </a:cubicBezTo>
                <a:close/>
                <a:moveTo>
                  <a:pt x="7923941" y="2768907"/>
                </a:moveTo>
                <a:lnTo>
                  <a:pt x="8147729" y="2768907"/>
                </a:lnTo>
                <a:lnTo>
                  <a:pt x="8603334" y="3699197"/>
                </a:lnTo>
                <a:lnTo>
                  <a:pt x="9058787" y="2768907"/>
                </a:lnTo>
                <a:lnTo>
                  <a:pt x="9269858" y="2768907"/>
                </a:lnTo>
                <a:lnTo>
                  <a:pt x="8674651" y="3959325"/>
                </a:lnTo>
                <a:lnTo>
                  <a:pt x="8520664" y="3959325"/>
                </a:lnTo>
                <a:close/>
                <a:moveTo>
                  <a:pt x="6265204" y="2768907"/>
                </a:moveTo>
                <a:lnTo>
                  <a:pt x="6349390" y="2768907"/>
                </a:lnTo>
                <a:lnTo>
                  <a:pt x="6458862" y="2768907"/>
                </a:lnTo>
                <a:lnTo>
                  <a:pt x="7379459" y="3699197"/>
                </a:lnTo>
                <a:lnTo>
                  <a:pt x="7379459" y="2768907"/>
                </a:lnTo>
                <a:lnTo>
                  <a:pt x="7574783" y="2768907"/>
                </a:lnTo>
                <a:lnTo>
                  <a:pt x="7574783" y="3959325"/>
                </a:lnTo>
                <a:lnTo>
                  <a:pt x="7379459" y="3959325"/>
                </a:lnTo>
                <a:lnTo>
                  <a:pt x="6458862" y="3030248"/>
                </a:lnTo>
                <a:lnTo>
                  <a:pt x="6458862" y="3959325"/>
                </a:lnTo>
                <a:lnTo>
                  <a:pt x="6265204" y="3959325"/>
                </a:lnTo>
                <a:close/>
                <a:moveTo>
                  <a:pt x="4636746" y="2768907"/>
                </a:moveTo>
                <a:lnTo>
                  <a:pt x="4725625" y="2768907"/>
                </a:lnTo>
                <a:lnTo>
                  <a:pt x="4835098" y="2768907"/>
                </a:lnTo>
                <a:lnTo>
                  <a:pt x="5281164" y="2768907"/>
                </a:lnTo>
                <a:cubicBezTo>
                  <a:pt x="5407140" y="2768907"/>
                  <a:pt x="5515553" y="2789347"/>
                  <a:pt x="5606551" y="2830078"/>
                </a:cubicBezTo>
                <a:cubicBezTo>
                  <a:pt x="5697551" y="2870809"/>
                  <a:pt x="5767352" y="2932130"/>
                  <a:pt x="5816110" y="3014048"/>
                </a:cubicBezTo>
                <a:cubicBezTo>
                  <a:pt x="5864711" y="3096112"/>
                  <a:pt x="5889091" y="3198923"/>
                  <a:pt x="5889091" y="3322781"/>
                </a:cubicBezTo>
                <a:lnTo>
                  <a:pt x="5889091" y="3405301"/>
                </a:lnTo>
                <a:cubicBezTo>
                  <a:pt x="5889091" y="3529156"/>
                  <a:pt x="5864711" y="3631967"/>
                  <a:pt x="5816110" y="3714035"/>
                </a:cubicBezTo>
                <a:cubicBezTo>
                  <a:pt x="5767352" y="3796099"/>
                  <a:pt x="5697551" y="3857423"/>
                  <a:pt x="5606551" y="3898154"/>
                </a:cubicBezTo>
                <a:cubicBezTo>
                  <a:pt x="5515553" y="3938885"/>
                  <a:pt x="5407140" y="3959325"/>
                  <a:pt x="5281164" y="3959325"/>
                </a:cubicBezTo>
                <a:lnTo>
                  <a:pt x="4835098" y="3959325"/>
                </a:lnTo>
                <a:lnTo>
                  <a:pt x="4725625" y="3959325"/>
                </a:lnTo>
                <a:lnTo>
                  <a:pt x="4636746" y="3959325"/>
                </a:lnTo>
                <a:close/>
                <a:moveTo>
                  <a:pt x="0" y="1844070"/>
                </a:moveTo>
                <a:lnTo>
                  <a:pt x="9270620" y="1844070"/>
                </a:lnTo>
                <a:lnTo>
                  <a:pt x="9270620" y="2212762"/>
                </a:lnTo>
                <a:lnTo>
                  <a:pt x="0" y="2212762"/>
                </a:lnTo>
                <a:close/>
                <a:moveTo>
                  <a:pt x="0" y="1475528"/>
                </a:moveTo>
                <a:lnTo>
                  <a:pt x="9270620" y="1475528"/>
                </a:lnTo>
                <a:lnTo>
                  <a:pt x="9270620" y="1660101"/>
                </a:lnTo>
                <a:lnTo>
                  <a:pt x="0" y="1660101"/>
                </a:lnTo>
                <a:close/>
                <a:moveTo>
                  <a:pt x="0" y="0"/>
                </a:moveTo>
                <a:lnTo>
                  <a:pt x="9270620" y="0"/>
                </a:lnTo>
                <a:lnTo>
                  <a:pt x="9270620" y="1106839"/>
                </a:lnTo>
                <a:lnTo>
                  <a:pt x="0" y="1106839"/>
                </a:lnTo>
                <a:close/>
              </a:path>
            </a:pathLst>
          </a:custGeom>
          <a:solidFill>
            <a:schemeClr val="bg1"/>
          </a:solidFill>
        </p:spPr>
        <p:txBody>
          <a:bodyPr wrap="square">
            <a:noAutofit/>
          </a:bodyPr>
          <a:lstStyle>
            <a:lvl1pPr>
              <a:buNone/>
              <a:defRPr sz="100">
                <a:noFill/>
              </a:defRPr>
            </a:lvl1pPr>
          </a:lstStyle>
          <a:p>
            <a:pPr lvl="0"/>
            <a:r>
              <a:rPr lang="en-GB"/>
              <a:t>.</a:t>
            </a:r>
          </a:p>
        </p:txBody>
      </p:sp>
      <p:sp>
        <p:nvSpPr>
          <p:cNvPr id="15" name="Text Placeholder 53">
            <a:extLst>
              <a:ext uri="{FF2B5EF4-FFF2-40B4-BE49-F238E27FC236}">
                <a16:creationId xmlns:a16="http://schemas.microsoft.com/office/drawing/2014/main" id="{E5AF79C5-94DD-46C5-8CC3-1113D3AF2285}"/>
              </a:ext>
            </a:extLst>
          </p:cNvPr>
          <p:cNvSpPr>
            <a:spLocks noGrp="1" noChangeAspect="1"/>
          </p:cNvSpPr>
          <p:nvPr>
            <p:ph type="body" sz="quarter" idx="23" hasCustomPrompt="1"/>
          </p:nvPr>
        </p:nvSpPr>
        <p:spPr bwMode="white">
          <a:xfrm>
            <a:off x="9950287" y="540000"/>
            <a:ext cx="1702800" cy="110911"/>
          </a:xfrm>
          <a:prstGeom prst="rect">
            <a:avLst/>
          </a:prstGeom>
          <a:blipFill>
            <a:blip r:embed="rId3">
              <a:extLst>
                <a:ext uri="{96DAC541-7B7A-43D3-8B79-37D633B846F1}">
                  <asvg:svgBlip xmlns:asvg="http://schemas.microsoft.com/office/drawing/2016/SVG/main" r:embed="rId4"/>
                </a:ext>
              </a:extLst>
            </a:blip>
            <a:stretch>
              <a:fillRect/>
            </a:stretch>
          </a:blipFill>
        </p:spPr>
        <p:txBody>
          <a:bodyPr wrap="square">
            <a:noAutofit/>
          </a:bodyPr>
          <a:lstStyle>
            <a:lvl1pPr>
              <a:buNone/>
              <a:defRPr sz="100">
                <a:noFill/>
              </a:defRPr>
            </a:lvl1pPr>
          </a:lstStyle>
          <a:p>
            <a:pPr lvl="0"/>
            <a:r>
              <a:rPr lang="en-GB"/>
              <a:t>.</a:t>
            </a:r>
          </a:p>
        </p:txBody>
      </p:sp>
      <p:sp>
        <p:nvSpPr>
          <p:cNvPr id="39" name="_SD_FLD_DocumentNumber">
            <a:extLst>
              <a:ext uri="{FF2B5EF4-FFF2-40B4-BE49-F238E27FC236}">
                <a16:creationId xmlns:a16="http://schemas.microsoft.com/office/drawing/2014/main" id="{6D4A75F9-9621-4F28-A6CF-B645F5EF9C9F}"/>
              </a:ext>
            </a:extLst>
          </p:cNvPr>
          <p:cNvSpPr txBox="1">
            <a:spLocks noChangeArrowheads="1"/>
          </p:cNvSpPr>
          <p:nvPr userDrawn="1"/>
        </p:nvSpPr>
        <p:spPr bwMode="auto">
          <a:xfrm>
            <a:off x="540001" y="6440400"/>
            <a:ext cx="170155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l">
              <a:spcBef>
                <a:spcPts val="0"/>
              </a:spcBef>
            </a:pPr>
            <a:endParaRPr lang="en-GB" altLang="ja-JP" sz="700">
              <a:solidFill>
                <a:schemeClr val="bg1"/>
              </a:solidFill>
              <a:ea typeface="ＭＳ Ｐゴシック" charset="-128"/>
              <a:cs typeface="Arial" charset="0"/>
            </a:endParaRPr>
          </a:p>
        </p:txBody>
      </p:sp>
      <p:sp>
        <p:nvSpPr>
          <p:cNvPr id="16" name="SD_FLD_Draft" hidden="1">
            <a:extLst>
              <a:ext uri="{FF2B5EF4-FFF2-40B4-BE49-F238E27FC236}">
                <a16:creationId xmlns:a16="http://schemas.microsoft.com/office/drawing/2014/main" id="{AD5BBEBA-5503-4301-834E-0266E3956A0D}"/>
              </a:ext>
            </a:extLst>
          </p:cNvPr>
          <p:cNvSpPr txBox="1">
            <a:spLocks noChangeArrowheads="1"/>
          </p:cNvSpPr>
          <p:nvPr userDrawn="1"/>
        </p:nvSpPr>
        <p:spPr bwMode="auto">
          <a:xfrm>
            <a:off x="5243513" y="6232324"/>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sp>
        <p:nvSpPr>
          <p:cNvPr id="17" name="SD_FLD_Confidentiality">
            <a:extLst>
              <a:ext uri="{FF2B5EF4-FFF2-40B4-BE49-F238E27FC236}">
                <a16:creationId xmlns:a16="http://schemas.microsoft.com/office/drawing/2014/main" id="{8A9F0C40-3C7F-4DF3-821F-6D35E44CE137}"/>
              </a:ext>
            </a:extLst>
          </p:cNvPr>
          <p:cNvSpPr/>
          <p:nvPr userDrawn="1"/>
        </p:nvSpPr>
        <p:spPr>
          <a:xfrm>
            <a:off x="7131600" y="6440400"/>
            <a:ext cx="2440800" cy="1512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L="0" algn="ctr" defTabSz="914400" rtl="0" eaLnBrk="1" latinLnBrk="0" hangingPunct="1">
              <a:lnSpc>
                <a:spcPct val="100000"/>
              </a:lnSpc>
              <a:spcBef>
                <a:spcPts val="0"/>
              </a:spcBef>
            </a:pPr>
            <a:endParaRPr lang="en-GB" sz="700" b="0" kern="1200" cap="all" baseline="0">
              <a:solidFill>
                <a:schemeClr val="bg1"/>
              </a:solidFill>
              <a:latin typeface="+mn-lt"/>
              <a:ea typeface="+mn-ea"/>
              <a:cs typeface="+mn-cs"/>
            </a:endParaRPr>
          </a:p>
        </p:txBody>
      </p:sp>
    </p:spTree>
    <p:extLst>
      <p:ext uri="{BB962C8B-B14F-4D97-AF65-F5344CB8AC3E}">
        <p14:creationId xmlns:p14="http://schemas.microsoft.com/office/powerpoint/2010/main" val="28062052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Cover with light image">
    <p:spTree>
      <p:nvGrpSpPr>
        <p:cNvPr id="1" name=""/>
        <p:cNvGrpSpPr/>
        <p:nvPr/>
      </p:nvGrpSpPr>
      <p:grpSpPr>
        <a:xfrm>
          <a:off x="0" y="0"/>
          <a:ext cx="0" cy="0"/>
          <a:chOff x="0" y="0"/>
          <a:chExt cx="0" cy="0"/>
        </a:xfrm>
      </p:grpSpPr>
      <p:sp>
        <p:nvSpPr>
          <p:cNvPr id="8" name="Picture Placeholder 7"/>
          <p:cNvSpPr>
            <a:spLocks noGrp="1"/>
          </p:cNvSpPr>
          <p:nvPr>
            <p:ph type="pic" sz="quarter" idx="15" hasCustomPrompt="1"/>
          </p:nvPr>
        </p:nvSpPr>
        <p:spPr>
          <a:xfrm>
            <a:off x="0" y="0"/>
            <a:ext cx="12192000" cy="6858000"/>
          </a:xfrm>
          <a:blipFill>
            <a:blip r:embed="rId2"/>
            <a:stretch>
              <a:fillRect/>
            </a:stretch>
          </a:blipFill>
        </p:spPr>
        <p:txBody>
          <a:bodyPr lIns="9000000" tIns="612000" rIns="180000" anchor="ctr" anchorCtr="0"/>
          <a:lstStyle>
            <a:lvl1pPr marL="0" indent="0" algn="l">
              <a:buFontTx/>
              <a:buNone/>
              <a:defRPr sz="1600" b="0">
                <a:solidFill>
                  <a:schemeClr val="accent4"/>
                </a:solidFill>
              </a:defRPr>
            </a:lvl1pPr>
          </a:lstStyle>
          <a:p>
            <a:r>
              <a:rPr lang="en-GB"/>
              <a:t>Click on picture frame to insert background picture, click on DNV-menu / Image Tools-button / Choose Insert or Paste</a:t>
            </a:r>
          </a:p>
        </p:txBody>
      </p:sp>
      <p:sp>
        <p:nvSpPr>
          <p:cNvPr id="27" name="Title 1">
            <a:extLst>
              <a:ext uri="{FF2B5EF4-FFF2-40B4-BE49-F238E27FC236}">
                <a16:creationId xmlns:a16="http://schemas.microsoft.com/office/drawing/2014/main" id="{E36BC1AE-8CBE-4EA7-85B1-05A9468D91E1}"/>
              </a:ext>
            </a:extLst>
          </p:cNvPr>
          <p:cNvSpPr>
            <a:spLocks noGrp="1"/>
          </p:cNvSpPr>
          <p:nvPr>
            <p:ph type="ctrTitle" hasCustomPrompt="1"/>
          </p:nvPr>
        </p:nvSpPr>
        <p:spPr>
          <a:xfrm>
            <a:off x="539751" y="1730375"/>
            <a:ext cx="8290798" cy="2985625"/>
          </a:xfrm>
        </p:spPr>
        <p:txBody>
          <a:bodyPr anchor="b" anchorCtr="0">
            <a:noAutofit/>
          </a:bodyPr>
          <a:lstStyle>
            <a:lvl1pPr>
              <a:lnSpc>
                <a:spcPct val="83000"/>
              </a:lnSpc>
              <a:defRPr sz="6000">
                <a:solidFill>
                  <a:schemeClr val="accent1"/>
                </a:solidFill>
              </a:defRPr>
            </a:lvl1pPr>
          </a:lstStyle>
          <a:p>
            <a:r>
              <a:rPr lang="en-GB"/>
              <a:t>Click to add title</a:t>
            </a:r>
          </a:p>
        </p:txBody>
      </p:sp>
      <p:sp>
        <p:nvSpPr>
          <p:cNvPr id="28" name="Subtitle 2">
            <a:extLst>
              <a:ext uri="{FF2B5EF4-FFF2-40B4-BE49-F238E27FC236}">
                <a16:creationId xmlns:a16="http://schemas.microsoft.com/office/drawing/2014/main" id="{52A4BCE6-B178-4BF6-BBA3-BC5CCD7F1111}"/>
              </a:ext>
            </a:extLst>
          </p:cNvPr>
          <p:cNvSpPr>
            <a:spLocks noGrp="1"/>
          </p:cNvSpPr>
          <p:nvPr>
            <p:ph type="subTitle" idx="1" hasCustomPrompt="1"/>
          </p:nvPr>
        </p:nvSpPr>
        <p:spPr>
          <a:xfrm>
            <a:off x="540000" y="4946400"/>
            <a:ext cx="8290798" cy="648072"/>
          </a:xfrm>
        </p:spPr>
        <p:txBody>
          <a:bodyPr/>
          <a:lstStyle>
            <a:lvl1pPr marL="0" indent="0" algn="l" defTabSz="914400" rtl="0" eaLnBrk="1" latinLnBrk="0" hangingPunct="1">
              <a:lnSpc>
                <a:spcPct val="83000"/>
              </a:lnSpc>
              <a:spcBef>
                <a:spcPts val="0"/>
              </a:spcBef>
              <a:buNone/>
              <a:defRPr lang="en-US" sz="2000" b="0" kern="1200" dirty="0">
                <a:solidFill>
                  <a:schemeClr val="accent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add subtitle</a:t>
            </a:r>
          </a:p>
        </p:txBody>
      </p:sp>
      <p:sp>
        <p:nvSpPr>
          <p:cNvPr id="29" name="Text Placeholder 3">
            <a:extLst>
              <a:ext uri="{FF2B5EF4-FFF2-40B4-BE49-F238E27FC236}">
                <a16:creationId xmlns:a16="http://schemas.microsoft.com/office/drawing/2014/main" id="{FD03B31E-37CD-4AFE-AF40-02CD88865192}"/>
              </a:ext>
            </a:extLst>
          </p:cNvPr>
          <p:cNvSpPr>
            <a:spLocks noGrp="1"/>
          </p:cNvSpPr>
          <p:nvPr>
            <p:ph type="body" sz="quarter" idx="18" hasCustomPrompt="1"/>
          </p:nvPr>
        </p:nvSpPr>
        <p:spPr>
          <a:xfrm>
            <a:off x="539748" y="5768975"/>
            <a:ext cx="8291049" cy="277813"/>
          </a:xfrm>
        </p:spPr>
        <p:txBody>
          <a:bodyPr anchor="b" anchorCtr="0"/>
          <a:lstStyle>
            <a:lvl1pPr marL="0" indent="0">
              <a:lnSpc>
                <a:spcPct val="83000"/>
              </a:lnSpc>
              <a:spcBef>
                <a:spcPts val="0"/>
              </a:spcBef>
              <a:buNone/>
              <a:tabLst/>
              <a:defRPr sz="1400" b="0"/>
            </a:lvl1pPr>
            <a:lvl2pPr marL="0" indent="0">
              <a:lnSpc>
                <a:spcPct val="83000"/>
              </a:lnSpc>
              <a:spcBef>
                <a:spcPts val="0"/>
              </a:spcBef>
              <a:buNone/>
              <a:tabLst/>
              <a:defRPr sz="1400" b="0"/>
            </a:lvl2pPr>
            <a:lvl3pPr marL="0" indent="0">
              <a:lnSpc>
                <a:spcPct val="83000"/>
              </a:lnSpc>
              <a:spcBef>
                <a:spcPts val="0"/>
              </a:spcBef>
              <a:buNone/>
              <a:tabLst/>
              <a:defRPr sz="1400" b="0"/>
            </a:lvl3pPr>
            <a:lvl4pPr marL="0" indent="0">
              <a:lnSpc>
                <a:spcPct val="83000"/>
              </a:lnSpc>
              <a:spcBef>
                <a:spcPts val="0"/>
              </a:spcBef>
              <a:buNone/>
              <a:tabLst/>
              <a:defRPr sz="1400" b="0"/>
            </a:lvl4pPr>
            <a:lvl5pPr marL="0" indent="0">
              <a:lnSpc>
                <a:spcPct val="83000"/>
              </a:lnSpc>
              <a:spcBef>
                <a:spcPts val="0"/>
              </a:spcBef>
              <a:buNone/>
              <a:tabLst/>
              <a:defRPr sz="1400" b="0"/>
            </a:lvl5pPr>
          </a:lstStyle>
          <a:p>
            <a:pPr lvl="0"/>
            <a:r>
              <a:rPr lang="en-GB"/>
              <a:t>Click to add name, title etc..</a:t>
            </a:r>
          </a:p>
        </p:txBody>
      </p:sp>
      <p:sp>
        <p:nvSpPr>
          <p:cNvPr id="41" name="Date Placeholder 12" hidden="1">
            <a:extLst>
              <a:ext uri="{FF2B5EF4-FFF2-40B4-BE49-F238E27FC236}">
                <a16:creationId xmlns:a16="http://schemas.microsoft.com/office/drawing/2014/main" id="{F8C7B2A1-0C6D-4367-B22A-DB1D1248E7E8}"/>
              </a:ext>
            </a:extLst>
          </p:cNvPr>
          <p:cNvSpPr>
            <a:spLocks noGrp="1"/>
          </p:cNvSpPr>
          <p:nvPr>
            <p:ph type="dt" sz="half" idx="19"/>
          </p:nvPr>
        </p:nvSpPr>
        <p:spPr>
          <a:xfrm>
            <a:off x="0" y="6858000"/>
            <a:ext cx="0" cy="0"/>
          </a:xfrm>
        </p:spPr>
        <p:txBody>
          <a:bodyPr/>
          <a:lstStyle>
            <a:lvl1pPr>
              <a:defRPr>
                <a:solidFill>
                  <a:schemeClr val="bg1"/>
                </a:solidFill>
              </a:defRPr>
            </a:lvl1pPr>
          </a:lstStyle>
          <a:p>
            <a:endParaRPr lang="en-GB"/>
          </a:p>
        </p:txBody>
      </p:sp>
      <p:sp>
        <p:nvSpPr>
          <p:cNvPr id="42" name="Footer Placeholder 23" hidden="1">
            <a:extLst>
              <a:ext uri="{FF2B5EF4-FFF2-40B4-BE49-F238E27FC236}">
                <a16:creationId xmlns:a16="http://schemas.microsoft.com/office/drawing/2014/main" id="{70E9D16D-FE2F-4908-ABD5-BB45ECB4099A}"/>
              </a:ext>
            </a:extLst>
          </p:cNvPr>
          <p:cNvSpPr>
            <a:spLocks noGrp="1"/>
          </p:cNvSpPr>
          <p:nvPr>
            <p:ph type="ftr" sz="quarter" idx="16"/>
          </p:nvPr>
        </p:nvSpPr>
        <p:spPr>
          <a:xfrm>
            <a:off x="0" y="6858000"/>
            <a:ext cx="0" cy="0"/>
          </a:xfrm>
        </p:spPr>
        <p:txBody>
          <a:bodyPr/>
          <a:lstStyle>
            <a:lvl1pPr>
              <a:defRPr sz="100">
                <a:noFill/>
              </a:defRPr>
            </a:lvl1pPr>
          </a:lstStyle>
          <a:p>
            <a:endParaRPr lang="en-GB">
              <a:noFill/>
            </a:endParaRPr>
          </a:p>
        </p:txBody>
      </p:sp>
      <p:sp>
        <p:nvSpPr>
          <p:cNvPr id="43" name="Slide Number Placeholder 24" hidden="1">
            <a:extLst>
              <a:ext uri="{FF2B5EF4-FFF2-40B4-BE49-F238E27FC236}">
                <a16:creationId xmlns:a16="http://schemas.microsoft.com/office/drawing/2014/main" id="{393087B7-ABFA-4120-819F-40E9D4ED1169}"/>
              </a:ext>
            </a:extLst>
          </p:cNvPr>
          <p:cNvSpPr>
            <a:spLocks noGrp="1"/>
          </p:cNvSpPr>
          <p:nvPr>
            <p:ph type="sldNum" sz="quarter" idx="17"/>
          </p:nvPr>
        </p:nvSpPr>
        <p:spPr>
          <a:xfrm>
            <a:off x="0" y="6858000"/>
            <a:ext cx="0" cy="0"/>
          </a:xfrm>
        </p:spPr>
        <p:txBody>
          <a:bodyPr/>
          <a:lstStyle>
            <a:lvl1pPr>
              <a:defRPr sz="100">
                <a:noFill/>
              </a:defRPr>
            </a:lvl1pPr>
          </a:lstStyle>
          <a:p>
            <a:fld id="{5BA07366-CB75-4AA8-9E5B-928B849F427C}" type="slidenum">
              <a:rPr lang="en-GB" smtClean="0"/>
              <a:pPr/>
              <a:t>‹#›</a:t>
            </a:fld>
            <a:endParaRPr lang="en-GB" sz="100"/>
          </a:p>
        </p:txBody>
      </p:sp>
      <p:sp>
        <p:nvSpPr>
          <p:cNvPr id="52" name="Text Placeholder 51">
            <a:extLst>
              <a:ext uri="{FF2B5EF4-FFF2-40B4-BE49-F238E27FC236}">
                <a16:creationId xmlns:a16="http://schemas.microsoft.com/office/drawing/2014/main" id="{91479EF3-988A-4C9C-ADDB-C1D212A272B4}"/>
              </a:ext>
            </a:extLst>
          </p:cNvPr>
          <p:cNvSpPr>
            <a:spLocks noGrp="1" noChangeAspect="1"/>
          </p:cNvSpPr>
          <p:nvPr userDrawn="1">
            <p:ph type="body" sz="quarter" idx="22" hasCustomPrompt="1"/>
          </p:nvPr>
        </p:nvSpPr>
        <p:spPr>
          <a:xfrm>
            <a:off x="540000" y="540000"/>
            <a:ext cx="1702800" cy="727238"/>
          </a:xfrm>
          <a:custGeom>
            <a:avLst/>
            <a:gdLst>
              <a:gd name="connsiteX0" fmla="*/ 4835251 w 9270620"/>
              <a:gd name="connsiteY0" fmla="*/ 2948180 h 3959325"/>
              <a:gd name="connsiteX1" fmla="*/ 4835251 w 9270620"/>
              <a:gd name="connsiteY1" fmla="*/ 3779899 h 3959325"/>
              <a:gd name="connsiteX2" fmla="*/ 5282830 w 9270620"/>
              <a:gd name="connsiteY2" fmla="*/ 3779899 h 3959325"/>
              <a:gd name="connsiteX3" fmla="*/ 5590803 w 9270620"/>
              <a:gd name="connsiteY3" fmla="*/ 3686324 h 3959325"/>
              <a:gd name="connsiteX4" fmla="*/ 5693918 w 9270620"/>
              <a:gd name="connsiteY4" fmla="*/ 3399093 h 3959325"/>
              <a:gd name="connsiteX5" fmla="*/ 5693918 w 9270620"/>
              <a:gd name="connsiteY5" fmla="*/ 3329139 h 3959325"/>
              <a:gd name="connsiteX6" fmla="*/ 5590803 w 9270620"/>
              <a:gd name="connsiteY6" fmla="*/ 3039484 h 3959325"/>
              <a:gd name="connsiteX7" fmla="*/ 5282830 w 9270620"/>
              <a:gd name="connsiteY7" fmla="*/ 2948180 h 3959325"/>
              <a:gd name="connsiteX8" fmla="*/ 7923941 w 9270620"/>
              <a:gd name="connsiteY8" fmla="*/ 2768907 h 3959325"/>
              <a:gd name="connsiteX9" fmla="*/ 8147729 w 9270620"/>
              <a:gd name="connsiteY9" fmla="*/ 2768907 h 3959325"/>
              <a:gd name="connsiteX10" fmla="*/ 8603334 w 9270620"/>
              <a:gd name="connsiteY10" fmla="*/ 3699197 h 3959325"/>
              <a:gd name="connsiteX11" fmla="*/ 9058787 w 9270620"/>
              <a:gd name="connsiteY11" fmla="*/ 2768907 h 3959325"/>
              <a:gd name="connsiteX12" fmla="*/ 9269858 w 9270620"/>
              <a:gd name="connsiteY12" fmla="*/ 2768907 h 3959325"/>
              <a:gd name="connsiteX13" fmla="*/ 8674651 w 9270620"/>
              <a:gd name="connsiteY13" fmla="*/ 3959325 h 3959325"/>
              <a:gd name="connsiteX14" fmla="*/ 8520664 w 9270620"/>
              <a:gd name="connsiteY14" fmla="*/ 3959325 h 3959325"/>
              <a:gd name="connsiteX15" fmla="*/ 6265204 w 9270620"/>
              <a:gd name="connsiteY15" fmla="*/ 2768907 h 3959325"/>
              <a:gd name="connsiteX16" fmla="*/ 6349390 w 9270620"/>
              <a:gd name="connsiteY16" fmla="*/ 2768907 h 3959325"/>
              <a:gd name="connsiteX17" fmla="*/ 6458862 w 9270620"/>
              <a:gd name="connsiteY17" fmla="*/ 2768907 h 3959325"/>
              <a:gd name="connsiteX18" fmla="*/ 7379459 w 9270620"/>
              <a:gd name="connsiteY18" fmla="*/ 3699197 h 3959325"/>
              <a:gd name="connsiteX19" fmla="*/ 7379459 w 9270620"/>
              <a:gd name="connsiteY19" fmla="*/ 2768907 h 3959325"/>
              <a:gd name="connsiteX20" fmla="*/ 7574783 w 9270620"/>
              <a:gd name="connsiteY20" fmla="*/ 2768907 h 3959325"/>
              <a:gd name="connsiteX21" fmla="*/ 7574783 w 9270620"/>
              <a:gd name="connsiteY21" fmla="*/ 3959325 h 3959325"/>
              <a:gd name="connsiteX22" fmla="*/ 7379459 w 9270620"/>
              <a:gd name="connsiteY22" fmla="*/ 3959325 h 3959325"/>
              <a:gd name="connsiteX23" fmla="*/ 6458862 w 9270620"/>
              <a:gd name="connsiteY23" fmla="*/ 3030248 h 3959325"/>
              <a:gd name="connsiteX24" fmla="*/ 6458862 w 9270620"/>
              <a:gd name="connsiteY24" fmla="*/ 3959325 h 3959325"/>
              <a:gd name="connsiteX25" fmla="*/ 6265204 w 9270620"/>
              <a:gd name="connsiteY25" fmla="*/ 3959325 h 3959325"/>
              <a:gd name="connsiteX26" fmla="*/ 4636746 w 9270620"/>
              <a:gd name="connsiteY26" fmla="*/ 2768907 h 3959325"/>
              <a:gd name="connsiteX27" fmla="*/ 4725625 w 9270620"/>
              <a:gd name="connsiteY27" fmla="*/ 2768907 h 3959325"/>
              <a:gd name="connsiteX28" fmla="*/ 4835098 w 9270620"/>
              <a:gd name="connsiteY28" fmla="*/ 2768907 h 3959325"/>
              <a:gd name="connsiteX29" fmla="*/ 5281164 w 9270620"/>
              <a:gd name="connsiteY29" fmla="*/ 2768907 h 3959325"/>
              <a:gd name="connsiteX30" fmla="*/ 5606551 w 9270620"/>
              <a:gd name="connsiteY30" fmla="*/ 2830078 h 3959325"/>
              <a:gd name="connsiteX31" fmla="*/ 5816110 w 9270620"/>
              <a:gd name="connsiteY31" fmla="*/ 3014048 h 3959325"/>
              <a:gd name="connsiteX32" fmla="*/ 5889091 w 9270620"/>
              <a:gd name="connsiteY32" fmla="*/ 3322781 h 3959325"/>
              <a:gd name="connsiteX33" fmla="*/ 5889091 w 9270620"/>
              <a:gd name="connsiteY33" fmla="*/ 3405301 h 3959325"/>
              <a:gd name="connsiteX34" fmla="*/ 5816110 w 9270620"/>
              <a:gd name="connsiteY34" fmla="*/ 3714035 h 3959325"/>
              <a:gd name="connsiteX35" fmla="*/ 5606551 w 9270620"/>
              <a:gd name="connsiteY35" fmla="*/ 3898154 h 3959325"/>
              <a:gd name="connsiteX36" fmla="*/ 5281164 w 9270620"/>
              <a:gd name="connsiteY36" fmla="*/ 3959325 h 3959325"/>
              <a:gd name="connsiteX37" fmla="*/ 4835098 w 9270620"/>
              <a:gd name="connsiteY37" fmla="*/ 3959325 h 3959325"/>
              <a:gd name="connsiteX38" fmla="*/ 4725625 w 9270620"/>
              <a:gd name="connsiteY38" fmla="*/ 3959325 h 3959325"/>
              <a:gd name="connsiteX39" fmla="*/ 4636746 w 9270620"/>
              <a:gd name="connsiteY39" fmla="*/ 3959325 h 3959325"/>
              <a:gd name="connsiteX40" fmla="*/ 0 w 9270620"/>
              <a:gd name="connsiteY40" fmla="*/ 1844070 h 3959325"/>
              <a:gd name="connsiteX41" fmla="*/ 9270620 w 9270620"/>
              <a:gd name="connsiteY41" fmla="*/ 1844070 h 3959325"/>
              <a:gd name="connsiteX42" fmla="*/ 9270620 w 9270620"/>
              <a:gd name="connsiteY42" fmla="*/ 2212762 h 3959325"/>
              <a:gd name="connsiteX43" fmla="*/ 0 w 9270620"/>
              <a:gd name="connsiteY43" fmla="*/ 2212762 h 3959325"/>
              <a:gd name="connsiteX44" fmla="*/ 0 w 9270620"/>
              <a:gd name="connsiteY44" fmla="*/ 1475528 h 3959325"/>
              <a:gd name="connsiteX45" fmla="*/ 9270620 w 9270620"/>
              <a:gd name="connsiteY45" fmla="*/ 1475528 h 3959325"/>
              <a:gd name="connsiteX46" fmla="*/ 9270620 w 9270620"/>
              <a:gd name="connsiteY46" fmla="*/ 1660101 h 3959325"/>
              <a:gd name="connsiteX47" fmla="*/ 0 w 9270620"/>
              <a:gd name="connsiteY47" fmla="*/ 1660101 h 3959325"/>
              <a:gd name="connsiteX48" fmla="*/ 0 w 9270620"/>
              <a:gd name="connsiteY48" fmla="*/ 0 h 3959325"/>
              <a:gd name="connsiteX49" fmla="*/ 9270620 w 9270620"/>
              <a:gd name="connsiteY49" fmla="*/ 0 h 3959325"/>
              <a:gd name="connsiteX50" fmla="*/ 9270620 w 9270620"/>
              <a:gd name="connsiteY50" fmla="*/ 1106839 h 3959325"/>
              <a:gd name="connsiteX51" fmla="*/ 0 w 9270620"/>
              <a:gd name="connsiteY51" fmla="*/ 1106839 h 3959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9270620" h="3959325">
                <a:moveTo>
                  <a:pt x="4835251" y="2948180"/>
                </a:moveTo>
                <a:lnTo>
                  <a:pt x="4835251" y="3779899"/>
                </a:lnTo>
                <a:lnTo>
                  <a:pt x="5282830" y="3779899"/>
                </a:lnTo>
                <a:cubicBezTo>
                  <a:pt x="5419404" y="3779899"/>
                  <a:pt x="5522065" y="3748707"/>
                  <a:pt x="5590803" y="3686324"/>
                </a:cubicBezTo>
                <a:cubicBezTo>
                  <a:pt x="5659548" y="3623943"/>
                  <a:pt x="5693918" y="3528250"/>
                  <a:pt x="5693918" y="3399093"/>
                </a:cubicBezTo>
                <a:lnTo>
                  <a:pt x="5693918" y="3329139"/>
                </a:lnTo>
                <a:cubicBezTo>
                  <a:pt x="5693918" y="3196955"/>
                  <a:pt x="5659548" y="3100352"/>
                  <a:pt x="5590803" y="3039484"/>
                </a:cubicBezTo>
                <a:cubicBezTo>
                  <a:pt x="5521912" y="2978616"/>
                  <a:pt x="5419404" y="2948180"/>
                  <a:pt x="5282830" y="2948180"/>
                </a:cubicBezTo>
                <a:close/>
                <a:moveTo>
                  <a:pt x="7923941" y="2768907"/>
                </a:moveTo>
                <a:lnTo>
                  <a:pt x="8147729" y="2768907"/>
                </a:lnTo>
                <a:lnTo>
                  <a:pt x="8603334" y="3699197"/>
                </a:lnTo>
                <a:lnTo>
                  <a:pt x="9058787" y="2768907"/>
                </a:lnTo>
                <a:lnTo>
                  <a:pt x="9269858" y="2768907"/>
                </a:lnTo>
                <a:lnTo>
                  <a:pt x="8674651" y="3959325"/>
                </a:lnTo>
                <a:lnTo>
                  <a:pt x="8520664" y="3959325"/>
                </a:lnTo>
                <a:close/>
                <a:moveTo>
                  <a:pt x="6265204" y="2768907"/>
                </a:moveTo>
                <a:lnTo>
                  <a:pt x="6349390" y="2768907"/>
                </a:lnTo>
                <a:lnTo>
                  <a:pt x="6458862" y="2768907"/>
                </a:lnTo>
                <a:lnTo>
                  <a:pt x="7379459" y="3699197"/>
                </a:lnTo>
                <a:lnTo>
                  <a:pt x="7379459" y="2768907"/>
                </a:lnTo>
                <a:lnTo>
                  <a:pt x="7574783" y="2768907"/>
                </a:lnTo>
                <a:lnTo>
                  <a:pt x="7574783" y="3959325"/>
                </a:lnTo>
                <a:lnTo>
                  <a:pt x="7379459" y="3959325"/>
                </a:lnTo>
                <a:lnTo>
                  <a:pt x="6458862" y="3030248"/>
                </a:lnTo>
                <a:lnTo>
                  <a:pt x="6458862" y="3959325"/>
                </a:lnTo>
                <a:lnTo>
                  <a:pt x="6265204" y="3959325"/>
                </a:lnTo>
                <a:close/>
                <a:moveTo>
                  <a:pt x="4636746" y="2768907"/>
                </a:moveTo>
                <a:lnTo>
                  <a:pt x="4725625" y="2768907"/>
                </a:lnTo>
                <a:lnTo>
                  <a:pt x="4835098" y="2768907"/>
                </a:lnTo>
                <a:lnTo>
                  <a:pt x="5281164" y="2768907"/>
                </a:lnTo>
                <a:cubicBezTo>
                  <a:pt x="5407140" y="2768907"/>
                  <a:pt x="5515553" y="2789347"/>
                  <a:pt x="5606551" y="2830078"/>
                </a:cubicBezTo>
                <a:cubicBezTo>
                  <a:pt x="5697551" y="2870809"/>
                  <a:pt x="5767352" y="2932130"/>
                  <a:pt x="5816110" y="3014048"/>
                </a:cubicBezTo>
                <a:cubicBezTo>
                  <a:pt x="5864711" y="3096112"/>
                  <a:pt x="5889091" y="3198923"/>
                  <a:pt x="5889091" y="3322781"/>
                </a:cubicBezTo>
                <a:lnTo>
                  <a:pt x="5889091" y="3405301"/>
                </a:lnTo>
                <a:cubicBezTo>
                  <a:pt x="5889091" y="3529156"/>
                  <a:pt x="5864711" y="3631967"/>
                  <a:pt x="5816110" y="3714035"/>
                </a:cubicBezTo>
                <a:cubicBezTo>
                  <a:pt x="5767352" y="3796099"/>
                  <a:pt x="5697551" y="3857423"/>
                  <a:pt x="5606551" y="3898154"/>
                </a:cubicBezTo>
                <a:cubicBezTo>
                  <a:pt x="5515553" y="3938885"/>
                  <a:pt x="5407140" y="3959325"/>
                  <a:pt x="5281164" y="3959325"/>
                </a:cubicBezTo>
                <a:lnTo>
                  <a:pt x="4835098" y="3959325"/>
                </a:lnTo>
                <a:lnTo>
                  <a:pt x="4725625" y="3959325"/>
                </a:lnTo>
                <a:lnTo>
                  <a:pt x="4636746" y="3959325"/>
                </a:lnTo>
                <a:close/>
                <a:moveTo>
                  <a:pt x="0" y="1844070"/>
                </a:moveTo>
                <a:lnTo>
                  <a:pt x="9270620" y="1844070"/>
                </a:lnTo>
                <a:lnTo>
                  <a:pt x="9270620" y="2212762"/>
                </a:lnTo>
                <a:lnTo>
                  <a:pt x="0" y="2212762"/>
                </a:lnTo>
                <a:close/>
                <a:moveTo>
                  <a:pt x="0" y="1475528"/>
                </a:moveTo>
                <a:lnTo>
                  <a:pt x="9270620" y="1475528"/>
                </a:lnTo>
                <a:lnTo>
                  <a:pt x="9270620" y="1660101"/>
                </a:lnTo>
                <a:lnTo>
                  <a:pt x="0" y="1660101"/>
                </a:lnTo>
                <a:close/>
                <a:moveTo>
                  <a:pt x="0" y="0"/>
                </a:moveTo>
                <a:lnTo>
                  <a:pt x="9270620" y="0"/>
                </a:lnTo>
                <a:lnTo>
                  <a:pt x="9270620" y="1106839"/>
                </a:lnTo>
                <a:lnTo>
                  <a:pt x="0" y="1106839"/>
                </a:lnTo>
                <a:close/>
              </a:path>
            </a:pathLst>
          </a:custGeom>
          <a:solidFill>
            <a:schemeClr val="accent1"/>
          </a:solidFill>
        </p:spPr>
        <p:txBody>
          <a:bodyPr wrap="square">
            <a:noAutofit/>
          </a:bodyPr>
          <a:lstStyle>
            <a:lvl1pPr>
              <a:buNone/>
              <a:defRPr sz="100">
                <a:noFill/>
              </a:defRPr>
            </a:lvl1pPr>
          </a:lstStyle>
          <a:p>
            <a:pPr lvl="0"/>
            <a:r>
              <a:rPr lang="en-GB"/>
              <a:t>.</a:t>
            </a:r>
          </a:p>
        </p:txBody>
      </p:sp>
      <p:sp>
        <p:nvSpPr>
          <p:cNvPr id="13" name="Text Placeholder 51">
            <a:extLst>
              <a:ext uri="{FF2B5EF4-FFF2-40B4-BE49-F238E27FC236}">
                <a16:creationId xmlns:a16="http://schemas.microsoft.com/office/drawing/2014/main" id="{365B6A09-D9FD-4ED0-98F5-8CCC60EAA84E}"/>
              </a:ext>
            </a:extLst>
          </p:cNvPr>
          <p:cNvSpPr>
            <a:spLocks noGrp="1" noChangeAspect="1"/>
          </p:cNvSpPr>
          <p:nvPr>
            <p:ph type="body" sz="quarter" idx="23" hasCustomPrompt="1"/>
          </p:nvPr>
        </p:nvSpPr>
        <p:spPr bwMode="white">
          <a:xfrm>
            <a:off x="9950400" y="540000"/>
            <a:ext cx="1702800" cy="110911"/>
          </a:xfrm>
          <a:prstGeom prst="rect">
            <a:avLst/>
          </a:prstGeom>
          <a:blipFill>
            <a:blip r:embed="rId3">
              <a:extLst>
                <a:ext uri="{96DAC541-7B7A-43D3-8B79-37D633B846F1}">
                  <asvg:svgBlip xmlns:asvg="http://schemas.microsoft.com/office/drawing/2016/SVG/main" r:embed="rId4"/>
                </a:ext>
              </a:extLst>
            </a:blip>
            <a:stretch>
              <a:fillRect/>
            </a:stretch>
          </a:blipFill>
        </p:spPr>
        <p:txBody>
          <a:bodyPr wrap="square">
            <a:noAutofit/>
          </a:bodyPr>
          <a:lstStyle>
            <a:lvl1pPr>
              <a:buNone/>
              <a:defRPr sz="100">
                <a:noFill/>
              </a:defRPr>
            </a:lvl1pPr>
          </a:lstStyle>
          <a:p>
            <a:pPr lvl="0"/>
            <a:r>
              <a:rPr lang="en-GB"/>
              <a:t>.</a:t>
            </a:r>
          </a:p>
        </p:txBody>
      </p:sp>
      <p:sp>
        <p:nvSpPr>
          <p:cNvPr id="39" name="_SD_FLD_DocumentNumber">
            <a:extLst>
              <a:ext uri="{FF2B5EF4-FFF2-40B4-BE49-F238E27FC236}">
                <a16:creationId xmlns:a16="http://schemas.microsoft.com/office/drawing/2014/main" id="{6D4A75F9-9621-4F28-A6CF-B645F5EF9C9F}"/>
              </a:ext>
            </a:extLst>
          </p:cNvPr>
          <p:cNvSpPr txBox="1">
            <a:spLocks noChangeArrowheads="1"/>
          </p:cNvSpPr>
          <p:nvPr userDrawn="1"/>
        </p:nvSpPr>
        <p:spPr bwMode="auto">
          <a:xfrm>
            <a:off x="540001" y="6440400"/>
            <a:ext cx="170155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l">
              <a:spcBef>
                <a:spcPts val="0"/>
              </a:spcBef>
            </a:pPr>
            <a:endParaRPr lang="en-GB" altLang="ja-JP" sz="700">
              <a:solidFill>
                <a:schemeClr val="accent1"/>
              </a:solidFill>
              <a:ea typeface="ＭＳ Ｐゴシック" charset="-128"/>
              <a:cs typeface="Arial" charset="0"/>
            </a:endParaRPr>
          </a:p>
        </p:txBody>
      </p:sp>
      <p:sp>
        <p:nvSpPr>
          <p:cNvPr id="16" name="SD_FLD_Draft" hidden="1">
            <a:extLst>
              <a:ext uri="{FF2B5EF4-FFF2-40B4-BE49-F238E27FC236}">
                <a16:creationId xmlns:a16="http://schemas.microsoft.com/office/drawing/2014/main" id="{BD7D6A25-4428-4539-B039-5FC4AADC87C9}"/>
              </a:ext>
            </a:extLst>
          </p:cNvPr>
          <p:cNvSpPr txBox="1">
            <a:spLocks noChangeArrowheads="1"/>
          </p:cNvSpPr>
          <p:nvPr userDrawn="1"/>
        </p:nvSpPr>
        <p:spPr bwMode="auto">
          <a:xfrm>
            <a:off x="5243513" y="6232324"/>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sp>
        <p:nvSpPr>
          <p:cNvPr id="17" name="SD_FLD_Confidentiality">
            <a:extLst>
              <a:ext uri="{FF2B5EF4-FFF2-40B4-BE49-F238E27FC236}">
                <a16:creationId xmlns:a16="http://schemas.microsoft.com/office/drawing/2014/main" id="{31AB39E5-0741-4771-B91F-E17E5133945B}"/>
              </a:ext>
            </a:extLst>
          </p:cNvPr>
          <p:cNvSpPr/>
          <p:nvPr userDrawn="1"/>
        </p:nvSpPr>
        <p:spPr>
          <a:xfrm>
            <a:off x="7131600" y="6440400"/>
            <a:ext cx="2440800" cy="1512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L="0" algn="ctr" defTabSz="914400" rtl="0" eaLnBrk="1" latinLnBrk="0" hangingPunct="1">
              <a:lnSpc>
                <a:spcPct val="100000"/>
              </a:lnSpc>
              <a:spcBef>
                <a:spcPts val="0"/>
              </a:spcBef>
            </a:pPr>
            <a:endParaRPr lang="en-GB" sz="700" b="0" kern="1200" cap="all" baseline="0">
              <a:solidFill>
                <a:schemeClr val="accent1"/>
              </a:solidFill>
              <a:latin typeface="+mn-lt"/>
              <a:ea typeface="+mn-ea"/>
              <a:cs typeface="+mn-cs"/>
            </a:endParaRPr>
          </a:p>
        </p:txBody>
      </p:sp>
      <p:sp>
        <p:nvSpPr>
          <p:cNvPr id="18" name="Text Placeholder 5">
            <a:extLst>
              <a:ext uri="{FF2B5EF4-FFF2-40B4-BE49-F238E27FC236}">
                <a16:creationId xmlns:a16="http://schemas.microsoft.com/office/drawing/2014/main" id="{6E7010F2-E87C-4A37-82E8-9658961C6357}"/>
              </a:ext>
            </a:extLst>
          </p:cNvPr>
          <p:cNvSpPr>
            <a:spLocks noGrp="1"/>
          </p:cNvSpPr>
          <p:nvPr>
            <p:ph type="body" sz="quarter" idx="20" hasCustomPrompt="1"/>
          </p:nvPr>
        </p:nvSpPr>
        <p:spPr>
          <a:xfrm>
            <a:off x="540000" y="6128743"/>
            <a:ext cx="8290797" cy="214833"/>
          </a:xfrm>
        </p:spPr>
        <p:txBody>
          <a:bodyPr/>
          <a:lstStyle>
            <a:lvl1pPr marL="0" indent="0" algn="l">
              <a:spcBef>
                <a:spcPts val="0"/>
              </a:spcBef>
              <a:buNone/>
              <a:defRPr sz="1400">
                <a:solidFill>
                  <a:schemeClr val="accent1"/>
                </a:solidFill>
              </a:defRPr>
            </a:lvl1pPr>
            <a:lvl2pPr marL="0" indent="0">
              <a:buNone/>
              <a:defRPr sz="1200"/>
            </a:lvl2pPr>
            <a:lvl3pPr marL="0" indent="0">
              <a:buNone/>
              <a:defRPr sz="1200"/>
            </a:lvl3pPr>
            <a:lvl4pPr marL="0" indent="0">
              <a:buNone/>
              <a:defRPr sz="1200"/>
            </a:lvl4pPr>
            <a:lvl5pPr marL="0" indent="0">
              <a:buNone/>
              <a:defRPr sz="1200"/>
            </a:lvl5pPr>
          </a:lstStyle>
          <a:p>
            <a:pPr lvl="0"/>
            <a:r>
              <a:rPr lang="en-GB"/>
              <a:t>Insert date DD Month Year</a:t>
            </a:r>
          </a:p>
        </p:txBody>
      </p:sp>
    </p:spTree>
    <p:extLst>
      <p:ext uri="{BB962C8B-B14F-4D97-AF65-F5344CB8AC3E}">
        <p14:creationId xmlns:p14="http://schemas.microsoft.com/office/powerpoint/2010/main" val="33934004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graphic">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65632BCD-D585-42E8-A6D3-3C06DC3313BD}"/>
              </a:ext>
            </a:extLst>
          </p:cNvPr>
          <p:cNvSpPr/>
          <p:nvPr userDrawn="1"/>
        </p:nvSpPr>
        <p:spPr bwMode="white">
          <a:xfrm>
            <a:off x="0" y="0"/>
            <a:ext cx="12192000" cy="685502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6" name="Graphic 25">
            <a:extLst>
              <a:ext uri="{FF2B5EF4-FFF2-40B4-BE49-F238E27FC236}">
                <a16:creationId xmlns:a16="http://schemas.microsoft.com/office/drawing/2014/main" id="{7FEC56FF-AE50-4EFB-941E-E0B008ED6569}"/>
              </a:ext>
            </a:extLst>
          </p:cNvPr>
          <p:cNvPicPr>
            <a:picLocks noChangeAspect="1"/>
          </p:cNvPicPr>
          <p:nvPr userDrawn="1"/>
        </p:nvPicPr>
        <p:blipFill>
          <a:blip r:embed="rId2">
            <a:extLst>
              <a:ext uri="{96DAC541-7B7A-43D3-8B79-37D633B846F1}">
                <asvg:svgBlip xmlns:asvg="http://schemas.microsoft.com/office/drawing/2016/SVG/main" r:embed="rId3"/>
              </a:ext>
            </a:extLst>
          </a:blip>
          <a:srcRect t="29922" r="24420" b="6742"/>
          <a:stretch>
            <a:fillRect/>
          </a:stretch>
        </p:blipFill>
        <p:spPr>
          <a:xfrm>
            <a:off x="3600000" y="0"/>
            <a:ext cx="8592000" cy="6858000"/>
          </a:xfrm>
          <a:custGeom>
            <a:avLst/>
            <a:gdLst>
              <a:gd name="connsiteX0" fmla="*/ 0 w 8592000"/>
              <a:gd name="connsiteY0" fmla="*/ 0 h 6858000"/>
              <a:gd name="connsiteX1" fmla="*/ 8592000 w 8592000"/>
              <a:gd name="connsiteY1" fmla="*/ 0 h 6858000"/>
              <a:gd name="connsiteX2" fmla="*/ 8592000 w 8592000"/>
              <a:gd name="connsiteY2" fmla="*/ 6858000 h 6858000"/>
              <a:gd name="connsiteX3" fmla="*/ 0 w 85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592000" h="6858000">
                <a:moveTo>
                  <a:pt x="0" y="0"/>
                </a:moveTo>
                <a:lnTo>
                  <a:pt x="8592000" y="0"/>
                </a:lnTo>
                <a:lnTo>
                  <a:pt x="8592000" y="6858000"/>
                </a:lnTo>
                <a:lnTo>
                  <a:pt x="0" y="6858000"/>
                </a:lnTo>
                <a:close/>
              </a:path>
            </a:pathLst>
          </a:custGeom>
        </p:spPr>
      </p:pic>
      <p:grpSp>
        <p:nvGrpSpPr>
          <p:cNvPr id="27" name="Logo">
            <a:extLst>
              <a:ext uri="{FF2B5EF4-FFF2-40B4-BE49-F238E27FC236}">
                <a16:creationId xmlns:a16="http://schemas.microsoft.com/office/drawing/2014/main" id="{FEB7131A-3640-498A-8512-14CA3C3D2916}"/>
              </a:ext>
            </a:extLst>
          </p:cNvPr>
          <p:cNvGrpSpPr>
            <a:grpSpLocks noChangeAspect="1"/>
          </p:cNvGrpSpPr>
          <p:nvPr userDrawn="1"/>
        </p:nvGrpSpPr>
        <p:grpSpPr bwMode="white">
          <a:xfrm>
            <a:off x="539750" y="540000"/>
            <a:ext cx="1702800" cy="727238"/>
            <a:chOff x="6380216" y="4059273"/>
            <a:chExt cx="2905863" cy="1241045"/>
          </a:xfrm>
        </p:grpSpPr>
        <p:sp>
          <p:nvSpPr>
            <p:cNvPr id="28" name="Freeform: Shape 27">
              <a:extLst>
                <a:ext uri="{FF2B5EF4-FFF2-40B4-BE49-F238E27FC236}">
                  <a16:creationId xmlns:a16="http://schemas.microsoft.com/office/drawing/2014/main" id="{F63D26F1-547B-4B41-9723-EF0612B78E90}"/>
                </a:ext>
              </a:extLst>
            </p:cNvPr>
            <p:cNvSpPr/>
            <p:nvPr/>
          </p:nvSpPr>
          <p:spPr bwMode="white">
            <a:xfrm>
              <a:off x="6380216" y="4059273"/>
              <a:ext cx="2905863" cy="346936"/>
            </a:xfrm>
            <a:custGeom>
              <a:avLst/>
              <a:gdLst>
                <a:gd name="connsiteX0" fmla="*/ 0 w 2905863"/>
                <a:gd name="connsiteY0" fmla="*/ 0 h 346936"/>
                <a:gd name="connsiteX1" fmla="*/ 2905864 w 2905863"/>
                <a:gd name="connsiteY1" fmla="*/ 0 h 346936"/>
                <a:gd name="connsiteX2" fmla="*/ 2905864 w 2905863"/>
                <a:gd name="connsiteY2" fmla="*/ 346937 h 346936"/>
                <a:gd name="connsiteX3" fmla="*/ 0 w 2905863"/>
                <a:gd name="connsiteY3" fmla="*/ 346937 h 346936"/>
              </a:gdLst>
              <a:ahLst/>
              <a:cxnLst>
                <a:cxn ang="0">
                  <a:pos x="connsiteX0" y="connsiteY0"/>
                </a:cxn>
                <a:cxn ang="0">
                  <a:pos x="connsiteX1" y="connsiteY1"/>
                </a:cxn>
                <a:cxn ang="0">
                  <a:pos x="connsiteX2" y="connsiteY2"/>
                </a:cxn>
                <a:cxn ang="0">
                  <a:pos x="connsiteX3" y="connsiteY3"/>
                </a:cxn>
              </a:cxnLst>
              <a:rect l="l" t="t" r="r" b="b"/>
              <a:pathLst>
                <a:path w="2905863" h="346936">
                  <a:moveTo>
                    <a:pt x="0" y="0"/>
                  </a:moveTo>
                  <a:lnTo>
                    <a:pt x="2905864" y="0"/>
                  </a:lnTo>
                  <a:lnTo>
                    <a:pt x="2905864" y="346937"/>
                  </a:lnTo>
                  <a:lnTo>
                    <a:pt x="0" y="346937"/>
                  </a:lnTo>
                  <a:close/>
                </a:path>
              </a:pathLst>
            </a:custGeom>
            <a:solidFill>
              <a:schemeClr val="bg1"/>
            </a:solidFill>
            <a:ln w="4731"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2E6BEF58-2858-4FD7-B365-BD33C9B4ABBF}"/>
                </a:ext>
              </a:extLst>
            </p:cNvPr>
            <p:cNvSpPr/>
            <p:nvPr/>
          </p:nvSpPr>
          <p:spPr bwMode="white">
            <a:xfrm>
              <a:off x="6380216" y="4521775"/>
              <a:ext cx="2905863" cy="57854"/>
            </a:xfrm>
            <a:custGeom>
              <a:avLst/>
              <a:gdLst>
                <a:gd name="connsiteX0" fmla="*/ 0 w 2905863"/>
                <a:gd name="connsiteY0" fmla="*/ 0 h 57854"/>
                <a:gd name="connsiteX1" fmla="*/ 2905864 w 2905863"/>
                <a:gd name="connsiteY1" fmla="*/ 0 h 57854"/>
                <a:gd name="connsiteX2" fmla="*/ 2905864 w 2905863"/>
                <a:gd name="connsiteY2" fmla="*/ 57854 h 57854"/>
                <a:gd name="connsiteX3" fmla="*/ 0 w 2905863"/>
                <a:gd name="connsiteY3" fmla="*/ 57854 h 57854"/>
              </a:gdLst>
              <a:ahLst/>
              <a:cxnLst>
                <a:cxn ang="0">
                  <a:pos x="connsiteX0" y="connsiteY0"/>
                </a:cxn>
                <a:cxn ang="0">
                  <a:pos x="connsiteX1" y="connsiteY1"/>
                </a:cxn>
                <a:cxn ang="0">
                  <a:pos x="connsiteX2" y="connsiteY2"/>
                </a:cxn>
                <a:cxn ang="0">
                  <a:pos x="connsiteX3" y="connsiteY3"/>
                </a:cxn>
              </a:cxnLst>
              <a:rect l="l" t="t" r="r" b="b"/>
              <a:pathLst>
                <a:path w="2905863" h="57854">
                  <a:moveTo>
                    <a:pt x="0" y="0"/>
                  </a:moveTo>
                  <a:lnTo>
                    <a:pt x="2905864" y="0"/>
                  </a:lnTo>
                  <a:lnTo>
                    <a:pt x="2905864" y="57854"/>
                  </a:lnTo>
                  <a:lnTo>
                    <a:pt x="0" y="57854"/>
                  </a:lnTo>
                  <a:close/>
                </a:path>
              </a:pathLst>
            </a:custGeom>
            <a:solidFill>
              <a:schemeClr val="bg1"/>
            </a:solidFill>
            <a:ln w="4731"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CACB4FEF-3E65-4473-98FD-06637DF17B5A}"/>
                </a:ext>
              </a:extLst>
            </p:cNvPr>
            <p:cNvSpPr/>
            <p:nvPr/>
          </p:nvSpPr>
          <p:spPr bwMode="white">
            <a:xfrm>
              <a:off x="6380216" y="4637294"/>
              <a:ext cx="2905863" cy="115566"/>
            </a:xfrm>
            <a:custGeom>
              <a:avLst/>
              <a:gdLst>
                <a:gd name="connsiteX0" fmla="*/ 0 w 2905863"/>
                <a:gd name="connsiteY0" fmla="*/ 0 h 115566"/>
                <a:gd name="connsiteX1" fmla="*/ 2905864 w 2905863"/>
                <a:gd name="connsiteY1" fmla="*/ 0 h 115566"/>
                <a:gd name="connsiteX2" fmla="*/ 2905864 w 2905863"/>
                <a:gd name="connsiteY2" fmla="*/ 115566 h 115566"/>
                <a:gd name="connsiteX3" fmla="*/ 0 w 2905863"/>
                <a:gd name="connsiteY3" fmla="*/ 115566 h 115566"/>
              </a:gdLst>
              <a:ahLst/>
              <a:cxnLst>
                <a:cxn ang="0">
                  <a:pos x="connsiteX0" y="connsiteY0"/>
                </a:cxn>
                <a:cxn ang="0">
                  <a:pos x="connsiteX1" y="connsiteY1"/>
                </a:cxn>
                <a:cxn ang="0">
                  <a:pos x="connsiteX2" y="connsiteY2"/>
                </a:cxn>
                <a:cxn ang="0">
                  <a:pos x="connsiteX3" y="connsiteY3"/>
                </a:cxn>
              </a:cxnLst>
              <a:rect l="l" t="t" r="r" b="b"/>
              <a:pathLst>
                <a:path w="2905863" h="115566">
                  <a:moveTo>
                    <a:pt x="0" y="0"/>
                  </a:moveTo>
                  <a:lnTo>
                    <a:pt x="2905864" y="0"/>
                  </a:lnTo>
                  <a:lnTo>
                    <a:pt x="2905864" y="115566"/>
                  </a:lnTo>
                  <a:lnTo>
                    <a:pt x="0" y="115566"/>
                  </a:lnTo>
                  <a:close/>
                </a:path>
              </a:pathLst>
            </a:custGeom>
            <a:solidFill>
              <a:schemeClr val="bg1"/>
            </a:solidFill>
            <a:ln w="4731" cap="flat">
              <a:noFill/>
              <a:prstDash val="solid"/>
              <a:miter/>
            </a:ln>
          </p:spPr>
          <p:txBody>
            <a:bodyPr rtlCol="0" anchor="ctr"/>
            <a:lstStyle/>
            <a:p>
              <a:endParaRPr lang="en-GB"/>
            </a:p>
          </p:txBody>
        </p:sp>
        <p:sp>
          <p:nvSpPr>
            <p:cNvPr id="37" name="Freeform: Shape 36">
              <a:extLst>
                <a:ext uri="{FF2B5EF4-FFF2-40B4-BE49-F238E27FC236}">
                  <a16:creationId xmlns:a16="http://schemas.microsoft.com/office/drawing/2014/main" id="{854DF14B-8314-43CC-9550-32B284295E07}"/>
                </a:ext>
              </a:extLst>
            </p:cNvPr>
            <p:cNvSpPr/>
            <p:nvPr/>
          </p:nvSpPr>
          <p:spPr bwMode="white">
            <a:xfrm>
              <a:off x="7833598" y="4927183"/>
              <a:ext cx="392545" cy="373134"/>
            </a:xfrm>
            <a:custGeom>
              <a:avLst/>
              <a:gdLst>
                <a:gd name="connsiteX0" fmla="*/ 303984 w 392545"/>
                <a:gd name="connsiteY0" fmla="*/ 19174 h 373134"/>
                <a:gd name="connsiteX1" fmla="*/ 201992 w 392545"/>
                <a:gd name="connsiteY1" fmla="*/ 0 h 373134"/>
                <a:gd name="connsiteX2" fmla="*/ 62173 w 392545"/>
                <a:gd name="connsiteY2" fmla="*/ 0 h 373134"/>
                <a:gd name="connsiteX3" fmla="*/ 27859 w 392545"/>
                <a:gd name="connsiteY3" fmla="*/ 0 h 373134"/>
                <a:gd name="connsiteX4" fmla="*/ 0 w 392545"/>
                <a:gd name="connsiteY4" fmla="*/ 0 h 373134"/>
                <a:gd name="connsiteX5" fmla="*/ 0 w 392545"/>
                <a:gd name="connsiteY5" fmla="*/ 373135 h 373134"/>
                <a:gd name="connsiteX6" fmla="*/ 27859 w 392545"/>
                <a:gd name="connsiteY6" fmla="*/ 373135 h 373134"/>
                <a:gd name="connsiteX7" fmla="*/ 62173 w 392545"/>
                <a:gd name="connsiteY7" fmla="*/ 373135 h 373134"/>
                <a:gd name="connsiteX8" fmla="*/ 201992 w 392545"/>
                <a:gd name="connsiteY8" fmla="*/ 373135 h 373134"/>
                <a:gd name="connsiteX9" fmla="*/ 303984 w 392545"/>
                <a:gd name="connsiteY9" fmla="*/ 353961 h 373134"/>
                <a:gd name="connsiteX10" fmla="*/ 369670 w 392545"/>
                <a:gd name="connsiteY10" fmla="*/ 296249 h 373134"/>
                <a:gd name="connsiteX11" fmla="*/ 392546 w 392545"/>
                <a:gd name="connsiteY11" fmla="*/ 199477 h 373134"/>
                <a:gd name="connsiteX12" fmla="*/ 392546 w 392545"/>
                <a:gd name="connsiteY12" fmla="*/ 173611 h 373134"/>
                <a:gd name="connsiteX13" fmla="*/ 369670 w 392545"/>
                <a:gd name="connsiteY13" fmla="*/ 76839 h 373134"/>
                <a:gd name="connsiteX14" fmla="*/ 303984 w 392545"/>
                <a:gd name="connsiteY14" fmla="*/ 19174 h 373134"/>
                <a:gd name="connsiteX15" fmla="*/ 331369 w 392545"/>
                <a:gd name="connsiteY15" fmla="*/ 197531 h 373134"/>
                <a:gd name="connsiteX16" fmla="*/ 299048 w 392545"/>
                <a:gd name="connsiteY16" fmla="*/ 287563 h 373134"/>
                <a:gd name="connsiteX17" fmla="*/ 202514 w 392545"/>
                <a:gd name="connsiteY17" fmla="*/ 316894 h 373134"/>
                <a:gd name="connsiteX18" fmla="*/ 62221 w 392545"/>
                <a:gd name="connsiteY18" fmla="*/ 316894 h 373134"/>
                <a:gd name="connsiteX19" fmla="*/ 62221 w 392545"/>
                <a:gd name="connsiteY19" fmla="*/ 56193 h 373134"/>
                <a:gd name="connsiteX20" fmla="*/ 202514 w 392545"/>
                <a:gd name="connsiteY20" fmla="*/ 56193 h 373134"/>
                <a:gd name="connsiteX21" fmla="*/ 299048 w 392545"/>
                <a:gd name="connsiteY21" fmla="*/ 84812 h 373134"/>
                <a:gd name="connsiteX22" fmla="*/ 331369 w 392545"/>
                <a:gd name="connsiteY22" fmla="*/ 175604 h 373134"/>
                <a:gd name="connsiteX23" fmla="*/ 331369 w 392545"/>
                <a:gd name="connsiteY23" fmla="*/ 197531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92545" h="373134">
                  <a:moveTo>
                    <a:pt x="303984" y="19174"/>
                  </a:moveTo>
                  <a:cubicBezTo>
                    <a:pt x="275461" y="6407"/>
                    <a:pt x="241479" y="0"/>
                    <a:pt x="201992" y="0"/>
                  </a:cubicBezTo>
                  <a:lnTo>
                    <a:pt x="62173" y="0"/>
                  </a:lnTo>
                  <a:lnTo>
                    <a:pt x="27859" y="0"/>
                  </a:lnTo>
                  <a:lnTo>
                    <a:pt x="0" y="0"/>
                  </a:lnTo>
                  <a:lnTo>
                    <a:pt x="0" y="373135"/>
                  </a:lnTo>
                  <a:lnTo>
                    <a:pt x="27859" y="373135"/>
                  </a:lnTo>
                  <a:lnTo>
                    <a:pt x="62173" y="373135"/>
                  </a:lnTo>
                  <a:lnTo>
                    <a:pt x="201992" y="373135"/>
                  </a:lnTo>
                  <a:cubicBezTo>
                    <a:pt x="241479" y="373135"/>
                    <a:pt x="275461" y="366728"/>
                    <a:pt x="303984" y="353961"/>
                  </a:cubicBezTo>
                  <a:cubicBezTo>
                    <a:pt x="332508" y="341194"/>
                    <a:pt x="354387" y="321972"/>
                    <a:pt x="369670" y="296249"/>
                  </a:cubicBezTo>
                  <a:cubicBezTo>
                    <a:pt x="384904" y="270525"/>
                    <a:pt x="392546" y="238299"/>
                    <a:pt x="392546" y="199477"/>
                  </a:cubicBezTo>
                  <a:lnTo>
                    <a:pt x="392546" y="173611"/>
                  </a:lnTo>
                  <a:cubicBezTo>
                    <a:pt x="392546" y="134788"/>
                    <a:pt x="384904" y="102562"/>
                    <a:pt x="369670" y="76839"/>
                  </a:cubicBezTo>
                  <a:cubicBezTo>
                    <a:pt x="354387" y="51162"/>
                    <a:pt x="332508" y="31941"/>
                    <a:pt x="303984" y="19174"/>
                  </a:cubicBezTo>
                  <a:close/>
                  <a:moveTo>
                    <a:pt x="331369" y="197531"/>
                  </a:moveTo>
                  <a:cubicBezTo>
                    <a:pt x="331369" y="238015"/>
                    <a:pt x="320596" y="268010"/>
                    <a:pt x="299048" y="287563"/>
                  </a:cubicBezTo>
                  <a:cubicBezTo>
                    <a:pt x="277502" y="307117"/>
                    <a:pt x="245323" y="316894"/>
                    <a:pt x="202514" y="316894"/>
                  </a:cubicBezTo>
                  <a:lnTo>
                    <a:pt x="62221" y="316894"/>
                  </a:lnTo>
                  <a:lnTo>
                    <a:pt x="62221" y="56193"/>
                  </a:lnTo>
                  <a:lnTo>
                    <a:pt x="202514" y="56193"/>
                  </a:lnTo>
                  <a:cubicBezTo>
                    <a:pt x="245323" y="56193"/>
                    <a:pt x="277454" y="65733"/>
                    <a:pt x="299048" y="84812"/>
                  </a:cubicBezTo>
                  <a:cubicBezTo>
                    <a:pt x="320596" y="103891"/>
                    <a:pt x="331369" y="134171"/>
                    <a:pt x="331369" y="175604"/>
                  </a:cubicBezTo>
                  <a:lnTo>
                    <a:pt x="331369" y="197531"/>
                  </a:lnTo>
                  <a:close/>
                </a:path>
              </a:pathLst>
            </a:custGeom>
            <a:solidFill>
              <a:schemeClr val="bg1"/>
            </a:solidFill>
            <a:ln w="4731" cap="flat">
              <a:noFill/>
              <a:prstDash val="solid"/>
              <a:miter/>
            </a:ln>
          </p:spPr>
          <p:txBody>
            <a:bodyPr rtlCol="0" anchor="ctr"/>
            <a:lstStyle/>
            <a:p>
              <a:endParaRPr lang="en-GB"/>
            </a:p>
          </p:txBody>
        </p:sp>
        <p:sp>
          <p:nvSpPr>
            <p:cNvPr id="38" name="Freeform: Shape 37">
              <a:extLst>
                <a:ext uri="{FF2B5EF4-FFF2-40B4-BE49-F238E27FC236}">
                  <a16:creationId xmlns:a16="http://schemas.microsoft.com/office/drawing/2014/main" id="{0AAD1000-04BD-4E8C-88FE-2D68653EDFD9}"/>
                </a:ext>
              </a:extLst>
            </p:cNvPr>
            <p:cNvSpPr/>
            <p:nvPr/>
          </p:nvSpPr>
          <p:spPr bwMode="white">
            <a:xfrm>
              <a:off x="8344036" y="4927183"/>
              <a:ext cx="410485" cy="373134"/>
            </a:xfrm>
            <a:custGeom>
              <a:avLst/>
              <a:gdLst>
                <a:gd name="connsiteX0" fmla="*/ 349262 w 410485"/>
                <a:gd name="connsiteY0" fmla="*/ 291598 h 373134"/>
                <a:gd name="connsiteX1" fmla="*/ 60702 w 410485"/>
                <a:gd name="connsiteY1" fmla="*/ 0 h 373134"/>
                <a:gd name="connsiteX2" fmla="*/ 26388 w 410485"/>
                <a:gd name="connsiteY2" fmla="*/ 0 h 373134"/>
                <a:gd name="connsiteX3" fmla="*/ 0 w 410485"/>
                <a:gd name="connsiteY3" fmla="*/ 0 h 373134"/>
                <a:gd name="connsiteX4" fmla="*/ 0 w 410485"/>
                <a:gd name="connsiteY4" fmla="*/ 373135 h 373134"/>
                <a:gd name="connsiteX5" fmla="*/ 60702 w 410485"/>
                <a:gd name="connsiteY5" fmla="*/ 373135 h 373134"/>
                <a:gd name="connsiteX6" fmla="*/ 60702 w 410485"/>
                <a:gd name="connsiteY6" fmla="*/ 81917 h 373134"/>
                <a:gd name="connsiteX7" fmla="*/ 349262 w 410485"/>
                <a:gd name="connsiteY7" fmla="*/ 373135 h 373134"/>
                <a:gd name="connsiteX8" fmla="*/ 410486 w 410485"/>
                <a:gd name="connsiteY8" fmla="*/ 373135 h 373134"/>
                <a:gd name="connsiteX9" fmla="*/ 410486 w 410485"/>
                <a:gd name="connsiteY9" fmla="*/ 0 h 373134"/>
                <a:gd name="connsiteX10" fmla="*/ 349262 w 410485"/>
                <a:gd name="connsiteY10"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85" h="373134">
                  <a:moveTo>
                    <a:pt x="349262" y="291598"/>
                  </a:moveTo>
                  <a:lnTo>
                    <a:pt x="60702" y="0"/>
                  </a:lnTo>
                  <a:lnTo>
                    <a:pt x="26388" y="0"/>
                  </a:lnTo>
                  <a:lnTo>
                    <a:pt x="0" y="0"/>
                  </a:lnTo>
                  <a:lnTo>
                    <a:pt x="0" y="373135"/>
                  </a:lnTo>
                  <a:lnTo>
                    <a:pt x="60702" y="373135"/>
                  </a:lnTo>
                  <a:lnTo>
                    <a:pt x="60702" y="81917"/>
                  </a:lnTo>
                  <a:lnTo>
                    <a:pt x="349262" y="373135"/>
                  </a:lnTo>
                  <a:lnTo>
                    <a:pt x="410486" y="373135"/>
                  </a:lnTo>
                  <a:lnTo>
                    <a:pt x="410486" y="0"/>
                  </a:lnTo>
                  <a:lnTo>
                    <a:pt x="349262" y="0"/>
                  </a:lnTo>
                  <a:close/>
                </a:path>
              </a:pathLst>
            </a:custGeom>
            <a:solidFill>
              <a:schemeClr val="bg1"/>
            </a:solidFill>
            <a:ln w="4731" cap="flat">
              <a:noFill/>
              <a:prstDash val="solid"/>
              <a:miter/>
            </a:ln>
          </p:spPr>
          <p:txBody>
            <a:bodyPr rtlCol="0" anchor="ctr"/>
            <a:lstStyle/>
            <a:p>
              <a:endParaRPr lang="en-GB"/>
            </a:p>
          </p:txBody>
        </p:sp>
        <p:sp>
          <p:nvSpPr>
            <p:cNvPr id="39" name="Freeform: Shape 38">
              <a:extLst>
                <a:ext uri="{FF2B5EF4-FFF2-40B4-BE49-F238E27FC236}">
                  <a16:creationId xmlns:a16="http://schemas.microsoft.com/office/drawing/2014/main" id="{5E3E06DF-69BA-40E0-83B4-306829A187BB}"/>
                </a:ext>
              </a:extLst>
            </p:cNvPr>
            <p:cNvSpPr/>
            <p:nvPr/>
          </p:nvSpPr>
          <p:spPr bwMode="white">
            <a:xfrm>
              <a:off x="8863965" y="4927183"/>
              <a:ext cx="421876" cy="373134"/>
            </a:xfrm>
            <a:custGeom>
              <a:avLst/>
              <a:gdLst>
                <a:gd name="connsiteX0" fmla="*/ 355716 w 421876"/>
                <a:gd name="connsiteY0" fmla="*/ 0 h 373134"/>
                <a:gd name="connsiteX1" fmla="*/ 212955 w 421876"/>
                <a:gd name="connsiteY1" fmla="*/ 291598 h 373134"/>
                <a:gd name="connsiteX2" fmla="*/ 70146 w 421876"/>
                <a:gd name="connsiteY2" fmla="*/ 0 h 373134"/>
                <a:gd name="connsiteX3" fmla="*/ 0 w 421876"/>
                <a:gd name="connsiteY3" fmla="*/ 0 h 373134"/>
                <a:gd name="connsiteX4" fmla="*/ 187042 w 421876"/>
                <a:gd name="connsiteY4" fmla="*/ 373135 h 373134"/>
                <a:gd name="connsiteX5" fmla="*/ 235309 w 421876"/>
                <a:gd name="connsiteY5" fmla="*/ 373135 h 373134"/>
                <a:gd name="connsiteX6" fmla="*/ 421876 w 421876"/>
                <a:gd name="connsiteY6"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1876" h="373134">
                  <a:moveTo>
                    <a:pt x="355716" y="0"/>
                  </a:moveTo>
                  <a:lnTo>
                    <a:pt x="212955" y="291598"/>
                  </a:lnTo>
                  <a:lnTo>
                    <a:pt x="70146" y="0"/>
                  </a:lnTo>
                  <a:lnTo>
                    <a:pt x="0" y="0"/>
                  </a:lnTo>
                  <a:lnTo>
                    <a:pt x="187042" y="373135"/>
                  </a:lnTo>
                  <a:lnTo>
                    <a:pt x="235309" y="373135"/>
                  </a:lnTo>
                  <a:lnTo>
                    <a:pt x="421876" y="0"/>
                  </a:lnTo>
                  <a:close/>
                </a:path>
              </a:pathLst>
            </a:custGeom>
            <a:solidFill>
              <a:schemeClr val="bg1"/>
            </a:solidFill>
            <a:ln w="4731" cap="flat">
              <a:noFill/>
              <a:prstDash val="solid"/>
              <a:miter/>
            </a:ln>
          </p:spPr>
          <p:txBody>
            <a:bodyPr rtlCol="0" anchor="ctr"/>
            <a:lstStyle/>
            <a:p>
              <a:endParaRPr lang="en-GB"/>
            </a:p>
          </p:txBody>
        </p:sp>
      </p:grpSp>
      <p:pic>
        <p:nvPicPr>
          <p:cNvPr id="41" name="TAGLINE WHITE">
            <a:extLst>
              <a:ext uri="{FF2B5EF4-FFF2-40B4-BE49-F238E27FC236}">
                <a16:creationId xmlns:a16="http://schemas.microsoft.com/office/drawing/2014/main" id="{377104A8-79D3-4EC7-8FA7-FC40F8087174}"/>
              </a:ext>
            </a:extLst>
          </p:cNvPr>
          <p:cNvPicPr>
            <a:picLocks noChangeAspect="1"/>
          </p:cNvPicPr>
          <p:nvPr userDrawn="1"/>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950400" y="539750"/>
            <a:ext cx="1702800" cy="110651"/>
          </a:xfrm>
          <a:prstGeom prst="rect">
            <a:avLst/>
          </a:prstGeom>
        </p:spPr>
      </p:pic>
      <p:sp>
        <p:nvSpPr>
          <p:cNvPr id="2" name="Title 1"/>
          <p:cNvSpPr>
            <a:spLocks noGrp="1"/>
          </p:cNvSpPr>
          <p:nvPr>
            <p:ph type="ctrTitle" hasCustomPrompt="1"/>
          </p:nvPr>
        </p:nvSpPr>
        <p:spPr>
          <a:xfrm>
            <a:off x="539751" y="1730375"/>
            <a:ext cx="8290798" cy="2985625"/>
          </a:xfrm>
        </p:spPr>
        <p:txBody>
          <a:bodyPr anchor="b" anchorCtr="0">
            <a:noAutofit/>
          </a:bodyPr>
          <a:lstStyle>
            <a:lvl1pPr>
              <a:lnSpc>
                <a:spcPct val="83000"/>
              </a:lnSpc>
              <a:defRPr sz="6000">
                <a:solidFill>
                  <a:schemeClr val="bg1"/>
                </a:solidFill>
              </a:defRPr>
            </a:lvl1pPr>
          </a:lstStyle>
          <a:p>
            <a:r>
              <a:rPr lang="en-GB"/>
              <a:t>Click to add title</a:t>
            </a:r>
          </a:p>
        </p:txBody>
      </p:sp>
      <p:sp>
        <p:nvSpPr>
          <p:cNvPr id="31" name="Subtitle 2"/>
          <p:cNvSpPr>
            <a:spLocks noGrp="1"/>
          </p:cNvSpPr>
          <p:nvPr>
            <p:ph type="subTitle" idx="1" hasCustomPrompt="1"/>
          </p:nvPr>
        </p:nvSpPr>
        <p:spPr>
          <a:xfrm>
            <a:off x="540000" y="4946400"/>
            <a:ext cx="8290798" cy="648072"/>
          </a:xfrm>
        </p:spPr>
        <p:txBody>
          <a:bodyPr/>
          <a:lstStyle>
            <a:lvl1pPr marL="0" indent="0" algn="l" defTabSz="914400" rtl="0" eaLnBrk="1" latinLnBrk="0" hangingPunct="1">
              <a:lnSpc>
                <a:spcPct val="83000"/>
              </a:lnSpc>
              <a:spcBef>
                <a:spcPts val="0"/>
              </a:spcBef>
              <a:buNone/>
              <a:defRPr lang="en-US" sz="2000" b="0" kern="1200" dirty="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add subtitle</a:t>
            </a:r>
          </a:p>
        </p:txBody>
      </p:sp>
      <p:sp>
        <p:nvSpPr>
          <p:cNvPr id="4" name="Text Placeholder 3">
            <a:extLst>
              <a:ext uri="{FF2B5EF4-FFF2-40B4-BE49-F238E27FC236}">
                <a16:creationId xmlns:a16="http://schemas.microsoft.com/office/drawing/2014/main" id="{2B2D590D-63DF-49A5-B495-2B2E9EA7D2AA}"/>
              </a:ext>
            </a:extLst>
          </p:cNvPr>
          <p:cNvSpPr>
            <a:spLocks noGrp="1"/>
          </p:cNvSpPr>
          <p:nvPr>
            <p:ph type="body" sz="quarter" idx="18" hasCustomPrompt="1"/>
          </p:nvPr>
        </p:nvSpPr>
        <p:spPr>
          <a:xfrm>
            <a:off x="539748" y="5768975"/>
            <a:ext cx="8291049" cy="277813"/>
          </a:xfrm>
        </p:spPr>
        <p:txBody>
          <a:bodyPr anchor="b" anchorCtr="0"/>
          <a:lstStyle>
            <a:lvl1pPr marL="0" indent="0">
              <a:lnSpc>
                <a:spcPct val="83000"/>
              </a:lnSpc>
              <a:spcBef>
                <a:spcPts val="0"/>
              </a:spcBef>
              <a:buNone/>
              <a:tabLst/>
              <a:defRPr sz="1400" b="0">
                <a:solidFill>
                  <a:schemeClr val="bg1"/>
                </a:solidFill>
              </a:defRPr>
            </a:lvl1pPr>
            <a:lvl2pPr marL="0" indent="0">
              <a:lnSpc>
                <a:spcPct val="83000"/>
              </a:lnSpc>
              <a:spcBef>
                <a:spcPts val="0"/>
              </a:spcBef>
              <a:buNone/>
              <a:tabLst/>
              <a:defRPr sz="1400" b="0"/>
            </a:lvl2pPr>
            <a:lvl3pPr marL="0" indent="0">
              <a:lnSpc>
                <a:spcPct val="83000"/>
              </a:lnSpc>
              <a:spcBef>
                <a:spcPts val="0"/>
              </a:spcBef>
              <a:buNone/>
              <a:tabLst/>
              <a:defRPr sz="1400" b="0"/>
            </a:lvl3pPr>
            <a:lvl4pPr marL="0" indent="0">
              <a:lnSpc>
                <a:spcPct val="83000"/>
              </a:lnSpc>
              <a:spcBef>
                <a:spcPts val="0"/>
              </a:spcBef>
              <a:buNone/>
              <a:tabLst/>
              <a:defRPr sz="1400" b="0"/>
            </a:lvl4pPr>
            <a:lvl5pPr marL="0" indent="0">
              <a:lnSpc>
                <a:spcPct val="83000"/>
              </a:lnSpc>
              <a:spcBef>
                <a:spcPts val="0"/>
              </a:spcBef>
              <a:buNone/>
              <a:tabLst/>
              <a:defRPr sz="1400" b="0"/>
            </a:lvl5pPr>
          </a:lstStyle>
          <a:p>
            <a:pPr lvl="0"/>
            <a:r>
              <a:rPr lang="en-GB"/>
              <a:t>Click to add name, title etc..</a:t>
            </a:r>
          </a:p>
        </p:txBody>
      </p:sp>
      <p:sp>
        <p:nvSpPr>
          <p:cNvPr id="13" name="Date Placeholder 12"/>
          <p:cNvSpPr>
            <a:spLocks noGrp="1"/>
          </p:cNvSpPr>
          <p:nvPr>
            <p:ph type="dt" sz="half" idx="15"/>
          </p:nvPr>
        </p:nvSpPr>
        <p:spPr>
          <a:xfrm>
            <a:off x="0" y="6858000"/>
            <a:ext cx="0" cy="0"/>
          </a:xfrm>
        </p:spPr>
        <p:txBody>
          <a:bodyPr/>
          <a:lstStyle>
            <a:lvl1pPr>
              <a:defRPr>
                <a:solidFill>
                  <a:schemeClr val="bg1"/>
                </a:solidFill>
              </a:defRPr>
            </a:lvl1pPr>
          </a:lstStyle>
          <a:p>
            <a:endParaRPr lang="en-GB"/>
          </a:p>
        </p:txBody>
      </p:sp>
      <p:sp>
        <p:nvSpPr>
          <p:cNvPr id="24" name="Footer Placeholder 23"/>
          <p:cNvSpPr>
            <a:spLocks noGrp="1"/>
          </p:cNvSpPr>
          <p:nvPr>
            <p:ph type="ftr" sz="quarter" idx="16"/>
          </p:nvPr>
        </p:nvSpPr>
        <p:spPr>
          <a:xfrm>
            <a:off x="0" y="6858000"/>
            <a:ext cx="0" cy="0"/>
          </a:xfrm>
        </p:spPr>
        <p:txBody>
          <a:bodyPr/>
          <a:lstStyle>
            <a:lvl1pPr>
              <a:defRPr sz="100">
                <a:noFill/>
              </a:defRPr>
            </a:lvl1pPr>
          </a:lstStyle>
          <a:p>
            <a:endParaRPr lang="en-GB">
              <a:noFill/>
            </a:endParaRPr>
          </a:p>
        </p:txBody>
      </p:sp>
      <p:sp>
        <p:nvSpPr>
          <p:cNvPr id="25" name="Slide Number Placeholder 24"/>
          <p:cNvSpPr>
            <a:spLocks noGrp="1"/>
          </p:cNvSpPr>
          <p:nvPr>
            <p:ph type="sldNum" sz="quarter" idx="17"/>
          </p:nvPr>
        </p:nvSpPr>
        <p:spPr>
          <a:xfrm>
            <a:off x="0" y="6858000"/>
            <a:ext cx="0" cy="0"/>
          </a:xfrm>
        </p:spPr>
        <p:txBody>
          <a:bodyPr/>
          <a:lstStyle>
            <a:lvl1pPr>
              <a:defRPr sz="100">
                <a:noFill/>
              </a:defRPr>
            </a:lvl1pPr>
          </a:lstStyle>
          <a:p>
            <a:fld id="{5BA07366-CB75-4AA8-9E5B-928B849F427C}" type="slidenum">
              <a:rPr lang="en-GB" smtClean="0"/>
              <a:pPr/>
              <a:t>‹#›</a:t>
            </a:fld>
            <a:endParaRPr lang="en-GB" sz="100"/>
          </a:p>
        </p:txBody>
      </p:sp>
      <p:sp>
        <p:nvSpPr>
          <p:cNvPr id="40" name="SD_FLD_DocumentDate">
            <a:extLst>
              <a:ext uri="{FF2B5EF4-FFF2-40B4-BE49-F238E27FC236}">
                <a16:creationId xmlns:a16="http://schemas.microsoft.com/office/drawing/2014/main" id="{1DB9ED39-CFDE-4196-AB07-F0AC0AB1579B}"/>
              </a:ext>
            </a:extLst>
          </p:cNvPr>
          <p:cNvSpPr txBox="1">
            <a:spLocks noChangeArrowheads="1"/>
          </p:cNvSpPr>
          <p:nvPr userDrawn="1"/>
        </p:nvSpPr>
        <p:spPr bwMode="auto">
          <a:xfrm>
            <a:off x="540001" y="6161675"/>
            <a:ext cx="8290796" cy="181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l">
              <a:lnSpc>
                <a:spcPct val="83000"/>
              </a:lnSpc>
              <a:spcBef>
                <a:spcPts val="0"/>
              </a:spcBef>
            </a:pPr>
            <a:r>
              <a:rPr lang="en-GB" altLang="ja-JP" sz="1400" cap="none" baseline="0">
                <a:solidFill>
                  <a:schemeClr val="bg1"/>
                </a:solidFill>
                <a:ea typeface="ＭＳ Ｐゴシック" charset="-128"/>
                <a:cs typeface="Arial" charset="0"/>
              </a:rPr>
              <a:t>11 August 2023</a:t>
            </a:r>
          </a:p>
        </p:txBody>
      </p:sp>
      <p:sp>
        <p:nvSpPr>
          <p:cNvPr id="29" name="_SD_FLD_DocumentNumber"/>
          <p:cNvSpPr txBox="1">
            <a:spLocks noChangeArrowheads="1"/>
          </p:cNvSpPr>
          <p:nvPr userDrawn="1"/>
        </p:nvSpPr>
        <p:spPr bwMode="auto">
          <a:xfrm>
            <a:off x="540001" y="6440400"/>
            <a:ext cx="170155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l">
              <a:spcBef>
                <a:spcPts val="0"/>
              </a:spcBef>
            </a:pPr>
            <a:endParaRPr lang="en-GB" altLang="ja-JP" sz="700">
              <a:solidFill>
                <a:schemeClr val="bg1"/>
              </a:solidFill>
              <a:ea typeface="ＭＳ Ｐゴシック" charset="-128"/>
              <a:cs typeface="Arial" charset="0"/>
            </a:endParaRPr>
          </a:p>
        </p:txBody>
      </p:sp>
      <p:sp>
        <p:nvSpPr>
          <p:cNvPr id="22" name="SD_FLD_Draft" hidden="1">
            <a:extLst>
              <a:ext uri="{FF2B5EF4-FFF2-40B4-BE49-F238E27FC236}">
                <a16:creationId xmlns:a16="http://schemas.microsoft.com/office/drawing/2014/main" id="{B540F12F-7F36-4021-A362-D466EDB92366}"/>
              </a:ext>
            </a:extLst>
          </p:cNvPr>
          <p:cNvSpPr txBox="1">
            <a:spLocks noChangeArrowheads="1"/>
          </p:cNvSpPr>
          <p:nvPr userDrawn="1"/>
        </p:nvSpPr>
        <p:spPr bwMode="auto">
          <a:xfrm>
            <a:off x="5243513" y="6349057"/>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sp>
        <p:nvSpPr>
          <p:cNvPr id="23" name="SD_FLD_Confidentiality">
            <a:extLst>
              <a:ext uri="{FF2B5EF4-FFF2-40B4-BE49-F238E27FC236}">
                <a16:creationId xmlns:a16="http://schemas.microsoft.com/office/drawing/2014/main" id="{3A818D00-8E4C-41C4-8292-4942AE5E1645}"/>
              </a:ext>
            </a:extLst>
          </p:cNvPr>
          <p:cNvSpPr/>
          <p:nvPr userDrawn="1"/>
        </p:nvSpPr>
        <p:spPr>
          <a:xfrm>
            <a:off x="7131600" y="6440400"/>
            <a:ext cx="2440800" cy="1512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L="0" algn="ctr" defTabSz="914400" rtl="0" eaLnBrk="1" latinLnBrk="0" hangingPunct="1">
              <a:lnSpc>
                <a:spcPct val="100000"/>
              </a:lnSpc>
              <a:spcBef>
                <a:spcPts val="0"/>
              </a:spcBef>
            </a:pPr>
            <a:endParaRPr lang="en-GB" sz="700" b="0" kern="1200" cap="all" baseline="0">
              <a:solidFill>
                <a:schemeClr val="bg1"/>
              </a:solidFill>
              <a:latin typeface="+mn-lt"/>
              <a:ea typeface="+mn-ea"/>
              <a:cs typeface="+mn-cs"/>
            </a:endParaRPr>
          </a:p>
        </p:txBody>
      </p:sp>
    </p:spTree>
    <p:extLst>
      <p:ext uri="{BB962C8B-B14F-4D97-AF65-F5344CB8AC3E}">
        <p14:creationId xmlns:p14="http://schemas.microsoft.com/office/powerpoint/2010/main" val="10232055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Cover high-level">
    <p:spTree>
      <p:nvGrpSpPr>
        <p:cNvPr id="1" name=""/>
        <p:cNvGrpSpPr/>
        <p:nvPr/>
      </p:nvGrpSpPr>
      <p:grpSpPr>
        <a:xfrm>
          <a:off x="0" y="0"/>
          <a:ext cx="0" cy="0"/>
          <a:chOff x="0" y="0"/>
          <a:chExt cx="0" cy="0"/>
        </a:xfrm>
      </p:grpSpPr>
      <p:sp>
        <p:nvSpPr>
          <p:cNvPr id="8" name="Picture Placeholder 7"/>
          <p:cNvSpPr>
            <a:spLocks noGrp="1"/>
          </p:cNvSpPr>
          <p:nvPr>
            <p:ph type="pic" sz="quarter" idx="15" hasCustomPrompt="1"/>
          </p:nvPr>
        </p:nvSpPr>
        <p:spPr>
          <a:xfrm>
            <a:off x="0" y="0"/>
            <a:ext cx="12192000" cy="6858000"/>
          </a:xfrm>
          <a:blipFill>
            <a:blip r:embed="rId2"/>
            <a:stretch>
              <a:fillRect/>
            </a:stretch>
          </a:blipFill>
        </p:spPr>
        <p:txBody>
          <a:bodyPr lIns="8064000" tIns="576000" rIns="1080000" anchor="ctr" anchorCtr="0"/>
          <a:lstStyle>
            <a:lvl1pPr marL="0" indent="0" algn="l">
              <a:buFontTx/>
              <a:buNone/>
              <a:defRPr sz="1600" b="0">
                <a:solidFill>
                  <a:schemeClr val="accent4"/>
                </a:solidFill>
              </a:defRPr>
            </a:lvl1pPr>
          </a:lstStyle>
          <a:p>
            <a:r>
              <a:rPr lang="en-GB"/>
              <a:t>Click on picture frame to insert background picture, click on DNV-menu / Image Tools-button / Choose Insert or Paste</a:t>
            </a:r>
          </a:p>
        </p:txBody>
      </p:sp>
      <p:sp>
        <p:nvSpPr>
          <p:cNvPr id="39" name="_SD_FLD_DocumentNumber">
            <a:extLst>
              <a:ext uri="{FF2B5EF4-FFF2-40B4-BE49-F238E27FC236}">
                <a16:creationId xmlns:a16="http://schemas.microsoft.com/office/drawing/2014/main" id="{6D4A75F9-9621-4F28-A6CF-B645F5EF9C9F}"/>
              </a:ext>
            </a:extLst>
          </p:cNvPr>
          <p:cNvSpPr txBox="1">
            <a:spLocks noChangeArrowheads="1"/>
          </p:cNvSpPr>
          <p:nvPr userDrawn="1"/>
        </p:nvSpPr>
        <p:spPr bwMode="auto">
          <a:xfrm>
            <a:off x="540001" y="6440400"/>
            <a:ext cx="170155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l">
              <a:spcBef>
                <a:spcPts val="0"/>
              </a:spcBef>
            </a:pPr>
            <a:endParaRPr lang="en-GB" altLang="ja-JP" sz="700">
              <a:solidFill>
                <a:schemeClr val="accent1"/>
              </a:solidFill>
              <a:ea typeface="ＭＳ Ｐゴシック" charset="-128"/>
              <a:cs typeface="Arial" charset="0"/>
            </a:endParaRPr>
          </a:p>
        </p:txBody>
      </p:sp>
      <p:sp>
        <p:nvSpPr>
          <p:cNvPr id="16" name="SD_FLD_Draft" hidden="1">
            <a:extLst>
              <a:ext uri="{FF2B5EF4-FFF2-40B4-BE49-F238E27FC236}">
                <a16:creationId xmlns:a16="http://schemas.microsoft.com/office/drawing/2014/main" id="{BD7D6A25-4428-4539-B039-5FC4AADC87C9}"/>
              </a:ext>
            </a:extLst>
          </p:cNvPr>
          <p:cNvSpPr txBox="1">
            <a:spLocks noChangeArrowheads="1"/>
          </p:cNvSpPr>
          <p:nvPr userDrawn="1"/>
        </p:nvSpPr>
        <p:spPr bwMode="auto">
          <a:xfrm>
            <a:off x="5243513" y="6232324"/>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sp>
        <p:nvSpPr>
          <p:cNvPr id="17" name="SD_FLD_Confidentiality">
            <a:extLst>
              <a:ext uri="{FF2B5EF4-FFF2-40B4-BE49-F238E27FC236}">
                <a16:creationId xmlns:a16="http://schemas.microsoft.com/office/drawing/2014/main" id="{31AB39E5-0741-4771-B91F-E17E5133945B}"/>
              </a:ext>
            </a:extLst>
          </p:cNvPr>
          <p:cNvSpPr/>
          <p:nvPr userDrawn="1"/>
        </p:nvSpPr>
        <p:spPr>
          <a:xfrm>
            <a:off x="7131600" y="6440400"/>
            <a:ext cx="2440800" cy="1512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L="0" algn="ctr" defTabSz="914400" rtl="0" eaLnBrk="1" latinLnBrk="0" hangingPunct="1">
              <a:lnSpc>
                <a:spcPct val="100000"/>
              </a:lnSpc>
              <a:spcBef>
                <a:spcPts val="0"/>
              </a:spcBef>
            </a:pPr>
            <a:endParaRPr lang="en-GB" sz="700" b="0" kern="1200" cap="all" baseline="0">
              <a:solidFill>
                <a:schemeClr val="accent1"/>
              </a:solidFill>
              <a:latin typeface="+mn-lt"/>
              <a:ea typeface="+mn-ea"/>
              <a:cs typeface="+mn-cs"/>
            </a:endParaRPr>
          </a:p>
        </p:txBody>
      </p:sp>
      <p:sp>
        <p:nvSpPr>
          <p:cNvPr id="63" name="Top white Text Placeholder 62">
            <a:extLst>
              <a:ext uri="{FF2B5EF4-FFF2-40B4-BE49-F238E27FC236}">
                <a16:creationId xmlns:a16="http://schemas.microsoft.com/office/drawing/2014/main" id="{86FA6806-F06F-4815-9C58-9A21745653C3}"/>
              </a:ext>
            </a:extLst>
          </p:cNvPr>
          <p:cNvSpPr>
            <a:spLocks noGrp="1"/>
          </p:cNvSpPr>
          <p:nvPr>
            <p:ph type="body" sz="quarter" idx="43" hasCustomPrompt="1"/>
          </p:nvPr>
        </p:nvSpPr>
        <p:spPr>
          <a:xfrm>
            <a:off x="539750" y="-1"/>
            <a:ext cx="6407150" cy="3429001"/>
          </a:xfrm>
          <a:solidFill>
            <a:schemeClr val="bg1"/>
          </a:solidFill>
        </p:spPr>
        <p:txBody>
          <a:bodyPr/>
          <a:lstStyle>
            <a:lvl1pPr>
              <a:defRPr sz="100">
                <a:noFill/>
              </a:defRPr>
            </a:lvl1pPr>
            <a:lvl2pPr>
              <a:defRPr sz="100"/>
            </a:lvl2pPr>
            <a:lvl3pPr>
              <a:defRPr sz="100"/>
            </a:lvl3pPr>
            <a:lvl4pPr>
              <a:defRPr sz="100"/>
            </a:lvl4pPr>
            <a:lvl5pPr>
              <a:defRPr sz="100"/>
            </a:lvl5pPr>
          </a:lstStyle>
          <a:p>
            <a:pPr lvl="0"/>
            <a:r>
              <a:rPr lang="en-GB"/>
              <a:t>.</a:t>
            </a:r>
          </a:p>
        </p:txBody>
      </p:sp>
      <p:sp>
        <p:nvSpPr>
          <p:cNvPr id="65" name="Top blue Text Placeholder 64">
            <a:extLst>
              <a:ext uri="{FF2B5EF4-FFF2-40B4-BE49-F238E27FC236}">
                <a16:creationId xmlns:a16="http://schemas.microsoft.com/office/drawing/2014/main" id="{44396705-2401-41FF-AC70-D31092879887}"/>
              </a:ext>
            </a:extLst>
          </p:cNvPr>
          <p:cNvSpPr>
            <a:spLocks noGrp="1"/>
          </p:cNvSpPr>
          <p:nvPr>
            <p:ph type="body" sz="quarter" idx="44" hasCustomPrompt="1"/>
          </p:nvPr>
        </p:nvSpPr>
        <p:spPr>
          <a:xfrm>
            <a:off x="540000" y="3390298"/>
            <a:ext cx="6408000" cy="1234800"/>
          </a:xfrm>
          <a:solidFill>
            <a:schemeClr val="tx2"/>
          </a:solidFill>
          <a:ln>
            <a:noFill/>
          </a:ln>
        </p:spPr>
        <p:txBody>
          <a:bodyPr/>
          <a:lstStyle>
            <a:lvl1pPr>
              <a:defRPr sz="100">
                <a:noFill/>
              </a:defRPr>
            </a:lvl1pPr>
            <a:lvl2pPr>
              <a:defRPr sz="100"/>
            </a:lvl2pPr>
            <a:lvl3pPr>
              <a:defRPr sz="100"/>
            </a:lvl3pPr>
            <a:lvl4pPr>
              <a:defRPr sz="100"/>
            </a:lvl4pPr>
            <a:lvl5pPr>
              <a:defRPr sz="100"/>
            </a:lvl5pPr>
          </a:lstStyle>
          <a:p>
            <a:pPr lvl="0"/>
            <a:r>
              <a:rPr lang="en-GB"/>
              <a:t>.</a:t>
            </a:r>
          </a:p>
        </p:txBody>
      </p:sp>
      <p:sp>
        <p:nvSpPr>
          <p:cNvPr id="26" name="Title 1">
            <a:extLst>
              <a:ext uri="{FF2B5EF4-FFF2-40B4-BE49-F238E27FC236}">
                <a16:creationId xmlns:a16="http://schemas.microsoft.com/office/drawing/2014/main" id="{18E2B2C2-0C1A-4F16-AB97-87EF9E7EAEEA}"/>
              </a:ext>
            </a:extLst>
          </p:cNvPr>
          <p:cNvSpPr>
            <a:spLocks noGrp="1"/>
          </p:cNvSpPr>
          <p:nvPr>
            <p:ph type="ctrTitle" hasCustomPrompt="1"/>
          </p:nvPr>
        </p:nvSpPr>
        <p:spPr>
          <a:xfrm>
            <a:off x="1080000" y="1592796"/>
            <a:ext cx="5320800" cy="1436524"/>
          </a:xfrm>
        </p:spPr>
        <p:txBody>
          <a:bodyPr anchor="t" anchorCtr="0">
            <a:noAutofit/>
          </a:bodyPr>
          <a:lstStyle>
            <a:lvl1pPr>
              <a:lnSpc>
                <a:spcPct val="83000"/>
              </a:lnSpc>
              <a:defRPr sz="3600">
                <a:solidFill>
                  <a:schemeClr val="accent1"/>
                </a:solidFill>
              </a:defRPr>
            </a:lvl1pPr>
          </a:lstStyle>
          <a:p>
            <a:r>
              <a:rPr lang="en-GB"/>
              <a:t>Click to add title</a:t>
            </a:r>
          </a:p>
        </p:txBody>
      </p:sp>
      <p:sp>
        <p:nvSpPr>
          <p:cNvPr id="30" name="Subtitle 2">
            <a:extLst>
              <a:ext uri="{FF2B5EF4-FFF2-40B4-BE49-F238E27FC236}">
                <a16:creationId xmlns:a16="http://schemas.microsoft.com/office/drawing/2014/main" id="{55756018-EA5B-4F5B-8ECA-D5A1005CDF47}"/>
              </a:ext>
            </a:extLst>
          </p:cNvPr>
          <p:cNvSpPr>
            <a:spLocks noGrp="1"/>
          </p:cNvSpPr>
          <p:nvPr>
            <p:ph type="subTitle" idx="1" hasCustomPrompt="1"/>
          </p:nvPr>
        </p:nvSpPr>
        <p:spPr>
          <a:xfrm>
            <a:off x="1076398" y="3661200"/>
            <a:ext cx="5342402" cy="316800"/>
          </a:xfrm>
        </p:spPr>
        <p:txBody>
          <a:bodyPr>
            <a:noAutofit/>
          </a:bodyPr>
          <a:lstStyle>
            <a:lvl1pPr marL="0" indent="0" algn="l" defTabSz="914400" rtl="0" eaLnBrk="1" latinLnBrk="0" hangingPunct="1">
              <a:lnSpc>
                <a:spcPct val="83000"/>
              </a:lnSpc>
              <a:spcBef>
                <a:spcPts val="0"/>
              </a:spcBef>
              <a:buNone/>
              <a:defRPr lang="en-US" sz="2000" b="0" kern="1200" dirty="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add subtitle</a:t>
            </a:r>
          </a:p>
        </p:txBody>
      </p:sp>
      <p:sp>
        <p:nvSpPr>
          <p:cNvPr id="31" name="Text Placeholder 3">
            <a:extLst>
              <a:ext uri="{FF2B5EF4-FFF2-40B4-BE49-F238E27FC236}">
                <a16:creationId xmlns:a16="http://schemas.microsoft.com/office/drawing/2014/main" id="{795036F0-513C-4690-81A2-F2137A557DCE}"/>
              </a:ext>
            </a:extLst>
          </p:cNvPr>
          <p:cNvSpPr>
            <a:spLocks noGrp="1"/>
          </p:cNvSpPr>
          <p:nvPr>
            <p:ph type="body" sz="quarter" idx="24" hasCustomPrompt="1"/>
          </p:nvPr>
        </p:nvSpPr>
        <p:spPr>
          <a:xfrm>
            <a:off x="1080000" y="3114000"/>
            <a:ext cx="5320800" cy="259200"/>
          </a:xfrm>
        </p:spPr>
        <p:txBody>
          <a:bodyPr anchor="t" anchorCtr="0">
            <a:normAutofit/>
          </a:bodyPr>
          <a:lstStyle>
            <a:lvl1pPr marL="0" indent="0">
              <a:lnSpc>
                <a:spcPct val="100000"/>
              </a:lnSpc>
              <a:spcBef>
                <a:spcPts val="0"/>
              </a:spcBef>
              <a:buNone/>
              <a:tabLst/>
              <a:defRPr sz="1400" b="0">
                <a:solidFill>
                  <a:schemeClr val="tx2"/>
                </a:solidFill>
              </a:defRPr>
            </a:lvl1pPr>
            <a:lvl2pPr marL="0" indent="0">
              <a:lnSpc>
                <a:spcPct val="83000"/>
              </a:lnSpc>
              <a:spcBef>
                <a:spcPts val="0"/>
              </a:spcBef>
              <a:buNone/>
              <a:tabLst/>
              <a:defRPr sz="1400" b="0"/>
            </a:lvl2pPr>
            <a:lvl3pPr marL="0" indent="0">
              <a:lnSpc>
                <a:spcPct val="83000"/>
              </a:lnSpc>
              <a:spcBef>
                <a:spcPts val="0"/>
              </a:spcBef>
              <a:buNone/>
              <a:tabLst/>
              <a:defRPr sz="1400" b="0"/>
            </a:lvl3pPr>
            <a:lvl4pPr marL="0" indent="0">
              <a:lnSpc>
                <a:spcPct val="83000"/>
              </a:lnSpc>
              <a:spcBef>
                <a:spcPts val="0"/>
              </a:spcBef>
              <a:buNone/>
              <a:tabLst/>
              <a:defRPr sz="1400" b="0"/>
            </a:lvl4pPr>
            <a:lvl5pPr marL="0" indent="0">
              <a:lnSpc>
                <a:spcPct val="83000"/>
              </a:lnSpc>
              <a:spcBef>
                <a:spcPts val="0"/>
              </a:spcBef>
              <a:buNone/>
              <a:tabLst/>
              <a:defRPr sz="1400" b="0"/>
            </a:lvl5pPr>
          </a:lstStyle>
          <a:p>
            <a:pPr lvl="0"/>
            <a:r>
              <a:rPr lang="en-GB"/>
              <a:t>Insert date DD Month Year</a:t>
            </a:r>
            <a:endParaRPr lang="en-US"/>
          </a:p>
        </p:txBody>
      </p:sp>
      <p:sp>
        <p:nvSpPr>
          <p:cNvPr id="18" name="Text Placeholder 5">
            <a:extLst>
              <a:ext uri="{FF2B5EF4-FFF2-40B4-BE49-F238E27FC236}">
                <a16:creationId xmlns:a16="http://schemas.microsoft.com/office/drawing/2014/main" id="{6E7010F2-E87C-4A37-82E8-9658961C6357}"/>
              </a:ext>
            </a:extLst>
          </p:cNvPr>
          <p:cNvSpPr>
            <a:spLocks noGrp="1"/>
          </p:cNvSpPr>
          <p:nvPr>
            <p:ph type="body" sz="quarter" idx="20" hasCustomPrompt="1"/>
          </p:nvPr>
        </p:nvSpPr>
        <p:spPr>
          <a:xfrm>
            <a:off x="1080001" y="4021200"/>
            <a:ext cx="5320800" cy="396000"/>
          </a:xfrm>
        </p:spPr>
        <p:txBody>
          <a:bodyPr/>
          <a:lstStyle>
            <a:lvl1pPr marL="0" indent="0" algn="l">
              <a:lnSpc>
                <a:spcPct val="83000"/>
              </a:lnSpc>
              <a:spcBef>
                <a:spcPts val="0"/>
              </a:spcBef>
              <a:buNone/>
              <a:defRPr sz="1400">
                <a:solidFill>
                  <a:schemeClr val="bg1"/>
                </a:solidFill>
              </a:defRPr>
            </a:lvl1pPr>
            <a:lvl2pPr marL="0" indent="0">
              <a:buNone/>
              <a:defRPr sz="1200"/>
            </a:lvl2pPr>
            <a:lvl3pPr marL="0" indent="0">
              <a:buNone/>
              <a:defRPr sz="1200"/>
            </a:lvl3pPr>
            <a:lvl4pPr marL="0" indent="0">
              <a:buNone/>
              <a:defRPr sz="1200"/>
            </a:lvl4pPr>
            <a:lvl5pPr marL="0" indent="0">
              <a:buNone/>
              <a:defRPr sz="1200"/>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a:t>Click to add name, title etc..</a:t>
            </a:r>
          </a:p>
          <a:p>
            <a:pPr lvl="0"/>
            <a:endParaRPr lang="en-GB"/>
          </a:p>
        </p:txBody>
      </p:sp>
      <p:sp>
        <p:nvSpPr>
          <p:cNvPr id="67" name="Logo Text Placeholder 66">
            <a:extLst>
              <a:ext uri="{FF2B5EF4-FFF2-40B4-BE49-F238E27FC236}">
                <a16:creationId xmlns:a16="http://schemas.microsoft.com/office/drawing/2014/main" id="{8F2A53FB-F4DD-4718-B83E-681A97D8089C}"/>
              </a:ext>
            </a:extLst>
          </p:cNvPr>
          <p:cNvSpPr>
            <a:spLocks noGrp="1"/>
          </p:cNvSpPr>
          <p:nvPr>
            <p:ph type="body" sz="quarter" idx="45" hasCustomPrompt="1"/>
          </p:nvPr>
        </p:nvSpPr>
        <p:spPr>
          <a:xfrm>
            <a:off x="1080000" y="540000"/>
            <a:ext cx="1702800" cy="727200"/>
          </a:xfrm>
          <a:blipFill>
            <a:blip r:embed="rId3">
              <a:extLst>
                <a:ext uri="{96DAC541-7B7A-43D3-8B79-37D633B846F1}">
                  <asvg:svgBlip xmlns:asvg="http://schemas.microsoft.com/office/drawing/2016/SVG/main" r:embed="rId4"/>
                </a:ext>
              </a:extLst>
            </a:blip>
            <a:stretch>
              <a:fillRect/>
            </a:stretch>
          </a:blipFill>
        </p:spPr>
        <p:txBody>
          <a:bodyPr/>
          <a:lstStyle>
            <a:lvl1pPr>
              <a:defRPr sz="100">
                <a:noFill/>
              </a:defRPr>
            </a:lvl1pPr>
            <a:lvl2pPr>
              <a:defRPr sz="100"/>
            </a:lvl2pPr>
            <a:lvl3pPr>
              <a:defRPr sz="100"/>
            </a:lvl3pPr>
            <a:lvl4pPr>
              <a:defRPr sz="100"/>
            </a:lvl4pPr>
            <a:lvl5pPr>
              <a:defRPr sz="100"/>
            </a:lvl5pPr>
          </a:lstStyle>
          <a:p>
            <a:pPr lvl="0"/>
            <a:r>
              <a:rPr lang="en-GB"/>
              <a:t>.</a:t>
            </a:r>
          </a:p>
        </p:txBody>
      </p:sp>
      <p:sp>
        <p:nvSpPr>
          <p:cNvPr id="69" name="Tagline Text Placeholder 68">
            <a:extLst>
              <a:ext uri="{FF2B5EF4-FFF2-40B4-BE49-F238E27FC236}">
                <a16:creationId xmlns:a16="http://schemas.microsoft.com/office/drawing/2014/main" id="{B2E61313-541F-4AA3-BFA3-10A9209FA814}"/>
              </a:ext>
            </a:extLst>
          </p:cNvPr>
          <p:cNvSpPr>
            <a:spLocks noGrp="1"/>
          </p:cNvSpPr>
          <p:nvPr>
            <p:ph type="body" sz="quarter" idx="46" hasCustomPrompt="1"/>
          </p:nvPr>
        </p:nvSpPr>
        <p:spPr>
          <a:xfrm>
            <a:off x="4716000" y="540000"/>
            <a:ext cx="1702800" cy="111600"/>
          </a:xfrm>
          <a:blipFill>
            <a:blip r:embed="rId5">
              <a:extLst>
                <a:ext uri="{96DAC541-7B7A-43D3-8B79-37D633B846F1}">
                  <asvg:svgBlip xmlns:asvg="http://schemas.microsoft.com/office/drawing/2016/SVG/main" r:embed="rId6"/>
                </a:ext>
              </a:extLst>
            </a:blip>
            <a:stretch>
              <a:fillRect/>
            </a:stretch>
          </a:blipFill>
        </p:spPr>
        <p:txBody>
          <a:bodyPr/>
          <a:lstStyle>
            <a:lvl1pPr>
              <a:defRPr sz="100">
                <a:noFill/>
              </a:defRPr>
            </a:lvl1pPr>
            <a:lvl2pPr>
              <a:defRPr sz="100"/>
            </a:lvl2pPr>
            <a:lvl3pPr>
              <a:defRPr sz="100"/>
            </a:lvl3pPr>
            <a:lvl4pPr>
              <a:defRPr sz="100"/>
            </a:lvl4pPr>
            <a:lvl5pPr>
              <a:defRPr sz="100"/>
            </a:lvl5pPr>
          </a:lstStyle>
          <a:p>
            <a:pPr lvl="0"/>
            <a:r>
              <a:rPr lang="en-GB"/>
              <a:t>.</a:t>
            </a:r>
          </a:p>
        </p:txBody>
      </p:sp>
      <p:sp>
        <p:nvSpPr>
          <p:cNvPr id="41" name="Date Placeholder 12" hidden="1">
            <a:extLst>
              <a:ext uri="{FF2B5EF4-FFF2-40B4-BE49-F238E27FC236}">
                <a16:creationId xmlns:a16="http://schemas.microsoft.com/office/drawing/2014/main" id="{F8C7B2A1-0C6D-4367-B22A-DB1D1248E7E8}"/>
              </a:ext>
            </a:extLst>
          </p:cNvPr>
          <p:cNvSpPr>
            <a:spLocks noGrp="1"/>
          </p:cNvSpPr>
          <p:nvPr>
            <p:ph type="dt" sz="half" idx="19"/>
          </p:nvPr>
        </p:nvSpPr>
        <p:spPr>
          <a:xfrm>
            <a:off x="0" y="6858000"/>
            <a:ext cx="0" cy="0"/>
          </a:xfrm>
        </p:spPr>
        <p:txBody>
          <a:bodyPr/>
          <a:lstStyle>
            <a:lvl1pPr>
              <a:defRPr>
                <a:solidFill>
                  <a:schemeClr val="bg1"/>
                </a:solidFill>
              </a:defRPr>
            </a:lvl1pPr>
          </a:lstStyle>
          <a:p>
            <a:endParaRPr lang="en-GB"/>
          </a:p>
        </p:txBody>
      </p:sp>
      <p:sp>
        <p:nvSpPr>
          <p:cNvPr id="42" name="Footer Placeholder 23" hidden="1">
            <a:extLst>
              <a:ext uri="{FF2B5EF4-FFF2-40B4-BE49-F238E27FC236}">
                <a16:creationId xmlns:a16="http://schemas.microsoft.com/office/drawing/2014/main" id="{70E9D16D-FE2F-4908-ABD5-BB45ECB4099A}"/>
              </a:ext>
            </a:extLst>
          </p:cNvPr>
          <p:cNvSpPr>
            <a:spLocks noGrp="1"/>
          </p:cNvSpPr>
          <p:nvPr>
            <p:ph type="ftr" sz="quarter" idx="16"/>
          </p:nvPr>
        </p:nvSpPr>
        <p:spPr>
          <a:xfrm>
            <a:off x="0" y="6858000"/>
            <a:ext cx="0" cy="0"/>
          </a:xfrm>
        </p:spPr>
        <p:txBody>
          <a:bodyPr/>
          <a:lstStyle>
            <a:lvl1pPr>
              <a:defRPr sz="100">
                <a:noFill/>
              </a:defRPr>
            </a:lvl1pPr>
          </a:lstStyle>
          <a:p>
            <a:endParaRPr lang="en-GB">
              <a:noFill/>
            </a:endParaRPr>
          </a:p>
        </p:txBody>
      </p:sp>
      <p:sp>
        <p:nvSpPr>
          <p:cNvPr id="43" name="Slide Number Placeholder 24" hidden="1">
            <a:extLst>
              <a:ext uri="{FF2B5EF4-FFF2-40B4-BE49-F238E27FC236}">
                <a16:creationId xmlns:a16="http://schemas.microsoft.com/office/drawing/2014/main" id="{393087B7-ABFA-4120-819F-40E9D4ED1169}"/>
              </a:ext>
            </a:extLst>
          </p:cNvPr>
          <p:cNvSpPr>
            <a:spLocks noGrp="1"/>
          </p:cNvSpPr>
          <p:nvPr>
            <p:ph type="sldNum" sz="quarter" idx="17"/>
          </p:nvPr>
        </p:nvSpPr>
        <p:spPr>
          <a:xfrm>
            <a:off x="0" y="6858000"/>
            <a:ext cx="0" cy="0"/>
          </a:xfrm>
        </p:spPr>
        <p:txBody>
          <a:bodyPr/>
          <a:lstStyle>
            <a:lvl1pPr>
              <a:defRPr sz="100">
                <a:noFill/>
              </a:defRPr>
            </a:lvl1pPr>
          </a:lstStyle>
          <a:p>
            <a:fld id="{5BA07366-CB75-4AA8-9E5B-928B849F427C}" type="slidenum">
              <a:rPr lang="en-GB" smtClean="0"/>
              <a:pPr/>
              <a:t>‹#›</a:t>
            </a:fld>
            <a:endParaRPr lang="en-GB" sz="100"/>
          </a:p>
        </p:txBody>
      </p:sp>
    </p:spTree>
    <p:extLst>
      <p:ext uri="{BB962C8B-B14F-4D97-AF65-F5344CB8AC3E}">
        <p14:creationId xmlns:p14="http://schemas.microsoft.com/office/powerpoint/2010/main" val="39073497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Cover service">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11EE7B84-21D7-4D19-B8C2-98FB782C5002}"/>
              </a:ext>
            </a:extLst>
          </p:cNvPr>
          <p:cNvSpPr/>
          <p:nvPr userDrawn="1"/>
        </p:nvSpPr>
        <p:spPr>
          <a:xfrm>
            <a:off x="10892788" y="3428991"/>
            <a:ext cx="1299210" cy="3434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noProof="0"/>
          </a:p>
        </p:txBody>
      </p:sp>
      <p:sp>
        <p:nvSpPr>
          <p:cNvPr id="28" name="Rectangle 27">
            <a:extLst>
              <a:ext uri="{FF2B5EF4-FFF2-40B4-BE49-F238E27FC236}">
                <a16:creationId xmlns:a16="http://schemas.microsoft.com/office/drawing/2014/main" id="{5C9E16D1-DD8A-448B-8C91-3F9644937B8A}"/>
              </a:ext>
            </a:extLst>
          </p:cNvPr>
          <p:cNvSpPr/>
          <p:nvPr userDrawn="1"/>
        </p:nvSpPr>
        <p:spPr>
          <a:xfrm>
            <a:off x="10892788" y="0"/>
            <a:ext cx="1299210" cy="34289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noProof="0"/>
          </a:p>
        </p:txBody>
      </p:sp>
      <p:pic>
        <p:nvPicPr>
          <p:cNvPr id="27" name="Graphic 26">
            <a:extLst>
              <a:ext uri="{FF2B5EF4-FFF2-40B4-BE49-F238E27FC236}">
                <a16:creationId xmlns:a16="http://schemas.microsoft.com/office/drawing/2014/main" id="{45691DC5-BC42-4673-ABEB-824D2A1A48AB}"/>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72347" t="1675" r="7579" b="42703"/>
          <a:stretch/>
        </p:blipFill>
        <p:spPr>
          <a:xfrm>
            <a:off x="10892789" y="0"/>
            <a:ext cx="1299210" cy="3428993"/>
          </a:xfrm>
          <a:prstGeom prst="rect">
            <a:avLst/>
          </a:prstGeom>
        </p:spPr>
      </p:pic>
      <p:sp>
        <p:nvSpPr>
          <p:cNvPr id="32" name="Picture Placeholder 31">
            <a:extLst>
              <a:ext uri="{FF2B5EF4-FFF2-40B4-BE49-F238E27FC236}">
                <a16:creationId xmlns:a16="http://schemas.microsoft.com/office/drawing/2014/main" id="{353A26F8-896D-4566-BE5C-C8CD2E8BB8E2}"/>
              </a:ext>
            </a:extLst>
          </p:cNvPr>
          <p:cNvSpPr>
            <a:spLocks noGrp="1"/>
          </p:cNvSpPr>
          <p:nvPr>
            <p:ph type="pic" sz="quarter" idx="19" hasCustomPrompt="1"/>
          </p:nvPr>
        </p:nvSpPr>
        <p:spPr>
          <a:xfrm>
            <a:off x="0" y="3428993"/>
            <a:ext cx="10892788" cy="3429007"/>
          </a:xfrm>
          <a:prstGeom prst="rect">
            <a:avLst/>
          </a:prstGeom>
          <a:blipFill>
            <a:blip r:embed="rId4"/>
            <a:stretch>
              <a:fillRect/>
            </a:stretch>
          </a:blipFill>
        </p:spPr>
        <p:txBody>
          <a:bodyPr wrap="square" lIns="3348000" rIns="3060000">
            <a:noAutofit/>
          </a:bodyPr>
          <a:lstStyle>
            <a:lvl1pPr marL="0" indent="0" algn="l">
              <a:buFontTx/>
              <a:buNone/>
              <a:defRPr sz="1600" b="0">
                <a:solidFill>
                  <a:schemeClr val="accent4"/>
                </a:solidFill>
              </a:defRPr>
            </a:lvl1pPr>
          </a:lstStyle>
          <a:p>
            <a:r>
              <a:rPr lang="en-GB"/>
              <a:t>Click on picture frame to insert background picture, click on DNV-menu / Image Tools-button / Choose Insert or Paste</a:t>
            </a:r>
          </a:p>
        </p:txBody>
      </p:sp>
      <p:sp>
        <p:nvSpPr>
          <p:cNvPr id="2" name="Title 1"/>
          <p:cNvSpPr>
            <a:spLocks noGrp="1"/>
          </p:cNvSpPr>
          <p:nvPr>
            <p:ph type="ctrTitle" hasCustomPrompt="1"/>
          </p:nvPr>
        </p:nvSpPr>
        <p:spPr>
          <a:xfrm>
            <a:off x="539750" y="1591200"/>
            <a:ext cx="6586538" cy="977407"/>
          </a:xfrm>
        </p:spPr>
        <p:txBody>
          <a:bodyPr anchor="t" anchorCtr="0">
            <a:noAutofit/>
          </a:bodyPr>
          <a:lstStyle>
            <a:lvl1pPr>
              <a:lnSpc>
                <a:spcPct val="83000"/>
              </a:lnSpc>
              <a:defRPr sz="3600">
                <a:solidFill>
                  <a:schemeClr val="accent1"/>
                </a:solidFill>
              </a:defRPr>
            </a:lvl1pPr>
          </a:lstStyle>
          <a:p>
            <a:r>
              <a:rPr lang="en-GB"/>
              <a:t>Click to add title</a:t>
            </a:r>
          </a:p>
        </p:txBody>
      </p:sp>
      <p:sp>
        <p:nvSpPr>
          <p:cNvPr id="31" name="Subtitle 2"/>
          <p:cNvSpPr>
            <a:spLocks noGrp="1"/>
          </p:cNvSpPr>
          <p:nvPr>
            <p:ph type="subTitle" idx="1" hasCustomPrompt="1"/>
          </p:nvPr>
        </p:nvSpPr>
        <p:spPr>
          <a:xfrm>
            <a:off x="539750" y="2620800"/>
            <a:ext cx="6586538" cy="316800"/>
          </a:xfrm>
        </p:spPr>
        <p:txBody>
          <a:bodyPr>
            <a:noAutofit/>
          </a:bodyPr>
          <a:lstStyle>
            <a:lvl1pPr marL="0" indent="0" algn="l" defTabSz="914400" rtl="0" eaLnBrk="1" latinLnBrk="0" hangingPunct="1">
              <a:lnSpc>
                <a:spcPct val="83000"/>
              </a:lnSpc>
              <a:spcBef>
                <a:spcPts val="0"/>
              </a:spcBef>
              <a:buNone/>
              <a:defRPr lang="en-US" sz="2000" b="0" kern="1200" dirty="0">
                <a:solidFill>
                  <a:schemeClr val="accent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add subtitle</a:t>
            </a:r>
          </a:p>
        </p:txBody>
      </p:sp>
      <p:sp>
        <p:nvSpPr>
          <p:cNvPr id="4" name="Text Placeholder 3">
            <a:extLst>
              <a:ext uri="{FF2B5EF4-FFF2-40B4-BE49-F238E27FC236}">
                <a16:creationId xmlns:a16="http://schemas.microsoft.com/office/drawing/2014/main" id="{2B2D590D-63DF-49A5-B495-2B2E9EA7D2AA}"/>
              </a:ext>
            </a:extLst>
          </p:cNvPr>
          <p:cNvSpPr>
            <a:spLocks noGrp="1"/>
          </p:cNvSpPr>
          <p:nvPr>
            <p:ph type="body" sz="quarter" idx="18" hasCustomPrompt="1"/>
          </p:nvPr>
        </p:nvSpPr>
        <p:spPr>
          <a:xfrm>
            <a:off x="539750" y="2980800"/>
            <a:ext cx="6586538" cy="396000"/>
          </a:xfrm>
        </p:spPr>
        <p:txBody>
          <a:bodyPr anchor="t" anchorCtr="0">
            <a:normAutofit/>
          </a:bodyPr>
          <a:lstStyle>
            <a:lvl1pPr marL="0" indent="0">
              <a:lnSpc>
                <a:spcPct val="83000"/>
              </a:lnSpc>
              <a:spcBef>
                <a:spcPts val="0"/>
              </a:spcBef>
              <a:buNone/>
              <a:tabLst/>
              <a:defRPr sz="1400" b="0">
                <a:solidFill>
                  <a:schemeClr val="accent1"/>
                </a:solidFill>
              </a:defRPr>
            </a:lvl1pPr>
            <a:lvl2pPr marL="0" indent="0">
              <a:lnSpc>
                <a:spcPct val="83000"/>
              </a:lnSpc>
              <a:spcBef>
                <a:spcPts val="0"/>
              </a:spcBef>
              <a:buNone/>
              <a:tabLst/>
              <a:defRPr sz="1400" b="0"/>
            </a:lvl2pPr>
            <a:lvl3pPr marL="0" indent="0">
              <a:lnSpc>
                <a:spcPct val="83000"/>
              </a:lnSpc>
              <a:spcBef>
                <a:spcPts val="0"/>
              </a:spcBef>
              <a:buNone/>
              <a:tabLst/>
              <a:defRPr sz="1400" b="0"/>
            </a:lvl3pPr>
            <a:lvl4pPr marL="0" indent="0">
              <a:lnSpc>
                <a:spcPct val="83000"/>
              </a:lnSpc>
              <a:spcBef>
                <a:spcPts val="0"/>
              </a:spcBef>
              <a:buNone/>
              <a:tabLst/>
              <a:defRPr sz="1400" b="0"/>
            </a:lvl4pPr>
            <a:lvl5pPr marL="0" indent="0">
              <a:lnSpc>
                <a:spcPct val="83000"/>
              </a:lnSpc>
              <a:spcBef>
                <a:spcPts val="0"/>
              </a:spcBef>
              <a:buNone/>
              <a:tabLst/>
              <a:defRPr sz="1400" b="0"/>
            </a:lvl5pPr>
          </a:lstStyle>
          <a:p>
            <a:pPr lvl="0"/>
            <a:r>
              <a:rPr lang="en-GB"/>
              <a:t>Click to add name, title etc..</a:t>
            </a:r>
          </a:p>
        </p:txBody>
      </p:sp>
      <p:sp>
        <p:nvSpPr>
          <p:cNvPr id="13" name="Date Placeholder 12" hidden="1"/>
          <p:cNvSpPr>
            <a:spLocks noGrp="1"/>
          </p:cNvSpPr>
          <p:nvPr>
            <p:ph type="dt" sz="half" idx="15"/>
          </p:nvPr>
        </p:nvSpPr>
        <p:spPr>
          <a:xfrm>
            <a:off x="0" y="6858000"/>
            <a:ext cx="0" cy="0"/>
          </a:xfrm>
        </p:spPr>
        <p:txBody>
          <a:bodyPr/>
          <a:lstStyle>
            <a:lvl1pPr>
              <a:defRPr>
                <a:solidFill>
                  <a:schemeClr val="bg1"/>
                </a:solidFill>
              </a:defRPr>
            </a:lvl1pPr>
          </a:lstStyle>
          <a:p>
            <a:endParaRPr lang="en-GB"/>
          </a:p>
        </p:txBody>
      </p:sp>
      <p:sp>
        <p:nvSpPr>
          <p:cNvPr id="24" name="Footer Placeholder 23" hidden="1"/>
          <p:cNvSpPr>
            <a:spLocks noGrp="1"/>
          </p:cNvSpPr>
          <p:nvPr>
            <p:ph type="ftr" sz="quarter" idx="16"/>
          </p:nvPr>
        </p:nvSpPr>
        <p:spPr>
          <a:xfrm>
            <a:off x="0" y="6858000"/>
            <a:ext cx="0" cy="0"/>
          </a:xfrm>
        </p:spPr>
        <p:txBody>
          <a:bodyPr/>
          <a:lstStyle>
            <a:lvl1pPr>
              <a:defRPr sz="100">
                <a:noFill/>
              </a:defRPr>
            </a:lvl1pPr>
          </a:lstStyle>
          <a:p>
            <a:endParaRPr lang="en-GB">
              <a:noFill/>
            </a:endParaRPr>
          </a:p>
        </p:txBody>
      </p:sp>
      <p:sp>
        <p:nvSpPr>
          <p:cNvPr id="25" name="Slide Number Placeholder 24" hidden="1"/>
          <p:cNvSpPr>
            <a:spLocks noGrp="1"/>
          </p:cNvSpPr>
          <p:nvPr>
            <p:ph type="sldNum" sz="quarter" idx="17"/>
          </p:nvPr>
        </p:nvSpPr>
        <p:spPr>
          <a:xfrm>
            <a:off x="0" y="6858000"/>
            <a:ext cx="0" cy="0"/>
          </a:xfrm>
        </p:spPr>
        <p:txBody>
          <a:bodyPr/>
          <a:lstStyle>
            <a:lvl1pPr>
              <a:defRPr sz="100">
                <a:noFill/>
              </a:defRPr>
            </a:lvl1pPr>
          </a:lstStyle>
          <a:p>
            <a:fld id="{5BA07366-CB75-4AA8-9E5B-928B849F427C}" type="slidenum">
              <a:rPr lang="en-GB" smtClean="0"/>
              <a:pPr/>
              <a:t>‹#›</a:t>
            </a:fld>
            <a:endParaRPr lang="en-GB" sz="100"/>
          </a:p>
        </p:txBody>
      </p:sp>
      <p:sp>
        <p:nvSpPr>
          <p:cNvPr id="29" name="_SD_FLD_DocumentNumber"/>
          <p:cNvSpPr txBox="1">
            <a:spLocks noChangeArrowheads="1"/>
          </p:cNvSpPr>
          <p:nvPr userDrawn="1"/>
        </p:nvSpPr>
        <p:spPr bwMode="auto">
          <a:xfrm>
            <a:off x="540001" y="6440400"/>
            <a:ext cx="170155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l">
              <a:spcBef>
                <a:spcPts val="0"/>
              </a:spcBef>
            </a:pPr>
            <a:endParaRPr lang="en-GB" altLang="ja-JP" sz="700">
              <a:solidFill>
                <a:schemeClr val="accent1"/>
              </a:solidFill>
              <a:ea typeface="ＭＳ Ｐゴシック" charset="-128"/>
              <a:cs typeface="Arial" charset="0"/>
            </a:endParaRPr>
          </a:p>
        </p:txBody>
      </p:sp>
      <p:sp>
        <p:nvSpPr>
          <p:cNvPr id="46" name="SD_FLD_Confidentiality">
            <a:extLst>
              <a:ext uri="{FF2B5EF4-FFF2-40B4-BE49-F238E27FC236}">
                <a16:creationId xmlns:a16="http://schemas.microsoft.com/office/drawing/2014/main" id="{4E7786D1-21E1-42FD-A034-CC844823A79D}"/>
              </a:ext>
            </a:extLst>
          </p:cNvPr>
          <p:cNvSpPr/>
          <p:nvPr userDrawn="1"/>
        </p:nvSpPr>
        <p:spPr>
          <a:xfrm>
            <a:off x="7126289" y="3095995"/>
            <a:ext cx="3223962" cy="223661"/>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nchorCtr="0"/>
          <a:lstStyle/>
          <a:p>
            <a:pPr marL="0" algn="r" defTabSz="914400" rtl="0" eaLnBrk="1" latinLnBrk="0" hangingPunct="1">
              <a:lnSpc>
                <a:spcPct val="100000"/>
              </a:lnSpc>
              <a:spcBef>
                <a:spcPts val="0"/>
              </a:spcBef>
            </a:pPr>
            <a:endParaRPr lang="en-GB" sz="700" b="0" kern="1200" cap="all" baseline="0">
              <a:solidFill>
                <a:schemeClr val="accent1"/>
              </a:solidFill>
              <a:latin typeface="+mn-lt"/>
              <a:ea typeface="+mn-ea"/>
              <a:cs typeface="+mn-cs"/>
            </a:endParaRPr>
          </a:p>
        </p:txBody>
      </p:sp>
      <p:sp>
        <p:nvSpPr>
          <p:cNvPr id="37" name="SD_FLD_DocumentDate">
            <a:extLst>
              <a:ext uri="{FF2B5EF4-FFF2-40B4-BE49-F238E27FC236}">
                <a16:creationId xmlns:a16="http://schemas.microsoft.com/office/drawing/2014/main" id="{8708ADB9-3B0F-453F-A039-DB1191DA8B60}"/>
              </a:ext>
            </a:extLst>
          </p:cNvPr>
          <p:cNvSpPr txBox="1">
            <a:spLocks noChangeArrowheads="1"/>
          </p:cNvSpPr>
          <p:nvPr userDrawn="1"/>
        </p:nvSpPr>
        <p:spPr bwMode="auto">
          <a:xfrm>
            <a:off x="7126289" y="2983229"/>
            <a:ext cx="3223962" cy="1890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r">
              <a:lnSpc>
                <a:spcPct val="83000"/>
              </a:lnSpc>
              <a:spcBef>
                <a:spcPts val="0"/>
              </a:spcBef>
            </a:pPr>
            <a:r>
              <a:rPr lang="en-GB" altLang="ja-JP" sz="1400" cap="none" baseline="0">
                <a:solidFill>
                  <a:schemeClr val="accent1"/>
                </a:solidFill>
                <a:ea typeface="ＭＳ Ｐゴシック" charset="-128"/>
                <a:cs typeface="Arial" charset="0"/>
              </a:rPr>
              <a:t>11 August 2023</a:t>
            </a:r>
          </a:p>
        </p:txBody>
      </p:sp>
      <p:sp>
        <p:nvSpPr>
          <p:cNvPr id="39" name="SD_FLD_Draft" hidden="1">
            <a:extLst>
              <a:ext uri="{FF2B5EF4-FFF2-40B4-BE49-F238E27FC236}">
                <a16:creationId xmlns:a16="http://schemas.microsoft.com/office/drawing/2014/main" id="{2F1643DB-FB69-4D52-AC31-87438698FFD6}"/>
              </a:ext>
            </a:extLst>
          </p:cNvPr>
          <p:cNvSpPr txBox="1">
            <a:spLocks noChangeArrowheads="1"/>
          </p:cNvSpPr>
          <p:nvPr userDrawn="1"/>
        </p:nvSpPr>
        <p:spPr bwMode="auto">
          <a:xfrm>
            <a:off x="5243513" y="6232324"/>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grpSp>
        <p:nvGrpSpPr>
          <p:cNvPr id="38" name="Logo">
            <a:extLst>
              <a:ext uri="{FF2B5EF4-FFF2-40B4-BE49-F238E27FC236}">
                <a16:creationId xmlns:a16="http://schemas.microsoft.com/office/drawing/2014/main" id="{196DDB45-CDCA-476F-809B-C62C84255763}"/>
              </a:ext>
            </a:extLst>
          </p:cNvPr>
          <p:cNvGrpSpPr>
            <a:grpSpLocks noChangeAspect="1"/>
          </p:cNvGrpSpPr>
          <p:nvPr userDrawn="1"/>
        </p:nvGrpSpPr>
        <p:grpSpPr>
          <a:xfrm>
            <a:off x="540000" y="540001"/>
            <a:ext cx="1702800" cy="727237"/>
            <a:chOff x="6380216" y="4059273"/>
            <a:chExt cx="2905863" cy="1241045"/>
          </a:xfrm>
        </p:grpSpPr>
        <p:sp>
          <p:nvSpPr>
            <p:cNvPr id="40" name="Freeform: Shape 39">
              <a:extLst>
                <a:ext uri="{FF2B5EF4-FFF2-40B4-BE49-F238E27FC236}">
                  <a16:creationId xmlns:a16="http://schemas.microsoft.com/office/drawing/2014/main" id="{99AE0E04-A811-402C-9CE3-BBE238EC2F38}"/>
                </a:ext>
              </a:extLst>
            </p:cNvPr>
            <p:cNvSpPr/>
            <p:nvPr/>
          </p:nvSpPr>
          <p:spPr>
            <a:xfrm>
              <a:off x="6380216" y="4059273"/>
              <a:ext cx="2905863" cy="346936"/>
            </a:xfrm>
            <a:custGeom>
              <a:avLst/>
              <a:gdLst>
                <a:gd name="connsiteX0" fmla="*/ 0 w 2905863"/>
                <a:gd name="connsiteY0" fmla="*/ 0 h 346936"/>
                <a:gd name="connsiteX1" fmla="*/ 2905864 w 2905863"/>
                <a:gd name="connsiteY1" fmla="*/ 0 h 346936"/>
                <a:gd name="connsiteX2" fmla="*/ 2905864 w 2905863"/>
                <a:gd name="connsiteY2" fmla="*/ 346937 h 346936"/>
                <a:gd name="connsiteX3" fmla="*/ 0 w 2905863"/>
                <a:gd name="connsiteY3" fmla="*/ 346937 h 346936"/>
              </a:gdLst>
              <a:ahLst/>
              <a:cxnLst>
                <a:cxn ang="0">
                  <a:pos x="connsiteX0" y="connsiteY0"/>
                </a:cxn>
                <a:cxn ang="0">
                  <a:pos x="connsiteX1" y="connsiteY1"/>
                </a:cxn>
                <a:cxn ang="0">
                  <a:pos x="connsiteX2" y="connsiteY2"/>
                </a:cxn>
                <a:cxn ang="0">
                  <a:pos x="connsiteX3" y="connsiteY3"/>
                </a:cxn>
              </a:cxnLst>
              <a:rect l="l" t="t" r="r" b="b"/>
              <a:pathLst>
                <a:path w="2905863" h="346936">
                  <a:moveTo>
                    <a:pt x="0" y="0"/>
                  </a:moveTo>
                  <a:lnTo>
                    <a:pt x="2905864" y="0"/>
                  </a:lnTo>
                  <a:lnTo>
                    <a:pt x="2905864" y="346937"/>
                  </a:lnTo>
                  <a:lnTo>
                    <a:pt x="0" y="346937"/>
                  </a:lnTo>
                  <a:close/>
                </a:path>
              </a:pathLst>
            </a:custGeom>
            <a:solidFill>
              <a:srgbClr val="99D9F0"/>
            </a:solidFill>
            <a:ln w="4731" cap="flat">
              <a:noFill/>
              <a:prstDash val="solid"/>
              <a:miter/>
            </a:ln>
          </p:spPr>
          <p:txBody>
            <a:bodyPr rtlCol="0" anchor="ctr"/>
            <a:lstStyle/>
            <a:p>
              <a:endParaRPr lang="en-GB"/>
            </a:p>
          </p:txBody>
        </p:sp>
        <p:sp>
          <p:nvSpPr>
            <p:cNvPr id="41" name="Freeform: Shape 40">
              <a:extLst>
                <a:ext uri="{FF2B5EF4-FFF2-40B4-BE49-F238E27FC236}">
                  <a16:creationId xmlns:a16="http://schemas.microsoft.com/office/drawing/2014/main" id="{9380A0FC-DDF7-4C0C-ACFB-2F429FB7948A}"/>
                </a:ext>
              </a:extLst>
            </p:cNvPr>
            <p:cNvSpPr/>
            <p:nvPr/>
          </p:nvSpPr>
          <p:spPr>
            <a:xfrm>
              <a:off x="6380216" y="4521775"/>
              <a:ext cx="2905863" cy="57854"/>
            </a:xfrm>
            <a:custGeom>
              <a:avLst/>
              <a:gdLst>
                <a:gd name="connsiteX0" fmla="*/ 0 w 2905863"/>
                <a:gd name="connsiteY0" fmla="*/ 0 h 57854"/>
                <a:gd name="connsiteX1" fmla="*/ 2905864 w 2905863"/>
                <a:gd name="connsiteY1" fmla="*/ 0 h 57854"/>
                <a:gd name="connsiteX2" fmla="*/ 2905864 w 2905863"/>
                <a:gd name="connsiteY2" fmla="*/ 57854 h 57854"/>
                <a:gd name="connsiteX3" fmla="*/ 0 w 2905863"/>
                <a:gd name="connsiteY3" fmla="*/ 57854 h 57854"/>
              </a:gdLst>
              <a:ahLst/>
              <a:cxnLst>
                <a:cxn ang="0">
                  <a:pos x="connsiteX0" y="connsiteY0"/>
                </a:cxn>
                <a:cxn ang="0">
                  <a:pos x="connsiteX1" y="connsiteY1"/>
                </a:cxn>
                <a:cxn ang="0">
                  <a:pos x="connsiteX2" y="connsiteY2"/>
                </a:cxn>
                <a:cxn ang="0">
                  <a:pos x="connsiteX3" y="connsiteY3"/>
                </a:cxn>
              </a:cxnLst>
              <a:rect l="l" t="t" r="r" b="b"/>
              <a:pathLst>
                <a:path w="2905863" h="57854">
                  <a:moveTo>
                    <a:pt x="0" y="0"/>
                  </a:moveTo>
                  <a:lnTo>
                    <a:pt x="2905864" y="0"/>
                  </a:lnTo>
                  <a:lnTo>
                    <a:pt x="2905864" y="57854"/>
                  </a:lnTo>
                  <a:lnTo>
                    <a:pt x="0" y="57854"/>
                  </a:lnTo>
                  <a:close/>
                </a:path>
              </a:pathLst>
            </a:custGeom>
            <a:solidFill>
              <a:srgbClr val="3F9C35"/>
            </a:solidFill>
            <a:ln w="4731" cap="flat">
              <a:noFill/>
              <a:prstDash val="solid"/>
              <a:miter/>
            </a:ln>
          </p:spPr>
          <p:txBody>
            <a:bodyPr rtlCol="0" anchor="ctr"/>
            <a:lstStyle/>
            <a:p>
              <a:endParaRPr lang="en-GB"/>
            </a:p>
          </p:txBody>
        </p:sp>
        <p:sp>
          <p:nvSpPr>
            <p:cNvPr id="42" name="Freeform: Shape 41">
              <a:extLst>
                <a:ext uri="{FF2B5EF4-FFF2-40B4-BE49-F238E27FC236}">
                  <a16:creationId xmlns:a16="http://schemas.microsoft.com/office/drawing/2014/main" id="{279E4B05-CB75-4B58-9E28-2FAA335E1493}"/>
                </a:ext>
              </a:extLst>
            </p:cNvPr>
            <p:cNvSpPr/>
            <p:nvPr/>
          </p:nvSpPr>
          <p:spPr>
            <a:xfrm>
              <a:off x="6380216" y="4637294"/>
              <a:ext cx="2905863" cy="115566"/>
            </a:xfrm>
            <a:custGeom>
              <a:avLst/>
              <a:gdLst>
                <a:gd name="connsiteX0" fmla="*/ 0 w 2905863"/>
                <a:gd name="connsiteY0" fmla="*/ 0 h 115566"/>
                <a:gd name="connsiteX1" fmla="*/ 2905864 w 2905863"/>
                <a:gd name="connsiteY1" fmla="*/ 0 h 115566"/>
                <a:gd name="connsiteX2" fmla="*/ 2905864 w 2905863"/>
                <a:gd name="connsiteY2" fmla="*/ 115566 h 115566"/>
                <a:gd name="connsiteX3" fmla="*/ 0 w 2905863"/>
                <a:gd name="connsiteY3" fmla="*/ 115566 h 115566"/>
              </a:gdLst>
              <a:ahLst/>
              <a:cxnLst>
                <a:cxn ang="0">
                  <a:pos x="connsiteX0" y="connsiteY0"/>
                </a:cxn>
                <a:cxn ang="0">
                  <a:pos x="connsiteX1" y="connsiteY1"/>
                </a:cxn>
                <a:cxn ang="0">
                  <a:pos x="connsiteX2" y="connsiteY2"/>
                </a:cxn>
                <a:cxn ang="0">
                  <a:pos x="connsiteX3" y="connsiteY3"/>
                </a:cxn>
              </a:cxnLst>
              <a:rect l="l" t="t" r="r" b="b"/>
              <a:pathLst>
                <a:path w="2905863" h="115566">
                  <a:moveTo>
                    <a:pt x="0" y="0"/>
                  </a:moveTo>
                  <a:lnTo>
                    <a:pt x="2905864" y="0"/>
                  </a:lnTo>
                  <a:lnTo>
                    <a:pt x="2905864" y="115566"/>
                  </a:lnTo>
                  <a:lnTo>
                    <a:pt x="0" y="115566"/>
                  </a:lnTo>
                  <a:close/>
                </a:path>
              </a:pathLst>
            </a:custGeom>
            <a:solidFill>
              <a:srgbClr val="003591"/>
            </a:solidFill>
            <a:ln w="4731"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BED928C2-5DAA-462E-90D6-80E99E2F3A77}"/>
                </a:ext>
              </a:extLst>
            </p:cNvPr>
            <p:cNvSpPr/>
            <p:nvPr/>
          </p:nvSpPr>
          <p:spPr>
            <a:xfrm>
              <a:off x="7833598" y="4927183"/>
              <a:ext cx="392545" cy="373134"/>
            </a:xfrm>
            <a:custGeom>
              <a:avLst/>
              <a:gdLst>
                <a:gd name="connsiteX0" fmla="*/ 303984 w 392545"/>
                <a:gd name="connsiteY0" fmla="*/ 19174 h 373134"/>
                <a:gd name="connsiteX1" fmla="*/ 201992 w 392545"/>
                <a:gd name="connsiteY1" fmla="*/ 0 h 373134"/>
                <a:gd name="connsiteX2" fmla="*/ 62173 w 392545"/>
                <a:gd name="connsiteY2" fmla="*/ 0 h 373134"/>
                <a:gd name="connsiteX3" fmla="*/ 27859 w 392545"/>
                <a:gd name="connsiteY3" fmla="*/ 0 h 373134"/>
                <a:gd name="connsiteX4" fmla="*/ 0 w 392545"/>
                <a:gd name="connsiteY4" fmla="*/ 0 h 373134"/>
                <a:gd name="connsiteX5" fmla="*/ 0 w 392545"/>
                <a:gd name="connsiteY5" fmla="*/ 373135 h 373134"/>
                <a:gd name="connsiteX6" fmla="*/ 27859 w 392545"/>
                <a:gd name="connsiteY6" fmla="*/ 373135 h 373134"/>
                <a:gd name="connsiteX7" fmla="*/ 62173 w 392545"/>
                <a:gd name="connsiteY7" fmla="*/ 373135 h 373134"/>
                <a:gd name="connsiteX8" fmla="*/ 201992 w 392545"/>
                <a:gd name="connsiteY8" fmla="*/ 373135 h 373134"/>
                <a:gd name="connsiteX9" fmla="*/ 303984 w 392545"/>
                <a:gd name="connsiteY9" fmla="*/ 353961 h 373134"/>
                <a:gd name="connsiteX10" fmla="*/ 369670 w 392545"/>
                <a:gd name="connsiteY10" fmla="*/ 296249 h 373134"/>
                <a:gd name="connsiteX11" fmla="*/ 392546 w 392545"/>
                <a:gd name="connsiteY11" fmla="*/ 199477 h 373134"/>
                <a:gd name="connsiteX12" fmla="*/ 392546 w 392545"/>
                <a:gd name="connsiteY12" fmla="*/ 173611 h 373134"/>
                <a:gd name="connsiteX13" fmla="*/ 369670 w 392545"/>
                <a:gd name="connsiteY13" fmla="*/ 76839 h 373134"/>
                <a:gd name="connsiteX14" fmla="*/ 303984 w 392545"/>
                <a:gd name="connsiteY14" fmla="*/ 19174 h 373134"/>
                <a:gd name="connsiteX15" fmla="*/ 331369 w 392545"/>
                <a:gd name="connsiteY15" fmla="*/ 197531 h 373134"/>
                <a:gd name="connsiteX16" fmla="*/ 299048 w 392545"/>
                <a:gd name="connsiteY16" fmla="*/ 287563 h 373134"/>
                <a:gd name="connsiteX17" fmla="*/ 202514 w 392545"/>
                <a:gd name="connsiteY17" fmla="*/ 316894 h 373134"/>
                <a:gd name="connsiteX18" fmla="*/ 62221 w 392545"/>
                <a:gd name="connsiteY18" fmla="*/ 316894 h 373134"/>
                <a:gd name="connsiteX19" fmla="*/ 62221 w 392545"/>
                <a:gd name="connsiteY19" fmla="*/ 56193 h 373134"/>
                <a:gd name="connsiteX20" fmla="*/ 202514 w 392545"/>
                <a:gd name="connsiteY20" fmla="*/ 56193 h 373134"/>
                <a:gd name="connsiteX21" fmla="*/ 299048 w 392545"/>
                <a:gd name="connsiteY21" fmla="*/ 84812 h 373134"/>
                <a:gd name="connsiteX22" fmla="*/ 331369 w 392545"/>
                <a:gd name="connsiteY22" fmla="*/ 175604 h 373134"/>
                <a:gd name="connsiteX23" fmla="*/ 331369 w 392545"/>
                <a:gd name="connsiteY23" fmla="*/ 197531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92545" h="373134">
                  <a:moveTo>
                    <a:pt x="303984" y="19174"/>
                  </a:moveTo>
                  <a:cubicBezTo>
                    <a:pt x="275461" y="6407"/>
                    <a:pt x="241479" y="0"/>
                    <a:pt x="201992" y="0"/>
                  </a:cubicBezTo>
                  <a:lnTo>
                    <a:pt x="62173" y="0"/>
                  </a:lnTo>
                  <a:lnTo>
                    <a:pt x="27859" y="0"/>
                  </a:lnTo>
                  <a:lnTo>
                    <a:pt x="0" y="0"/>
                  </a:lnTo>
                  <a:lnTo>
                    <a:pt x="0" y="373135"/>
                  </a:lnTo>
                  <a:lnTo>
                    <a:pt x="27859" y="373135"/>
                  </a:lnTo>
                  <a:lnTo>
                    <a:pt x="62173" y="373135"/>
                  </a:lnTo>
                  <a:lnTo>
                    <a:pt x="201992" y="373135"/>
                  </a:lnTo>
                  <a:cubicBezTo>
                    <a:pt x="241479" y="373135"/>
                    <a:pt x="275461" y="366728"/>
                    <a:pt x="303984" y="353961"/>
                  </a:cubicBezTo>
                  <a:cubicBezTo>
                    <a:pt x="332508" y="341194"/>
                    <a:pt x="354387" y="321972"/>
                    <a:pt x="369670" y="296249"/>
                  </a:cubicBezTo>
                  <a:cubicBezTo>
                    <a:pt x="384904" y="270525"/>
                    <a:pt x="392546" y="238299"/>
                    <a:pt x="392546" y="199477"/>
                  </a:cubicBezTo>
                  <a:lnTo>
                    <a:pt x="392546" y="173611"/>
                  </a:lnTo>
                  <a:cubicBezTo>
                    <a:pt x="392546" y="134788"/>
                    <a:pt x="384904" y="102562"/>
                    <a:pt x="369670" y="76839"/>
                  </a:cubicBezTo>
                  <a:cubicBezTo>
                    <a:pt x="354387" y="51162"/>
                    <a:pt x="332508" y="31941"/>
                    <a:pt x="303984" y="19174"/>
                  </a:cubicBezTo>
                  <a:close/>
                  <a:moveTo>
                    <a:pt x="331369" y="197531"/>
                  </a:moveTo>
                  <a:cubicBezTo>
                    <a:pt x="331369" y="238015"/>
                    <a:pt x="320596" y="268010"/>
                    <a:pt x="299048" y="287563"/>
                  </a:cubicBezTo>
                  <a:cubicBezTo>
                    <a:pt x="277502" y="307117"/>
                    <a:pt x="245323" y="316894"/>
                    <a:pt x="202514" y="316894"/>
                  </a:cubicBezTo>
                  <a:lnTo>
                    <a:pt x="62221" y="316894"/>
                  </a:lnTo>
                  <a:lnTo>
                    <a:pt x="62221" y="56193"/>
                  </a:lnTo>
                  <a:lnTo>
                    <a:pt x="202514" y="56193"/>
                  </a:lnTo>
                  <a:cubicBezTo>
                    <a:pt x="245323" y="56193"/>
                    <a:pt x="277454" y="65733"/>
                    <a:pt x="299048" y="84812"/>
                  </a:cubicBezTo>
                  <a:cubicBezTo>
                    <a:pt x="320596" y="103891"/>
                    <a:pt x="331369" y="134171"/>
                    <a:pt x="331369" y="175604"/>
                  </a:cubicBezTo>
                  <a:lnTo>
                    <a:pt x="331369" y="197531"/>
                  </a:lnTo>
                  <a:close/>
                </a:path>
              </a:pathLst>
            </a:custGeom>
            <a:solidFill>
              <a:srgbClr val="0F214A"/>
            </a:solidFill>
            <a:ln w="4731" cap="flat">
              <a:noFill/>
              <a:prstDash val="solid"/>
              <a:miter/>
            </a:ln>
          </p:spPr>
          <p:txBody>
            <a:bodyPr rtlCol="0" anchor="ctr"/>
            <a:lstStyle/>
            <a:p>
              <a:endParaRPr lang="en-GB"/>
            </a:p>
          </p:txBody>
        </p:sp>
        <p:sp>
          <p:nvSpPr>
            <p:cNvPr id="44" name="Freeform: Shape 43">
              <a:extLst>
                <a:ext uri="{FF2B5EF4-FFF2-40B4-BE49-F238E27FC236}">
                  <a16:creationId xmlns:a16="http://schemas.microsoft.com/office/drawing/2014/main" id="{5E08F6C9-1226-467B-81CC-D21D6869BD16}"/>
                </a:ext>
              </a:extLst>
            </p:cNvPr>
            <p:cNvSpPr/>
            <p:nvPr/>
          </p:nvSpPr>
          <p:spPr>
            <a:xfrm>
              <a:off x="8344036" y="4927183"/>
              <a:ext cx="410485" cy="373134"/>
            </a:xfrm>
            <a:custGeom>
              <a:avLst/>
              <a:gdLst>
                <a:gd name="connsiteX0" fmla="*/ 349262 w 410485"/>
                <a:gd name="connsiteY0" fmla="*/ 291598 h 373134"/>
                <a:gd name="connsiteX1" fmla="*/ 60702 w 410485"/>
                <a:gd name="connsiteY1" fmla="*/ 0 h 373134"/>
                <a:gd name="connsiteX2" fmla="*/ 26388 w 410485"/>
                <a:gd name="connsiteY2" fmla="*/ 0 h 373134"/>
                <a:gd name="connsiteX3" fmla="*/ 0 w 410485"/>
                <a:gd name="connsiteY3" fmla="*/ 0 h 373134"/>
                <a:gd name="connsiteX4" fmla="*/ 0 w 410485"/>
                <a:gd name="connsiteY4" fmla="*/ 373135 h 373134"/>
                <a:gd name="connsiteX5" fmla="*/ 60702 w 410485"/>
                <a:gd name="connsiteY5" fmla="*/ 373135 h 373134"/>
                <a:gd name="connsiteX6" fmla="*/ 60702 w 410485"/>
                <a:gd name="connsiteY6" fmla="*/ 81917 h 373134"/>
                <a:gd name="connsiteX7" fmla="*/ 349262 w 410485"/>
                <a:gd name="connsiteY7" fmla="*/ 373135 h 373134"/>
                <a:gd name="connsiteX8" fmla="*/ 410486 w 410485"/>
                <a:gd name="connsiteY8" fmla="*/ 373135 h 373134"/>
                <a:gd name="connsiteX9" fmla="*/ 410486 w 410485"/>
                <a:gd name="connsiteY9" fmla="*/ 0 h 373134"/>
                <a:gd name="connsiteX10" fmla="*/ 349262 w 410485"/>
                <a:gd name="connsiteY10"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85" h="373134">
                  <a:moveTo>
                    <a:pt x="349262" y="291598"/>
                  </a:moveTo>
                  <a:lnTo>
                    <a:pt x="60702" y="0"/>
                  </a:lnTo>
                  <a:lnTo>
                    <a:pt x="26388" y="0"/>
                  </a:lnTo>
                  <a:lnTo>
                    <a:pt x="0" y="0"/>
                  </a:lnTo>
                  <a:lnTo>
                    <a:pt x="0" y="373135"/>
                  </a:lnTo>
                  <a:lnTo>
                    <a:pt x="60702" y="373135"/>
                  </a:lnTo>
                  <a:lnTo>
                    <a:pt x="60702" y="81917"/>
                  </a:lnTo>
                  <a:lnTo>
                    <a:pt x="349262" y="373135"/>
                  </a:lnTo>
                  <a:lnTo>
                    <a:pt x="410486" y="373135"/>
                  </a:lnTo>
                  <a:lnTo>
                    <a:pt x="410486" y="0"/>
                  </a:lnTo>
                  <a:lnTo>
                    <a:pt x="349262" y="0"/>
                  </a:lnTo>
                  <a:close/>
                </a:path>
              </a:pathLst>
            </a:custGeom>
            <a:solidFill>
              <a:srgbClr val="0F214A"/>
            </a:solidFill>
            <a:ln w="4731"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9EBFF170-9966-4D97-BD59-699C843D4DB9}"/>
                </a:ext>
              </a:extLst>
            </p:cNvPr>
            <p:cNvSpPr/>
            <p:nvPr/>
          </p:nvSpPr>
          <p:spPr>
            <a:xfrm>
              <a:off x="8863965" y="4927183"/>
              <a:ext cx="421876" cy="373134"/>
            </a:xfrm>
            <a:custGeom>
              <a:avLst/>
              <a:gdLst>
                <a:gd name="connsiteX0" fmla="*/ 355716 w 421876"/>
                <a:gd name="connsiteY0" fmla="*/ 0 h 373134"/>
                <a:gd name="connsiteX1" fmla="*/ 212955 w 421876"/>
                <a:gd name="connsiteY1" fmla="*/ 291598 h 373134"/>
                <a:gd name="connsiteX2" fmla="*/ 70146 w 421876"/>
                <a:gd name="connsiteY2" fmla="*/ 0 h 373134"/>
                <a:gd name="connsiteX3" fmla="*/ 0 w 421876"/>
                <a:gd name="connsiteY3" fmla="*/ 0 h 373134"/>
                <a:gd name="connsiteX4" fmla="*/ 187042 w 421876"/>
                <a:gd name="connsiteY4" fmla="*/ 373135 h 373134"/>
                <a:gd name="connsiteX5" fmla="*/ 235309 w 421876"/>
                <a:gd name="connsiteY5" fmla="*/ 373135 h 373134"/>
                <a:gd name="connsiteX6" fmla="*/ 421876 w 421876"/>
                <a:gd name="connsiteY6"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1876" h="373134">
                  <a:moveTo>
                    <a:pt x="355716" y="0"/>
                  </a:moveTo>
                  <a:lnTo>
                    <a:pt x="212955" y="291598"/>
                  </a:lnTo>
                  <a:lnTo>
                    <a:pt x="70146" y="0"/>
                  </a:lnTo>
                  <a:lnTo>
                    <a:pt x="0" y="0"/>
                  </a:lnTo>
                  <a:lnTo>
                    <a:pt x="187042" y="373135"/>
                  </a:lnTo>
                  <a:lnTo>
                    <a:pt x="235309" y="373135"/>
                  </a:lnTo>
                  <a:lnTo>
                    <a:pt x="421876" y="0"/>
                  </a:lnTo>
                  <a:close/>
                </a:path>
              </a:pathLst>
            </a:custGeom>
            <a:solidFill>
              <a:srgbClr val="0F214A"/>
            </a:solidFill>
            <a:ln w="4731" cap="flat">
              <a:noFill/>
              <a:prstDash val="solid"/>
              <a:miter/>
            </a:ln>
          </p:spPr>
          <p:txBody>
            <a:bodyPr rtlCol="0" anchor="ctr"/>
            <a:lstStyle/>
            <a:p>
              <a:endParaRPr lang="en-GB"/>
            </a:p>
          </p:txBody>
        </p:sp>
      </p:grpSp>
      <p:pic>
        <p:nvPicPr>
          <p:cNvPr id="47" name="TAGLINE 60Black">
            <a:extLst>
              <a:ext uri="{FF2B5EF4-FFF2-40B4-BE49-F238E27FC236}">
                <a16:creationId xmlns:a16="http://schemas.microsoft.com/office/drawing/2014/main" id="{1DDB6F67-2C8F-419C-A09A-62A18305D40F}"/>
              </a:ext>
            </a:extLst>
          </p:cNvPr>
          <p:cNvPicPr>
            <a:picLocks noChangeAspect="1"/>
          </p:cNvPicPr>
          <p:nvPr userDrawn="1"/>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646865" y="539750"/>
            <a:ext cx="1703386" cy="110689"/>
          </a:xfrm>
          <a:prstGeom prst="rect">
            <a:avLst/>
          </a:prstGeom>
        </p:spPr>
      </p:pic>
    </p:spTree>
    <p:extLst>
      <p:ext uri="{BB962C8B-B14F-4D97-AF65-F5344CB8AC3E}">
        <p14:creationId xmlns:p14="http://schemas.microsoft.com/office/powerpoint/2010/main" val="14596263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Cover white">
    <p:spTree>
      <p:nvGrpSpPr>
        <p:cNvPr id="1" name=""/>
        <p:cNvGrpSpPr/>
        <p:nvPr/>
      </p:nvGrpSpPr>
      <p:grpSpPr>
        <a:xfrm>
          <a:off x="0" y="0"/>
          <a:ext cx="0" cy="0"/>
          <a:chOff x="0" y="0"/>
          <a:chExt cx="0" cy="0"/>
        </a:xfrm>
      </p:grpSpPr>
      <p:pic>
        <p:nvPicPr>
          <p:cNvPr id="28" name="Graphic 27">
            <a:extLst>
              <a:ext uri="{FF2B5EF4-FFF2-40B4-BE49-F238E27FC236}">
                <a16:creationId xmlns:a16="http://schemas.microsoft.com/office/drawing/2014/main" id="{5AD30D56-7424-4830-ABBC-E1CCEDA7A2DF}"/>
              </a:ext>
            </a:extLst>
          </p:cNvPr>
          <p:cNvPicPr>
            <a:picLocks noChangeAspect="1"/>
          </p:cNvPicPr>
          <p:nvPr userDrawn="1"/>
        </p:nvPicPr>
        <p:blipFill>
          <a:blip r:embed="rId2">
            <a:extLst>
              <a:ext uri="{96DAC541-7B7A-43D3-8B79-37D633B846F1}">
                <asvg:svgBlip xmlns:asvg="http://schemas.microsoft.com/office/drawing/2016/SVG/main" r:embed="rId3"/>
              </a:ext>
            </a:extLst>
          </a:blip>
          <a:srcRect t="29922" r="24420" b="6742"/>
          <a:stretch>
            <a:fillRect/>
          </a:stretch>
        </p:blipFill>
        <p:spPr>
          <a:xfrm>
            <a:off x="3600000" y="0"/>
            <a:ext cx="8592000" cy="6858000"/>
          </a:xfrm>
          <a:custGeom>
            <a:avLst/>
            <a:gdLst>
              <a:gd name="connsiteX0" fmla="*/ 0 w 8592000"/>
              <a:gd name="connsiteY0" fmla="*/ 0 h 6858000"/>
              <a:gd name="connsiteX1" fmla="*/ 8592000 w 8592000"/>
              <a:gd name="connsiteY1" fmla="*/ 0 h 6858000"/>
              <a:gd name="connsiteX2" fmla="*/ 8592000 w 8592000"/>
              <a:gd name="connsiteY2" fmla="*/ 6858000 h 6858000"/>
              <a:gd name="connsiteX3" fmla="*/ 0 w 85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592000" h="6858000">
                <a:moveTo>
                  <a:pt x="0" y="0"/>
                </a:moveTo>
                <a:lnTo>
                  <a:pt x="8592000" y="0"/>
                </a:lnTo>
                <a:lnTo>
                  <a:pt x="8592000" y="6858000"/>
                </a:lnTo>
                <a:lnTo>
                  <a:pt x="0" y="6858000"/>
                </a:lnTo>
                <a:close/>
              </a:path>
            </a:pathLst>
          </a:custGeom>
        </p:spPr>
      </p:pic>
      <p:grpSp>
        <p:nvGrpSpPr>
          <p:cNvPr id="21" name="Logo">
            <a:extLst>
              <a:ext uri="{FF2B5EF4-FFF2-40B4-BE49-F238E27FC236}">
                <a16:creationId xmlns:a16="http://schemas.microsoft.com/office/drawing/2014/main" id="{1E1CB065-BC3E-419D-8CD5-6001359B1AF9}"/>
              </a:ext>
            </a:extLst>
          </p:cNvPr>
          <p:cNvGrpSpPr>
            <a:grpSpLocks noChangeAspect="1"/>
          </p:cNvGrpSpPr>
          <p:nvPr userDrawn="1"/>
        </p:nvGrpSpPr>
        <p:grpSpPr>
          <a:xfrm>
            <a:off x="539751" y="540001"/>
            <a:ext cx="1702800" cy="727237"/>
            <a:chOff x="6380216" y="4059273"/>
            <a:chExt cx="2905863" cy="1241045"/>
          </a:xfrm>
        </p:grpSpPr>
        <p:sp>
          <p:nvSpPr>
            <p:cNvPr id="22" name="Freeform: Shape 21">
              <a:extLst>
                <a:ext uri="{FF2B5EF4-FFF2-40B4-BE49-F238E27FC236}">
                  <a16:creationId xmlns:a16="http://schemas.microsoft.com/office/drawing/2014/main" id="{60EF3EE0-04F6-4F0F-9C30-138E10130D0D}"/>
                </a:ext>
              </a:extLst>
            </p:cNvPr>
            <p:cNvSpPr/>
            <p:nvPr/>
          </p:nvSpPr>
          <p:spPr>
            <a:xfrm>
              <a:off x="6380216" y="4059273"/>
              <a:ext cx="2905863" cy="346936"/>
            </a:xfrm>
            <a:custGeom>
              <a:avLst/>
              <a:gdLst>
                <a:gd name="connsiteX0" fmla="*/ 0 w 2905863"/>
                <a:gd name="connsiteY0" fmla="*/ 0 h 346936"/>
                <a:gd name="connsiteX1" fmla="*/ 2905864 w 2905863"/>
                <a:gd name="connsiteY1" fmla="*/ 0 h 346936"/>
                <a:gd name="connsiteX2" fmla="*/ 2905864 w 2905863"/>
                <a:gd name="connsiteY2" fmla="*/ 346937 h 346936"/>
                <a:gd name="connsiteX3" fmla="*/ 0 w 2905863"/>
                <a:gd name="connsiteY3" fmla="*/ 346937 h 346936"/>
              </a:gdLst>
              <a:ahLst/>
              <a:cxnLst>
                <a:cxn ang="0">
                  <a:pos x="connsiteX0" y="connsiteY0"/>
                </a:cxn>
                <a:cxn ang="0">
                  <a:pos x="connsiteX1" y="connsiteY1"/>
                </a:cxn>
                <a:cxn ang="0">
                  <a:pos x="connsiteX2" y="connsiteY2"/>
                </a:cxn>
                <a:cxn ang="0">
                  <a:pos x="connsiteX3" y="connsiteY3"/>
                </a:cxn>
              </a:cxnLst>
              <a:rect l="l" t="t" r="r" b="b"/>
              <a:pathLst>
                <a:path w="2905863" h="346936">
                  <a:moveTo>
                    <a:pt x="0" y="0"/>
                  </a:moveTo>
                  <a:lnTo>
                    <a:pt x="2905864" y="0"/>
                  </a:lnTo>
                  <a:lnTo>
                    <a:pt x="2905864" y="346937"/>
                  </a:lnTo>
                  <a:lnTo>
                    <a:pt x="0" y="346937"/>
                  </a:lnTo>
                  <a:close/>
                </a:path>
              </a:pathLst>
            </a:custGeom>
            <a:solidFill>
              <a:srgbClr val="99D9F0"/>
            </a:solidFill>
            <a:ln w="4731" cap="flat">
              <a:noFill/>
              <a:prstDash val="solid"/>
              <a:miter/>
            </a:ln>
          </p:spPr>
          <p:txBody>
            <a:bodyPr rtlCol="0" anchor="ctr"/>
            <a:lstStyle/>
            <a:p>
              <a:endParaRPr lang="en-GB"/>
            </a:p>
          </p:txBody>
        </p:sp>
        <p:sp>
          <p:nvSpPr>
            <p:cNvPr id="23" name="Freeform: Shape 22">
              <a:extLst>
                <a:ext uri="{FF2B5EF4-FFF2-40B4-BE49-F238E27FC236}">
                  <a16:creationId xmlns:a16="http://schemas.microsoft.com/office/drawing/2014/main" id="{29F265DC-74E8-4BFF-92A1-092ADEFABD8A}"/>
                </a:ext>
              </a:extLst>
            </p:cNvPr>
            <p:cNvSpPr/>
            <p:nvPr/>
          </p:nvSpPr>
          <p:spPr>
            <a:xfrm>
              <a:off x="6380216" y="4521775"/>
              <a:ext cx="2905863" cy="57854"/>
            </a:xfrm>
            <a:custGeom>
              <a:avLst/>
              <a:gdLst>
                <a:gd name="connsiteX0" fmla="*/ 0 w 2905863"/>
                <a:gd name="connsiteY0" fmla="*/ 0 h 57854"/>
                <a:gd name="connsiteX1" fmla="*/ 2905864 w 2905863"/>
                <a:gd name="connsiteY1" fmla="*/ 0 h 57854"/>
                <a:gd name="connsiteX2" fmla="*/ 2905864 w 2905863"/>
                <a:gd name="connsiteY2" fmla="*/ 57854 h 57854"/>
                <a:gd name="connsiteX3" fmla="*/ 0 w 2905863"/>
                <a:gd name="connsiteY3" fmla="*/ 57854 h 57854"/>
              </a:gdLst>
              <a:ahLst/>
              <a:cxnLst>
                <a:cxn ang="0">
                  <a:pos x="connsiteX0" y="connsiteY0"/>
                </a:cxn>
                <a:cxn ang="0">
                  <a:pos x="connsiteX1" y="connsiteY1"/>
                </a:cxn>
                <a:cxn ang="0">
                  <a:pos x="connsiteX2" y="connsiteY2"/>
                </a:cxn>
                <a:cxn ang="0">
                  <a:pos x="connsiteX3" y="connsiteY3"/>
                </a:cxn>
              </a:cxnLst>
              <a:rect l="l" t="t" r="r" b="b"/>
              <a:pathLst>
                <a:path w="2905863" h="57854">
                  <a:moveTo>
                    <a:pt x="0" y="0"/>
                  </a:moveTo>
                  <a:lnTo>
                    <a:pt x="2905864" y="0"/>
                  </a:lnTo>
                  <a:lnTo>
                    <a:pt x="2905864" y="57854"/>
                  </a:lnTo>
                  <a:lnTo>
                    <a:pt x="0" y="57854"/>
                  </a:lnTo>
                  <a:close/>
                </a:path>
              </a:pathLst>
            </a:custGeom>
            <a:solidFill>
              <a:srgbClr val="3F9C35"/>
            </a:solidFill>
            <a:ln w="4731" cap="flat">
              <a:noFill/>
              <a:prstDash val="solid"/>
              <a:miter/>
            </a:ln>
          </p:spPr>
          <p:txBody>
            <a:bodyPr rtlCol="0" anchor="ctr"/>
            <a:lstStyle/>
            <a:p>
              <a:endParaRPr lang="en-GB"/>
            </a:p>
          </p:txBody>
        </p:sp>
        <p:sp>
          <p:nvSpPr>
            <p:cNvPr id="33" name="Freeform: Shape 32">
              <a:extLst>
                <a:ext uri="{FF2B5EF4-FFF2-40B4-BE49-F238E27FC236}">
                  <a16:creationId xmlns:a16="http://schemas.microsoft.com/office/drawing/2014/main" id="{39C07ABC-F814-4A0D-B933-8FF8308531B7}"/>
                </a:ext>
              </a:extLst>
            </p:cNvPr>
            <p:cNvSpPr/>
            <p:nvPr/>
          </p:nvSpPr>
          <p:spPr>
            <a:xfrm>
              <a:off x="6380216" y="4637294"/>
              <a:ext cx="2905863" cy="115566"/>
            </a:xfrm>
            <a:custGeom>
              <a:avLst/>
              <a:gdLst>
                <a:gd name="connsiteX0" fmla="*/ 0 w 2905863"/>
                <a:gd name="connsiteY0" fmla="*/ 0 h 115566"/>
                <a:gd name="connsiteX1" fmla="*/ 2905864 w 2905863"/>
                <a:gd name="connsiteY1" fmla="*/ 0 h 115566"/>
                <a:gd name="connsiteX2" fmla="*/ 2905864 w 2905863"/>
                <a:gd name="connsiteY2" fmla="*/ 115566 h 115566"/>
                <a:gd name="connsiteX3" fmla="*/ 0 w 2905863"/>
                <a:gd name="connsiteY3" fmla="*/ 115566 h 115566"/>
              </a:gdLst>
              <a:ahLst/>
              <a:cxnLst>
                <a:cxn ang="0">
                  <a:pos x="connsiteX0" y="connsiteY0"/>
                </a:cxn>
                <a:cxn ang="0">
                  <a:pos x="connsiteX1" y="connsiteY1"/>
                </a:cxn>
                <a:cxn ang="0">
                  <a:pos x="connsiteX2" y="connsiteY2"/>
                </a:cxn>
                <a:cxn ang="0">
                  <a:pos x="connsiteX3" y="connsiteY3"/>
                </a:cxn>
              </a:cxnLst>
              <a:rect l="l" t="t" r="r" b="b"/>
              <a:pathLst>
                <a:path w="2905863" h="115566">
                  <a:moveTo>
                    <a:pt x="0" y="0"/>
                  </a:moveTo>
                  <a:lnTo>
                    <a:pt x="2905864" y="0"/>
                  </a:lnTo>
                  <a:lnTo>
                    <a:pt x="2905864" y="115566"/>
                  </a:lnTo>
                  <a:lnTo>
                    <a:pt x="0" y="115566"/>
                  </a:lnTo>
                  <a:close/>
                </a:path>
              </a:pathLst>
            </a:custGeom>
            <a:solidFill>
              <a:srgbClr val="003591"/>
            </a:solidFill>
            <a:ln w="4731" cap="flat">
              <a:noFill/>
              <a:prstDash val="solid"/>
              <a:miter/>
            </a:ln>
          </p:spPr>
          <p:txBody>
            <a:bodyPr rtlCol="0" anchor="ctr"/>
            <a:lstStyle/>
            <a:p>
              <a:endParaRPr lang="en-GB"/>
            </a:p>
          </p:txBody>
        </p:sp>
        <p:sp>
          <p:nvSpPr>
            <p:cNvPr id="34" name="Freeform: Shape 33">
              <a:extLst>
                <a:ext uri="{FF2B5EF4-FFF2-40B4-BE49-F238E27FC236}">
                  <a16:creationId xmlns:a16="http://schemas.microsoft.com/office/drawing/2014/main" id="{0C74A0EA-43E9-4563-A55A-F825A81DC14D}"/>
                </a:ext>
              </a:extLst>
            </p:cNvPr>
            <p:cNvSpPr/>
            <p:nvPr/>
          </p:nvSpPr>
          <p:spPr>
            <a:xfrm>
              <a:off x="7833598" y="4927183"/>
              <a:ext cx="392545" cy="373134"/>
            </a:xfrm>
            <a:custGeom>
              <a:avLst/>
              <a:gdLst>
                <a:gd name="connsiteX0" fmla="*/ 303984 w 392545"/>
                <a:gd name="connsiteY0" fmla="*/ 19174 h 373134"/>
                <a:gd name="connsiteX1" fmla="*/ 201992 w 392545"/>
                <a:gd name="connsiteY1" fmla="*/ 0 h 373134"/>
                <a:gd name="connsiteX2" fmla="*/ 62173 w 392545"/>
                <a:gd name="connsiteY2" fmla="*/ 0 h 373134"/>
                <a:gd name="connsiteX3" fmla="*/ 27859 w 392545"/>
                <a:gd name="connsiteY3" fmla="*/ 0 h 373134"/>
                <a:gd name="connsiteX4" fmla="*/ 0 w 392545"/>
                <a:gd name="connsiteY4" fmla="*/ 0 h 373134"/>
                <a:gd name="connsiteX5" fmla="*/ 0 w 392545"/>
                <a:gd name="connsiteY5" fmla="*/ 373135 h 373134"/>
                <a:gd name="connsiteX6" fmla="*/ 27859 w 392545"/>
                <a:gd name="connsiteY6" fmla="*/ 373135 h 373134"/>
                <a:gd name="connsiteX7" fmla="*/ 62173 w 392545"/>
                <a:gd name="connsiteY7" fmla="*/ 373135 h 373134"/>
                <a:gd name="connsiteX8" fmla="*/ 201992 w 392545"/>
                <a:gd name="connsiteY8" fmla="*/ 373135 h 373134"/>
                <a:gd name="connsiteX9" fmla="*/ 303984 w 392545"/>
                <a:gd name="connsiteY9" fmla="*/ 353961 h 373134"/>
                <a:gd name="connsiteX10" fmla="*/ 369670 w 392545"/>
                <a:gd name="connsiteY10" fmla="*/ 296249 h 373134"/>
                <a:gd name="connsiteX11" fmla="*/ 392546 w 392545"/>
                <a:gd name="connsiteY11" fmla="*/ 199477 h 373134"/>
                <a:gd name="connsiteX12" fmla="*/ 392546 w 392545"/>
                <a:gd name="connsiteY12" fmla="*/ 173611 h 373134"/>
                <a:gd name="connsiteX13" fmla="*/ 369670 w 392545"/>
                <a:gd name="connsiteY13" fmla="*/ 76839 h 373134"/>
                <a:gd name="connsiteX14" fmla="*/ 303984 w 392545"/>
                <a:gd name="connsiteY14" fmla="*/ 19174 h 373134"/>
                <a:gd name="connsiteX15" fmla="*/ 331369 w 392545"/>
                <a:gd name="connsiteY15" fmla="*/ 197531 h 373134"/>
                <a:gd name="connsiteX16" fmla="*/ 299048 w 392545"/>
                <a:gd name="connsiteY16" fmla="*/ 287563 h 373134"/>
                <a:gd name="connsiteX17" fmla="*/ 202514 w 392545"/>
                <a:gd name="connsiteY17" fmla="*/ 316894 h 373134"/>
                <a:gd name="connsiteX18" fmla="*/ 62221 w 392545"/>
                <a:gd name="connsiteY18" fmla="*/ 316894 h 373134"/>
                <a:gd name="connsiteX19" fmla="*/ 62221 w 392545"/>
                <a:gd name="connsiteY19" fmla="*/ 56193 h 373134"/>
                <a:gd name="connsiteX20" fmla="*/ 202514 w 392545"/>
                <a:gd name="connsiteY20" fmla="*/ 56193 h 373134"/>
                <a:gd name="connsiteX21" fmla="*/ 299048 w 392545"/>
                <a:gd name="connsiteY21" fmla="*/ 84812 h 373134"/>
                <a:gd name="connsiteX22" fmla="*/ 331369 w 392545"/>
                <a:gd name="connsiteY22" fmla="*/ 175604 h 373134"/>
                <a:gd name="connsiteX23" fmla="*/ 331369 w 392545"/>
                <a:gd name="connsiteY23" fmla="*/ 197531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92545" h="373134">
                  <a:moveTo>
                    <a:pt x="303984" y="19174"/>
                  </a:moveTo>
                  <a:cubicBezTo>
                    <a:pt x="275461" y="6407"/>
                    <a:pt x="241479" y="0"/>
                    <a:pt x="201992" y="0"/>
                  </a:cubicBezTo>
                  <a:lnTo>
                    <a:pt x="62173" y="0"/>
                  </a:lnTo>
                  <a:lnTo>
                    <a:pt x="27859" y="0"/>
                  </a:lnTo>
                  <a:lnTo>
                    <a:pt x="0" y="0"/>
                  </a:lnTo>
                  <a:lnTo>
                    <a:pt x="0" y="373135"/>
                  </a:lnTo>
                  <a:lnTo>
                    <a:pt x="27859" y="373135"/>
                  </a:lnTo>
                  <a:lnTo>
                    <a:pt x="62173" y="373135"/>
                  </a:lnTo>
                  <a:lnTo>
                    <a:pt x="201992" y="373135"/>
                  </a:lnTo>
                  <a:cubicBezTo>
                    <a:pt x="241479" y="373135"/>
                    <a:pt x="275461" y="366728"/>
                    <a:pt x="303984" y="353961"/>
                  </a:cubicBezTo>
                  <a:cubicBezTo>
                    <a:pt x="332508" y="341194"/>
                    <a:pt x="354387" y="321972"/>
                    <a:pt x="369670" y="296249"/>
                  </a:cubicBezTo>
                  <a:cubicBezTo>
                    <a:pt x="384904" y="270525"/>
                    <a:pt x="392546" y="238299"/>
                    <a:pt x="392546" y="199477"/>
                  </a:cubicBezTo>
                  <a:lnTo>
                    <a:pt x="392546" y="173611"/>
                  </a:lnTo>
                  <a:cubicBezTo>
                    <a:pt x="392546" y="134788"/>
                    <a:pt x="384904" y="102562"/>
                    <a:pt x="369670" y="76839"/>
                  </a:cubicBezTo>
                  <a:cubicBezTo>
                    <a:pt x="354387" y="51162"/>
                    <a:pt x="332508" y="31941"/>
                    <a:pt x="303984" y="19174"/>
                  </a:cubicBezTo>
                  <a:close/>
                  <a:moveTo>
                    <a:pt x="331369" y="197531"/>
                  </a:moveTo>
                  <a:cubicBezTo>
                    <a:pt x="331369" y="238015"/>
                    <a:pt x="320596" y="268010"/>
                    <a:pt x="299048" y="287563"/>
                  </a:cubicBezTo>
                  <a:cubicBezTo>
                    <a:pt x="277502" y="307117"/>
                    <a:pt x="245323" y="316894"/>
                    <a:pt x="202514" y="316894"/>
                  </a:cubicBezTo>
                  <a:lnTo>
                    <a:pt x="62221" y="316894"/>
                  </a:lnTo>
                  <a:lnTo>
                    <a:pt x="62221" y="56193"/>
                  </a:lnTo>
                  <a:lnTo>
                    <a:pt x="202514" y="56193"/>
                  </a:lnTo>
                  <a:cubicBezTo>
                    <a:pt x="245323" y="56193"/>
                    <a:pt x="277454" y="65733"/>
                    <a:pt x="299048" y="84812"/>
                  </a:cubicBezTo>
                  <a:cubicBezTo>
                    <a:pt x="320596" y="103891"/>
                    <a:pt x="331369" y="134171"/>
                    <a:pt x="331369" y="175604"/>
                  </a:cubicBezTo>
                  <a:lnTo>
                    <a:pt x="331369" y="197531"/>
                  </a:lnTo>
                  <a:close/>
                </a:path>
              </a:pathLst>
            </a:custGeom>
            <a:solidFill>
              <a:srgbClr val="0F214A"/>
            </a:solidFill>
            <a:ln w="4731" cap="flat">
              <a:noFill/>
              <a:prstDash val="solid"/>
              <a:miter/>
            </a:ln>
          </p:spPr>
          <p:txBody>
            <a:bodyPr rtlCol="0" anchor="ctr"/>
            <a:lstStyle/>
            <a:p>
              <a:endParaRPr lang="en-GB"/>
            </a:p>
          </p:txBody>
        </p:sp>
        <p:sp>
          <p:nvSpPr>
            <p:cNvPr id="35" name="Freeform: Shape 34">
              <a:extLst>
                <a:ext uri="{FF2B5EF4-FFF2-40B4-BE49-F238E27FC236}">
                  <a16:creationId xmlns:a16="http://schemas.microsoft.com/office/drawing/2014/main" id="{08704FAE-A924-4ACA-BF5E-2A8B00053817}"/>
                </a:ext>
              </a:extLst>
            </p:cNvPr>
            <p:cNvSpPr/>
            <p:nvPr/>
          </p:nvSpPr>
          <p:spPr>
            <a:xfrm>
              <a:off x="8344036" y="4927183"/>
              <a:ext cx="410485" cy="373134"/>
            </a:xfrm>
            <a:custGeom>
              <a:avLst/>
              <a:gdLst>
                <a:gd name="connsiteX0" fmla="*/ 349262 w 410485"/>
                <a:gd name="connsiteY0" fmla="*/ 291598 h 373134"/>
                <a:gd name="connsiteX1" fmla="*/ 60702 w 410485"/>
                <a:gd name="connsiteY1" fmla="*/ 0 h 373134"/>
                <a:gd name="connsiteX2" fmla="*/ 26388 w 410485"/>
                <a:gd name="connsiteY2" fmla="*/ 0 h 373134"/>
                <a:gd name="connsiteX3" fmla="*/ 0 w 410485"/>
                <a:gd name="connsiteY3" fmla="*/ 0 h 373134"/>
                <a:gd name="connsiteX4" fmla="*/ 0 w 410485"/>
                <a:gd name="connsiteY4" fmla="*/ 373135 h 373134"/>
                <a:gd name="connsiteX5" fmla="*/ 60702 w 410485"/>
                <a:gd name="connsiteY5" fmla="*/ 373135 h 373134"/>
                <a:gd name="connsiteX6" fmla="*/ 60702 w 410485"/>
                <a:gd name="connsiteY6" fmla="*/ 81917 h 373134"/>
                <a:gd name="connsiteX7" fmla="*/ 349262 w 410485"/>
                <a:gd name="connsiteY7" fmla="*/ 373135 h 373134"/>
                <a:gd name="connsiteX8" fmla="*/ 410486 w 410485"/>
                <a:gd name="connsiteY8" fmla="*/ 373135 h 373134"/>
                <a:gd name="connsiteX9" fmla="*/ 410486 w 410485"/>
                <a:gd name="connsiteY9" fmla="*/ 0 h 373134"/>
                <a:gd name="connsiteX10" fmla="*/ 349262 w 410485"/>
                <a:gd name="connsiteY10"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85" h="373134">
                  <a:moveTo>
                    <a:pt x="349262" y="291598"/>
                  </a:moveTo>
                  <a:lnTo>
                    <a:pt x="60702" y="0"/>
                  </a:lnTo>
                  <a:lnTo>
                    <a:pt x="26388" y="0"/>
                  </a:lnTo>
                  <a:lnTo>
                    <a:pt x="0" y="0"/>
                  </a:lnTo>
                  <a:lnTo>
                    <a:pt x="0" y="373135"/>
                  </a:lnTo>
                  <a:lnTo>
                    <a:pt x="60702" y="373135"/>
                  </a:lnTo>
                  <a:lnTo>
                    <a:pt x="60702" y="81917"/>
                  </a:lnTo>
                  <a:lnTo>
                    <a:pt x="349262" y="373135"/>
                  </a:lnTo>
                  <a:lnTo>
                    <a:pt x="410486" y="373135"/>
                  </a:lnTo>
                  <a:lnTo>
                    <a:pt x="410486" y="0"/>
                  </a:lnTo>
                  <a:lnTo>
                    <a:pt x="349262" y="0"/>
                  </a:lnTo>
                  <a:close/>
                </a:path>
              </a:pathLst>
            </a:custGeom>
            <a:solidFill>
              <a:srgbClr val="0F214A"/>
            </a:solidFill>
            <a:ln w="4731" cap="flat">
              <a:noFill/>
              <a:prstDash val="solid"/>
              <a:miter/>
            </a:ln>
          </p:spPr>
          <p:txBody>
            <a:bodyPr rtlCol="0" anchor="ctr"/>
            <a:lstStyle/>
            <a:p>
              <a:endParaRPr lang="en-GB"/>
            </a:p>
          </p:txBody>
        </p:sp>
        <p:sp>
          <p:nvSpPr>
            <p:cNvPr id="36" name="Freeform: Shape 35">
              <a:extLst>
                <a:ext uri="{FF2B5EF4-FFF2-40B4-BE49-F238E27FC236}">
                  <a16:creationId xmlns:a16="http://schemas.microsoft.com/office/drawing/2014/main" id="{44A7CF80-4160-43E8-868F-65E74933C8A6}"/>
                </a:ext>
              </a:extLst>
            </p:cNvPr>
            <p:cNvSpPr/>
            <p:nvPr/>
          </p:nvSpPr>
          <p:spPr>
            <a:xfrm>
              <a:off x="8863965" y="4927183"/>
              <a:ext cx="421876" cy="373134"/>
            </a:xfrm>
            <a:custGeom>
              <a:avLst/>
              <a:gdLst>
                <a:gd name="connsiteX0" fmla="*/ 355716 w 421876"/>
                <a:gd name="connsiteY0" fmla="*/ 0 h 373134"/>
                <a:gd name="connsiteX1" fmla="*/ 212955 w 421876"/>
                <a:gd name="connsiteY1" fmla="*/ 291598 h 373134"/>
                <a:gd name="connsiteX2" fmla="*/ 70146 w 421876"/>
                <a:gd name="connsiteY2" fmla="*/ 0 h 373134"/>
                <a:gd name="connsiteX3" fmla="*/ 0 w 421876"/>
                <a:gd name="connsiteY3" fmla="*/ 0 h 373134"/>
                <a:gd name="connsiteX4" fmla="*/ 187042 w 421876"/>
                <a:gd name="connsiteY4" fmla="*/ 373135 h 373134"/>
                <a:gd name="connsiteX5" fmla="*/ 235309 w 421876"/>
                <a:gd name="connsiteY5" fmla="*/ 373135 h 373134"/>
                <a:gd name="connsiteX6" fmla="*/ 421876 w 421876"/>
                <a:gd name="connsiteY6"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1876" h="373134">
                  <a:moveTo>
                    <a:pt x="355716" y="0"/>
                  </a:moveTo>
                  <a:lnTo>
                    <a:pt x="212955" y="291598"/>
                  </a:lnTo>
                  <a:lnTo>
                    <a:pt x="70146" y="0"/>
                  </a:lnTo>
                  <a:lnTo>
                    <a:pt x="0" y="0"/>
                  </a:lnTo>
                  <a:lnTo>
                    <a:pt x="187042" y="373135"/>
                  </a:lnTo>
                  <a:lnTo>
                    <a:pt x="235309" y="373135"/>
                  </a:lnTo>
                  <a:lnTo>
                    <a:pt x="421876" y="0"/>
                  </a:lnTo>
                  <a:close/>
                </a:path>
              </a:pathLst>
            </a:custGeom>
            <a:solidFill>
              <a:srgbClr val="0F214A"/>
            </a:solidFill>
            <a:ln w="4731" cap="flat">
              <a:noFill/>
              <a:prstDash val="solid"/>
              <a:miter/>
            </a:ln>
          </p:spPr>
          <p:txBody>
            <a:bodyPr rtlCol="0" anchor="ctr"/>
            <a:lstStyle/>
            <a:p>
              <a:endParaRPr lang="en-GB"/>
            </a:p>
          </p:txBody>
        </p:sp>
      </p:grpSp>
      <p:pic>
        <p:nvPicPr>
          <p:cNvPr id="27" name="TAGLINE 60Black">
            <a:extLst>
              <a:ext uri="{FF2B5EF4-FFF2-40B4-BE49-F238E27FC236}">
                <a16:creationId xmlns:a16="http://schemas.microsoft.com/office/drawing/2014/main" id="{3A5FFB45-3585-4395-809E-0CF65EFB70E4}"/>
              </a:ext>
            </a:extLst>
          </p:cNvPr>
          <p:cNvPicPr>
            <a:picLocks noChangeAspect="1"/>
          </p:cNvPicPr>
          <p:nvPr userDrawn="1"/>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948863" y="539750"/>
            <a:ext cx="1703386" cy="110689"/>
          </a:xfrm>
          <a:prstGeom prst="rect">
            <a:avLst/>
          </a:prstGeom>
        </p:spPr>
      </p:pic>
      <p:sp>
        <p:nvSpPr>
          <p:cNvPr id="2" name="Title 1"/>
          <p:cNvSpPr>
            <a:spLocks noGrp="1"/>
          </p:cNvSpPr>
          <p:nvPr>
            <p:ph type="ctrTitle" hasCustomPrompt="1"/>
          </p:nvPr>
        </p:nvSpPr>
        <p:spPr>
          <a:xfrm>
            <a:off x="539751" y="1730375"/>
            <a:ext cx="8290798" cy="2985625"/>
          </a:xfrm>
        </p:spPr>
        <p:txBody>
          <a:bodyPr anchor="b" anchorCtr="0">
            <a:noAutofit/>
          </a:bodyPr>
          <a:lstStyle>
            <a:lvl1pPr>
              <a:lnSpc>
                <a:spcPct val="83000"/>
              </a:lnSpc>
              <a:defRPr sz="6000">
                <a:solidFill>
                  <a:schemeClr val="accent1"/>
                </a:solidFill>
              </a:defRPr>
            </a:lvl1pPr>
          </a:lstStyle>
          <a:p>
            <a:r>
              <a:rPr lang="en-GB"/>
              <a:t>Click to add title</a:t>
            </a:r>
          </a:p>
        </p:txBody>
      </p:sp>
      <p:sp>
        <p:nvSpPr>
          <p:cNvPr id="31" name="Subtitle 2"/>
          <p:cNvSpPr>
            <a:spLocks noGrp="1"/>
          </p:cNvSpPr>
          <p:nvPr>
            <p:ph type="subTitle" idx="1" hasCustomPrompt="1"/>
          </p:nvPr>
        </p:nvSpPr>
        <p:spPr>
          <a:xfrm>
            <a:off x="540000" y="4946400"/>
            <a:ext cx="8290798" cy="648072"/>
          </a:xfrm>
        </p:spPr>
        <p:txBody>
          <a:bodyPr/>
          <a:lstStyle>
            <a:lvl1pPr marL="0" indent="0" algn="l" defTabSz="914400" rtl="0" eaLnBrk="1" latinLnBrk="0" hangingPunct="1">
              <a:lnSpc>
                <a:spcPct val="83000"/>
              </a:lnSpc>
              <a:spcBef>
                <a:spcPts val="0"/>
              </a:spcBef>
              <a:buNone/>
              <a:defRPr lang="en-US" sz="2000" b="0" kern="1200" dirty="0">
                <a:solidFill>
                  <a:schemeClr val="accent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add subtitle</a:t>
            </a:r>
          </a:p>
        </p:txBody>
      </p:sp>
      <p:sp>
        <p:nvSpPr>
          <p:cNvPr id="4" name="Text Placeholder 3">
            <a:extLst>
              <a:ext uri="{FF2B5EF4-FFF2-40B4-BE49-F238E27FC236}">
                <a16:creationId xmlns:a16="http://schemas.microsoft.com/office/drawing/2014/main" id="{2B2D590D-63DF-49A5-B495-2B2E9EA7D2AA}"/>
              </a:ext>
            </a:extLst>
          </p:cNvPr>
          <p:cNvSpPr>
            <a:spLocks noGrp="1"/>
          </p:cNvSpPr>
          <p:nvPr>
            <p:ph type="body" sz="quarter" idx="18" hasCustomPrompt="1"/>
          </p:nvPr>
        </p:nvSpPr>
        <p:spPr>
          <a:xfrm>
            <a:off x="539748" y="5768975"/>
            <a:ext cx="8291049" cy="277813"/>
          </a:xfrm>
        </p:spPr>
        <p:txBody>
          <a:bodyPr anchor="b" anchorCtr="0"/>
          <a:lstStyle>
            <a:lvl1pPr marL="0" indent="0">
              <a:lnSpc>
                <a:spcPct val="83000"/>
              </a:lnSpc>
              <a:spcBef>
                <a:spcPts val="0"/>
              </a:spcBef>
              <a:buNone/>
              <a:tabLst/>
              <a:defRPr sz="1400" b="0"/>
            </a:lvl1pPr>
            <a:lvl2pPr marL="0" indent="0">
              <a:lnSpc>
                <a:spcPct val="83000"/>
              </a:lnSpc>
              <a:spcBef>
                <a:spcPts val="0"/>
              </a:spcBef>
              <a:buNone/>
              <a:tabLst/>
              <a:defRPr sz="1400" b="0"/>
            </a:lvl2pPr>
            <a:lvl3pPr marL="0" indent="0">
              <a:lnSpc>
                <a:spcPct val="83000"/>
              </a:lnSpc>
              <a:spcBef>
                <a:spcPts val="0"/>
              </a:spcBef>
              <a:buNone/>
              <a:tabLst/>
              <a:defRPr sz="1400" b="0"/>
            </a:lvl3pPr>
            <a:lvl4pPr marL="0" indent="0">
              <a:lnSpc>
                <a:spcPct val="83000"/>
              </a:lnSpc>
              <a:spcBef>
                <a:spcPts val="0"/>
              </a:spcBef>
              <a:buNone/>
              <a:tabLst/>
              <a:defRPr sz="1400" b="0"/>
            </a:lvl4pPr>
            <a:lvl5pPr marL="0" indent="0">
              <a:lnSpc>
                <a:spcPct val="83000"/>
              </a:lnSpc>
              <a:spcBef>
                <a:spcPts val="0"/>
              </a:spcBef>
              <a:buNone/>
              <a:tabLst/>
              <a:defRPr sz="1400" b="0"/>
            </a:lvl5pPr>
          </a:lstStyle>
          <a:p>
            <a:pPr lvl="0"/>
            <a:r>
              <a:rPr lang="en-GB"/>
              <a:t>Click to add name, title etc..</a:t>
            </a:r>
          </a:p>
        </p:txBody>
      </p:sp>
      <p:sp>
        <p:nvSpPr>
          <p:cNvPr id="13" name="Date Placeholder 12"/>
          <p:cNvSpPr>
            <a:spLocks noGrp="1"/>
          </p:cNvSpPr>
          <p:nvPr>
            <p:ph type="dt" sz="half" idx="15"/>
          </p:nvPr>
        </p:nvSpPr>
        <p:spPr>
          <a:xfrm>
            <a:off x="0" y="6858000"/>
            <a:ext cx="0" cy="0"/>
          </a:xfrm>
        </p:spPr>
        <p:txBody>
          <a:bodyPr/>
          <a:lstStyle>
            <a:lvl1pPr>
              <a:defRPr>
                <a:solidFill>
                  <a:schemeClr val="bg1"/>
                </a:solidFill>
              </a:defRPr>
            </a:lvl1pPr>
          </a:lstStyle>
          <a:p>
            <a:endParaRPr lang="en-GB"/>
          </a:p>
        </p:txBody>
      </p:sp>
      <p:sp>
        <p:nvSpPr>
          <p:cNvPr id="24" name="Footer Placeholder 23"/>
          <p:cNvSpPr>
            <a:spLocks noGrp="1"/>
          </p:cNvSpPr>
          <p:nvPr>
            <p:ph type="ftr" sz="quarter" idx="16"/>
          </p:nvPr>
        </p:nvSpPr>
        <p:spPr>
          <a:xfrm>
            <a:off x="0" y="6858000"/>
            <a:ext cx="0" cy="0"/>
          </a:xfrm>
        </p:spPr>
        <p:txBody>
          <a:bodyPr/>
          <a:lstStyle>
            <a:lvl1pPr>
              <a:defRPr sz="100">
                <a:noFill/>
              </a:defRPr>
            </a:lvl1pPr>
          </a:lstStyle>
          <a:p>
            <a:endParaRPr lang="en-GB">
              <a:noFill/>
            </a:endParaRPr>
          </a:p>
        </p:txBody>
      </p:sp>
      <p:sp>
        <p:nvSpPr>
          <p:cNvPr id="25" name="Slide Number Placeholder 24"/>
          <p:cNvSpPr>
            <a:spLocks noGrp="1"/>
          </p:cNvSpPr>
          <p:nvPr>
            <p:ph type="sldNum" sz="quarter" idx="17"/>
          </p:nvPr>
        </p:nvSpPr>
        <p:spPr>
          <a:xfrm>
            <a:off x="0" y="6858000"/>
            <a:ext cx="0" cy="0"/>
          </a:xfrm>
        </p:spPr>
        <p:txBody>
          <a:bodyPr/>
          <a:lstStyle>
            <a:lvl1pPr>
              <a:defRPr sz="100">
                <a:noFill/>
              </a:defRPr>
            </a:lvl1pPr>
          </a:lstStyle>
          <a:p>
            <a:fld id="{5BA07366-CB75-4AA8-9E5B-928B849F427C}" type="slidenum">
              <a:rPr lang="en-GB" smtClean="0"/>
              <a:pPr/>
              <a:t>‹#›</a:t>
            </a:fld>
            <a:endParaRPr lang="en-GB" sz="100"/>
          </a:p>
        </p:txBody>
      </p:sp>
      <p:sp>
        <p:nvSpPr>
          <p:cNvPr id="19" name="SD_FLD_DocumentDate">
            <a:extLst>
              <a:ext uri="{FF2B5EF4-FFF2-40B4-BE49-F238E27FC236}">
                <a16:creationId xmlns:a16="http://schemas.microsoft.com/office/drawing/2014/main" id="{33759508-D1FD-40CE-9331-F01D5EE3CCBE}"/>
              </a:ext>
            </a:extLst>
          </p:cNvPr>
          <p:cNvSpPr txBox="1">
            <a:spLocks noChangeArrowheads="1"/>
          </p:cNvSpPr>
          <p:nvPr userDrawn="1"/>
        </p:nvSpPr>
        <p:spPr bwMode="auto">
          <a:xfrm>
            <a:off x="540001" y="6161675"/>
            <a:ext cx="8290796" cy="181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l">
              <a:lnSpc>
                <a:spcPct val="83000"/>
              </a:lnSpc>
              <a:spcBef>
                <a:spcPts val="0"/>
              </a:spcBef>
            </a:pPr>
            <a:r>
              <a:rPr lang="en-GB" altLang="ja-JP" sz="1400" cap="none" baseline="0">
                <a:solidFill>
                  <a:schemeClr val="accent1"/>
                </a:solidFill>
                <a:ea typeface="ＭＳ Ｐゴシック" charset="-128"/>
                <a:cs typeface="Arial" charset="0"/>
              </a:rPr>
              <a:t>11 August 2023</a:t>
            </a:r>
          </a:p>
        </p:txBody>
      </p:sp>
      <p:sp>
        <p:nvSpPr>
          <p:cNvPr id="29" name="_SD_FLD_DocumentNumber"/>
          <p:cNvSpPr txBox="1">
            <a:spLocks noChangeArrowheads="1"/>
          </p:cNvSpPr>
          <p:nvPr userDrawn="1"/>
        </p:nvSpPr>
        <p:spPr bwMode="auto">
          <a:xfrm>
            <a:off x="540001" y="6440400"/>
            <a:ext cx="170155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l">
              <a:spcBef>
                <a:spcPts val="0"/>
              </a:spcBef>
            </a:pPr>
            <a:endParaRPr lang="en-GB" altLang="ja-JP" sz="700">
              <a:solidFill>
                <a:schemeClr val="accent1"/>
              </a:solidFill>
              <a:ea typeface="ＭＳ Ｐゴシック" charset="-128"/>
              <a:cs typeface="Arial" charset="0"/>
            </a:endParaRPr>
          </a:p>
        </p:txBody>
      </p:sp>
      <p:sp>
        <p:nvSpPr>
          <p:cNvPr id="32" name="SD_FLD_Draft" hidden="1">
            <a:extLst>
              <a:ext uri="{FF2B5EF4-FFF2-40B4-BE49-F238E27FC236}">
                <a16:creationId xmlns:a16="http://schemas.microsoft.com/office/drawing/2014/main" id="{F9687746-12E1-43B0-8EEE-BCA876E5FD04}"/>
              </a:ext>
            </a:extLst>
          </p:cNvPr>
          <p:cNvSpPr txBox="1">
            <a:spLocks noChangeArrowheads="1"/>
          </p:cNvSpPr>
          <p:nvPr userDrawn="1"/>
        </p:nvSpPr>
        <p:spPr bwMode="auto">
          <a:xfrm>
            <a:off x="5243513" y="6232324"/>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sp>
        <p:nvSpPr>
          <p:cNvPr id="26" name="SD_FLD_Confidentiality">
            <a:extLst>
              <a:ext uri="{FF2B5EF4-FFF2-40B4-BE49-F238E27FC236}">
                <a16:creationId xmlns:a16="http://schemas.microsoft.com/office/drawing/2014/main" id="{2E43B5A0-A24B-4D49-B18D-5419D4E44B91}"/>
              </a:ext>
            </a:extLst>
          </p:cNvPr>
          <p:cNvSpPr/>
          <p:nvPr userDrawn="1"/>
        </p:nvSpPr>
        <p:spPr>
          <a:xfrm>
            <a:off x="7131600" y="6440400"/>
            <a:ext cx="2440800" cy="1512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L="0" algn="ctr" defTabSz="914400" rtl="0" eaLnBrk="1" latinLnBrk="0" hangingPunct="1">
              <a:lnSpc>
                <a:spcPct val="100000"/>
              </a:lnSpc>
              <a:spcBef>
                <a:spcPts val="0"/>
              </a:spcBef>
            </a:pPr>
            <a:endParaRPr lang="en-GB" sz="700" b="0" kern="1200" cap="all" baseline="0">
              <a:solidFill>
                <a:schemeClr val="accent1"/>
              </a:solidFill>
              <a:latin typeface="+mn-lt"/>
              <a:ea typeface="+mn-ea"/>
              <a:cs typeface="+mn-cs"/>
            </a:endParaRPr>
          </a:p>
        </p:txBody>
      </p:sp>
    </p:spTree>
    <p:extLst>
      <p:ext uri="{BB962C8B-B14F-4D97-AF65-F5344CB8AC3E}">
        <p14:creationId xmlns:p14="http://schemas.microsoft.com/office/powerpoint/2010/main" val="34453930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Cover graphic">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65632BCD-D585-42E8-A6D3-3C06DC3313BD}"/>
              </a:ext>
            </a:extLst>
          </p:cNvPr>
          <p:cNvSpPr/>
          <p:nvPr userDrawn="1"/>
        </p:nvSpPr>
        <p:spPr bwMode="white">
          <a:xfrm>
            <a:off x="0" y="0"/>
            <a:ext cx="12192000" cy="685502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6" name="Graphic 25">
            <a:extLst>
              <a:ext uri="{FF2B5EF4-FFF2-40B4-BE49-F238E27FC236}">
                <a16:creationId xmlns:a16="http://schemas.microsoft.com/office/drawing/2014/main" id="{7FEC56FF-AE50-4EFB-941E-E0B008ED6569}"/>
              </a:ext>
            </a:extLst>
          </p:cNvPr>
          <p:cNvPicPr>
            <a:picLocks noChangeAspect="1"/>
          </p:cNvPicPr>
          <p:nvPr userDrawn="1"/>
        </p:nvPicPr>
        <p:blipFill>
          <a:blip r:embed="rId2">
            <a:extLst>
              <a:ext uri="{96DAC541-7B7A-43D3-8B79-37D633B846F1}">
                <asvg:svgBlip xmlns:asvg="http://schemas.microsoft.com/office/drawing/2016/SVG/main" r:embed="rId3"/>
              </a:ext>
            </a:extLst>
          </a:blip>
          <a:srcRect t="29922" r="24420" b="6742"/>
          <a:stretch>
            <a:fillRect/>
          </a:stretch>
        </p:blipFill>
        <p:spPr>
          <a:xfrm>
            <a:off x="3600000" y="0"/>
            <a:ext cx="8592000" cy="6858000"/>
          </a:xfrm>
          <a:custGeom>
            <a:avLst/>
            <a:gdLst>
              <a:gd name="connsiteX0" fmla="*/ 0 w 8592000"/>
              <a:gd name="connsiteY0" fmla="*/ 0 h 6858000"/>
              <a:gd name="connsiteX1" fmla="*/ 8592000 w 8592000"/>
              <a:gd name="connsiteY1" fmla="*/ 0 h 6858000"/>
              <a:gd name="connsiteX2" fmla="*/ 8592000 w 8592000"/>
              <a:gd name="connsiteY2" fmla="*/ 6858000 h 6858000"/>
              <a:gd name="connsiteX3" fmla="*/ 0 w 85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592000" h="6858000">
                <a:moveTo>
                  <a:pt x="0" y="0"/>
                </a:moveTo>
                <a:lnTo>
                  <a:pt x="8592000" y="0"/>
                </a:lnTo>
                <a:lnTo>
                  <a:pt x="8592000" y="6858000"/>
                </a:lnTo>
                <a:lnTo>
                  <a:pt x="0" y="6858000"/>
                </a:lnTo>
                <a:close/>
              </a:path>
            </a:pathLst>
          </a:custGeom>
        </p:spPr>
      </p:pic>
      <p:grpSp>
        <p:nvGrpSpPr>
          <p:cNvPr id="27" name="Logo">
            <a:extLst>
              <a:ext uri="{FF2B5EF4-FFF2-40B4-BE49-F238E27FC236}">
                <a16:creationId xmlns:a16="http://schemas.microsoft.com/office/drawing/2014/main" id="{FEB7131A-3640-498A-8512-14CA3C3D2916}"/>
              </a:ext>
            </a:extLst>
          </p:cNvPr>
          <p:cNvGrpSpPr>
            <a:grpSpLocks noChangeAspect="1"/>
          </p:cNvGrpSpPr>
          <p:nvPr userDrawn="1"/>
        </p:nvGrpSpPr>
        <p:grpSpPr bwMode="white">
          <a:xfrm>
            <a:off x="539750" y="540000"/>
            <a:ext cx="1702800" cy="727238"/>
            <a:chOff x="6380216" y="4059273"/>
            <a:chExt cx="2905863" cy="1241045"/>
          </a:xfrm>
        </p:grpSpPr>
        <p:sp>
          <p:nvSpPr>
            <p:cNvPr id="28" name="Freeform: Shape 27">
              <a:extLst>
                <a:ext uri="{FF2B5EF4-FFF2-40B4-BE49-F238E27FC236}">
                  <a16:creationId xmlns:a16="http://schemas.microsoft.com/office/drawing/2014/main" id="{F63D26F1-547B-4B41-9723-EF0612B78E90}"/>
                </a:ext>
              </a:extLst>
            </p:cNvPr>
            <p:cNvSpPr/>
            <p:nvPr/>
          </p:nvSpPr>
          <p:spPr bwMode="white">
            <a:xfrm>
              <a:off x="6380216" y="4059273"/>
              <a:ext cx="2905863" cy="346936"/>
            </a:xfrm>
            <a:custGeom>
              <a:avLst/>
              <a:gdLst>
                <a:gd name="connsiteX0" fmla="*/ 0 w 2905863"/>
                <a:gd name="connsiteY0" fmla="*/ 0 h 346936"/>
                <a:gd name="connsiteX1" fmla="*/ 2905864 w 2905863"/>
                <a:gd name="connsiteY1" fmla="*/ 0 h 346936"/>
                <a:gd name="connsiteX2" fmla="*/ 2905864 w 2905863"/>
                <a:gd name="connsiteY2" fmla="*/ 346937 h 346936"/>
                <a:gd name="connsiteX3" fmla="*/ 0 w 2905863"/>
                <a:gd name="connsiteY3" fmla="*/ 346937 h 346936"/>
              </a:gdLst>
              <a:ahLst/>
              <a:cxnLst>
                <a:cxn ang="0">
                  <a:pos x="connsiteX0" y="connsiteY0"/>
                </a:cxn>
                <a:cxn ang="0">
                  <a:pos x="connsiteX1" y="connsiteY1"/>
                </a:cxn>
                <a:cxn ang="0">
                  <a:pos x="connsiteX2" y="connsiteY2"/>
                </a:cxn>
                <a:cxn ang="0">
                  <a:pos x="connsiteX3" y="connsiteY3"/>
                </a:cxn>
              </a:cxnLst>
              <a:rect l="l" t="t" r="r" b="b"/>
              <a:pathLst>
                <a:path w="2905863" h="346936">
                  <a:moveTo>
                    <a:pt x="0" y="0"/>
                  </a:moveTo>
                  <a:lnTo>
                    <a:pt x="2905864" y="0"/>
                  </a:lnTo>
                  <a:lnTo>
                    <a:pt x="2905864" y="346937"/>
                  </a:lnTo>
                  <a:lnTo>
                    <a:pt x="0" y="346937"/>
                  </a:lnTo>
                  <a:close/>
                </a:path>
              </a:pathLst>
            </a:custGeom>
            <a:solidFill>
              <a:schemeClr val="bg1"/>
            </a:solidFill>
            <a:ln w="4731"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2E6BEF58-2858-4FD7-B365-BD33C9B4ABBF}"/>
                </a:ext>
              </a:extLst>
            </p:cNvPr>
            <p:cNvSpPr/>
            <p:nvPr/>
          </p:nvSpPr>
          <p:spPr bwMode="white">
            <a:xfrm>
              <a:off x="6380216" y="4521775"/>
              <a:ext cx="2905863" cy="57854"/>
            </a:xfrm>
            <a:custGeom>
              <a:avLst/>
              <a:gdLst>
                <a:gd name="connsiteX0" fmla="*/ 0 w 2905863"/>
                <a:gd name="connsiteY0" fmla="*/ 0 h 57854"/>
                <a:gd name="connsiteX1" fmla="*/ 2905864 w 2905863"/>
                <a:gd name="connsiteY1" fmla="*/ 0 h 57854"/>
                <a:gd name="connsiteX2" fmla="*/ 2905864 w 2905863"/>
                <a:gd name="connsiteY2" fmla="*/ 57854 h 57854"/>
                <a:gd name="connsiteX3" fmla="*/ 0 w 2905863"/>
                <a:gd name="connsiteY3" fmla="*/ 57854 h 57854"/>
              </a:gdLst>
              <a:ahLst/>
              <a:cxnLst>
                <a:cxn ang="0">
                  <a:pos x="connsiteX0" y="connsiteY0"/>
                </a:cxn>
                <a:cxn ang="0">
                  <a:pos x="connsiteX1" y="connsiteY1"/>
                </a:cxn>
                <a:cxn ang="0">
                  <a:pos x="connsiteX2" y="connsiteY2"/>
                </a:cxn>
                <a:cxn ang="0">
                  <a:pos x="connsiteX3" y="connsiteY3"/>
                </a:cxn>
              </a:cxnLst>
              <a:rect l="l" t="t" r="r" b="b"/>
              <a:pathLst>
                <a:path w="2905863" h="57854">
                  <a:moveTo>
                    <a:pt x="0" y="0"/>
                  </a:moveTo>
                  <a:lnTo>
                    <a:pt x="2905864" y="0"/>
                  </a:lnTo>
                  <a:lnTo>
                    <a:pt x="2905864" y="57854"/>
                  </a:lnTo>
                  <a:lnTo>
                    <a:pt x="0" y="57854"/>
                  </a:lnTo>
                  <a:close/>
                </a:path>
              </a:pathLst>
            </a:custGeom>
            <a:solidFill>
              <a:schemeClr val="bg1"/>
            </a:solidFill>
            <a:ln w="4731"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CACB4FEF-3E65-4473-98FD-06637DF17B5A}"/>
                </a:ext>
              </a:extLst>
            </p:cNvPr>
            <p:cNvSpPr/>
            <p:nvPr/>
          </p:nvSpPr>
          <p:spPr bwMode="white">
            <a:xfrm>
              <a:off x="6380216" y="4637294"/>
              <a:ext cx="2905863" cy="115566"/>
            </a:xfrm>
            <a:custGeom>
              <a:avLst/>
              <a:gdLst>
                <a:gd name="connsiteX0" fmla="*/ 0 w 2905863"/>
                <a:gd name="connsiteY0" fmla="*/ 0 h 115566"/>
                <a:gd name="connsiteX1" fmla="*/ 2905864 w 2905863"/>
                <a:gd name="connsiteY1" fmla="*/ 0 h 115566"/>
                <a:gd name="connsiteX2" fmla="*/ 2905864 w 2905863"/>
                <a:gd name="connsiteY2" fmla="*/ 115566 h 115566"/>
                <a:gd name="connsiteX3" fmla="*/ 0 w 2905863"/>
                <a:gd name="connsiteY3" fmla="*/ 115566 h 115566"/>
              </a:gdLst>
              <a:ahLst/>
              <a:cxnLst>
                <a:cxn ang="0">
                  <a:pos x="connsiteX0" y="connsiteY0"/>
                </a:cxn>
                <a:cxn ang="0">
                  <a:pos x="connsiteX1" y="connsiteY1"/>
                </a:cxn>
                <a:cxn ang="0">
                  <a:pos x="connsiteX2" y="connsiteY2"/>
                </a:cxn>
                <a:cxn ang="0">
                  <a:pos x="connsiteX3" y="connsiteY3"/>
                </a:cxn>
              </a:cxnLst>
              <a:rect l="l" t="t" r="r" b="b"/>
              <a:pathLst>
                <a:path w="2905863" h="115566">
                  <a:moveTo>
                    <a:pt x="0" y="0"/>
                  </a:moveTo>
                  <a:lnTo>
                    <a:pt x="2905864" y="0"/>
                  </a:lnTo>
                  <a:lnTo>
                    <a:pt x="2905864" y="115566"/>
                  </a:lnTo>
                  <a:lnTo>
                    <a:pt x="0" y="115566"/>
                  </a:lnTo>
                  <a:close/>
                </a:path>
              </a:pathLst>
            </a:custGeom>
            <a:solidFill>
              <a:schemeClr val="bg1"/>
            </a:solidFill>
            <a:ln w="4731" cap="flat">
              <a:noFill/>
              <a:prstDash val="solid"/>
              <a:miter/>
            </a:ln>
          </p:spPr>
          <p:txBody>
            <a:bodyPr rtlCol="0" anchor="ctr"/>
            <a:lstStyle/>
            <a:p>
              <a:endParaRPr lang="en-GB"/>
            </a:p>
          </p:txBody>
        </p:sp>
        <p:sp>
          <p:nvSpPr>
            <p:cNvPr id="37" name="Freeform: Shape 36">
              <a:extLst>
                <a:ext uri="{FF2B5EF4-FFF2-40B4-BE49-F238E27FC236}">
                  <a16:creationId xmlns:a16="http://schemas.microsoft.com/office/drawing/2014/main" id="{854DF14B-8314-43CC-9550-32B284295E07}"/>
                </a:ext>
              </a:extLst>
            </p:cNvPr>
            <p:cNvSpPr/>
            <p:nvPr/>
          </p:nvSpPr>
          <p:spPr bwMode="white">
            <a:xfrm>
              <a:off x="7833598" y="4927183"/>
              <a:ext cx="392545" cy="373134"/>
            </a:xfrm>
            <a:custGeom>
              <a:avLst/>
              <a:gdLst>
                <a:gd name="connsiteX0" fmla="*/ 303984 w 392545"/>
                <a:gd name="connsiteY0" fmla="*/ 19174 h 373134"/>
                <a:gd name="connsiteX1" fmla="*/ 201992 w 392545"/>
                <a:gd name="connsiteY1" fmla="*/ 0 h 373134"/>
                <a:gd name="connsiteX2" fmla="*/ 62173 w 392545"/>
                <a:gd name="connsiteY2" fmla="*/ 0 h 373134"/>
                <a:gd name="connsiteX3" fmla="*/ 27859 w 392545"/>
                <a:gd name="connsiteY3" fmla="*/ 0 h 373134"/>
                <a:gd name="connsiteX4" fmla="*/ 0 w 392545"/>
                <a:gd name="connsiteY4" fmla="*/ 0 h 373134"/>
                <a:gd name="connsiteX5" fmla="*/ 0 w 392545"/>
                <a:gd name="connsiteY5" fmla="*/ 373135 h 373134"/>
                <a:gd name="connsiteX6" fmla="*/ 27859 w 392545"/>
                <a:gd name="connsiteY6" fmla="*/ 373135 h 373134"/>
                <a:gd name="connsiteX7" fmla="*/ 62173 w 392545"/>
                <a:gd name="connsiteY7" fmla="*/ 373135 h 373134"/>
                <a:gd name="connsiteX8" fmla="*/ 201992 w 392545"/>
                <a:gd name="connsiteY8" fmla="*/ 373135 h 373134"/>
                <a:gd name="connsiteX9" fmla="*/ 303984 w 392545"/>
                <a:gd name="connsiteY9" fmla="*/ 353961 h 373134"/>
                <a:gd name="connsiteX10" fmla="*/ 369670 w 392545"/>
                <a:gd name="connsiteY10" fmla="*/ 296249 h 373134"/>
                <a:gd name="connsiteX11" fmla="*/ 392546 w 392545"/>
                <a:gd name="connsiteY11" fmla="*/ 199477 h 373134"/>
                <a:gd name="connsiteX12" fmla="*/ 392546 w 392545"/>
                <a:gd name="connsiteY12" fmla="*/ 173611 h 373134"/>
                <a:gd name="connsiteX13" fmla="*/ 369670 w 392545"/>
                <a:gd name="connsiteY13" fmla="*/ 76839 h 373134"/>
                <a:gd name="connsiteX14" fmla="*/ 303984 w 392545"/>
                <a:gd name="connsiteY14" fmla="*/ 19174 h 373134"/>
                <a:gd name="connsiteX15" fmla="*/ 331369 w 392545"/>
                <a:gd name="connsiteY15" fmla="*/ 197531 h 373134"/>
                <a:gd name="connsiteX16" fmla="*/ 299048 w 392545"/>
                <a:gd name="connsiteY16" fmla="*/ 287563 h 373134"/>
                <a:gd name="connsiteX17" fmla="*/ 202514 w 392545"/>
                <a:gd name="connsiteY17" fmla="*/ 316894 h 373134"/>
                <a:gd name="connsiteX18" fmla="*/ 62221 w 392545"/>
                <a:gd name="connsiteY18" fmla="*/ 316894 h 373134"/>
                <a:gd name="connsiteX19" fmla="*/ 62221 w 392545"/>
                <a:gd name="connsiteY19" fmla="*/ 56193 h 373134"/>
                <a:gd name="connsiteX20" fmla="*/ 202514 w 392545"/>
                <a:gd name="connsiteY20" fmla="*/ 56193 h 373134"/>
                <a:gd name="connsiteX21" fmla="*/ 299048 w 392545"/>
                <a:gd name="connsiteY21" fmla="*/ 84812 h 373134"/>
                <a:gd name="connsiteX22" fmla="*/ 331369 w 392545"/>
                <a:gd name="connsiteY22" fmla="*/ 175604 h 373134"/>
                <a:gd name="connsiteX23" fmla="*/ 331369 w 392545"/>
                <a:gd name="connsiteY23" fmla="*/ 197531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92545" h="373134">
                  <a:moveTo>
                    <a:pt x="303984" y="19174"/>
                  </a:moveTo>
                  <a:cubicBezTo>
                    <a:pt x="275461" y="6407"/>
                    <a:pt x="241479" y="0"/>
                    <a:pt x="201992" y="0"/>
                  </a:cubicBezTo>
                  <a:lnTo>
                    <a:pt x="62173" y="0"/>
                  </a:lnTo>
                  <a:lnTo>
                    <a:pt x="27859" y="0"/>
                  </a:lnTo>
                  <a:lnTo>
                    <a:pt x="0" y="0"/>
                  </a:lnTo>
                  <a:lnTo>
                    <a:pt x="0" y="373135"/>
                  </a:lnTo>
                  <a:lnTo>
                    <a:pt x="27859" y="373135"/>
                  </a:lnTo>
                  <a:lnTo>
                    <a:pt x="62173" y="373135"/>
                  </a:lnTo>
                  <a:lnTo>
                    <a:pt x="201992" y="373135"/>
                  </a:lnTo>
                  <a:cubicBezTo>
                    <a:pt x="241479" y="373135"/>
                    <a:pt x="275461" y="366728"/>
                    <a:pt x="303984" y="353961"/>
                  </a:cubicBezTo>
                  <a:cubicBezTo>
                    <a:pt x="332508" y="341194"/>
                    <a:pt x="354387" y="321972"/>
                    <a:pt x="369670" y="296249"/>
                  </a:cubicBezTo>
                  <a:cubicBezTo>
                    <a:pt x="384904" y="270525"/>
                    <a:pt x="392546" y="238299"/>
                    <a:pt x="392546" y="199477"/>
                  </a:cubicBezTo>
                  <a:lnTo>
                    <a:pt x="392546" y="173611"/>
                  </a:lnTo>
                  <a:cubicBezTo>
                    <a:pt x="392546" y="134788"/>
                    <a:pt x="384904" y="102562"/>
                    <a:pt x="369670" y="76839"/>
                  </a:cubicBezTo>
                  <a:cubicBezTo>
                    <a:pt x="354387" y="51162"/>
                    <a:pt x="332508" y="31941"/>
                    <a:pt x="303984" y="19174"/>
                  </a:cubicBezTo>
                  <a:close/>
                  <a:moveTo>
                    <a:pt x="331369" y="197531"/>
                  </a:moveTo>
                  <a:cubicBezTo>
                    <a:pt x="331369" y="238015"/>
                    <a:pt x="320596" y="268010"/>
                    <a:pt x="299048" y="287563"/>
                  </a:cubicBezTo>
                  <a:cubicBezTo>
                    <a:pt x="277502" y="307117"/>
                    <a:pt x="245323" y="316894"/>
                    <a:pt x="202514" y="316894"/>
                  </a:cubicBezTo>
                  <a:lnTo>
                    <a:pt x="62221" y="316894"/>
                  </a:lnTo>
                  <a:lnTo>
                    <a:pt x="62221" y="56193"/>
                  </a:lnTo>
                  <a:lnTo>
                    <a:pt x="202514" y="56193"/>
                  </a:lnTo>
                  <a:cubicBezTo>
                    <a:pt x="245323" y="56193"/>
                    <a:pt x="277454" y="65733"/>
                    <a:pt x="299048" y="84812"/>
                  </a:cubicBezTo>
                  <a:cubicBezTo>
                    <a:pt x="320596" y="103891"/>
                    <a:pt x="331369" y="134171"/>
                    <a:pt x="331369" y="175604"/>
                  </a:cubicBezTo>
                  <a:lnTo>
                    <a:pt x="331369" y="197531"/>
                  </a:lnTo>
                  <a:close/>
                </a:path>
              </a:pathLst>
            </a:custGeom>
            <a:solidFill>
              <a:schemeClr val="bg1"/>
            </a:solidFill>
            <a:ln w="4731" cap="flat">
              <a:noFill/>
              <a:prstDash val="solid"/>
              <a:miter/>
            </a:ln>
          </p:spPr>
          <p:txBody>
            <a:bodyPr rtlCol="0" anchor="ctr"/>
            <a:lstStyle/>
            <a:p>
              <a:endParaRPr lang="en-GB"/>
            </a:p>
          </p:txBody>
        </p:sp>
        <p:sp>
          <p:nvSpPr>
            <p:cNvPr id="38" name="Freeform: Shape 37">
              <a:extLst>
                <a:ext uri="{FF2B5EF4-FFF2-40B4-BE49-F238E27FC236}">
                  <a16:creationId xmlns:a16="http://schemas.microsoft.com/office/drawing/2014/main" id="{0AAD1000-04BD-4E8C-88FE-2D68653EDFD9}"/>
                </a:ext>
              </a:extLst>
            </p:cNvPr>
            <p:cNvSpPr/>
            <p:nvPr/>
          </p:nvSpPr>
          <p:spPr bwMode="white">
            <a:xfrm>
              <a:off x="8344036" y="4927183"/>
              <a:ext cx="410485" cy="373134"/>
            </a:xfrm>
            <a:custGeom>
              <a:avLst/>
              <a:gdLst>
                <a:gd name="connsiteX0" fmla="*/ 349262 w 410485"/>
                <a:gd name="connsiteY0" fmla="*/ 291598 h 373134"/>
                <a:gd name="connsiteX1" fmla="*/ 60702 w 410485"/>
                <a:gd name="connsiteY1" fmla="*/ 0 h 373134"/>
                <a:gd name="connsiteX2" fmla="*/ 26388 w 410485"/>
                <a:gd name="connsiteY2" fmla="*/ 0 h 373134"/>
                <a:gd name="connsiteX3" fmla="*/ 0 w 410485"/>
                <a:gd name="connsiteY3" fmla="*/ 0 h 373134"/>
                <a:gd name="connsiteX4" fmla="*/ 0 w 410485"/>
                <a:gd name="connsiteY4" fmla="*/ 373135 h 373134"/>
                <a:gd name="connsiteX5" fmla="*/ 60702 w 410485"/>
                <a:gd name="connsiteY5" fmla="*/ 373135 h 373134"/>
                <a:gd name="connsiteX6" fmla="*/ 60702 w 410485"/>
                <a:gd name="connsiteY6" fmla="*/ 81917 h 373134"/>
                <a:gd name="connsiteX7" fmla="*/ 349262 w 410485"/>
                <a:gd name="connsiteY7" fmla="*/ 373135 h 373134"/>
                <a:gd name="connsiteX8" fmla="*/ 410486 w 410485"/>
                <a:gd name="connsiteY8" fmla="*/ 373135 h 373134"/>
                <a:gd name="connsiteX9" fmla="*/ 410486 w 410485"/>
                <a:gd name="connsiteY9" fmla="*/ 0 h 373134"/>
                <a:gd name="connsiteX10" fmla="*/ 349262 w 410485"/>
                <a:gd name="connsiteY10"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85" h="373134">
                  <a:moveTo>
                    <a:pt x="349262" y="291598"/>
                  </a:moveTo>
                  <a:lnTo>
                    <a:pt x="60702" y="0"/>
                  </a:lnTo>
                  <a:lnTo>
                    <a:pt x="26388" y="0"/>
                  </a:lnTo>
                  <a:lnTo>
                    <a:pt x="0" y="0"/>
                  </a:lnTo>
                  <a:lnTo>
                    <a:pt x="0" y="373135"/>
                  </a:lnTo>
                  <a:lnTo>
                    <a:pt x="60702" y="373135"/>
                  </a:lnTo>
                  <a:lnTo>
                    <a:pt x="60702" y="81917"/>
                  </a:lnTo>
                  <a:lnTo>
                    <a:pt x="349262" y="373135"/>
                  </a:lnTo>
                  <a:lnTo>
                    <a:pt x="410486" y="373135"/>
                  </a:lnTo>
                  <a:lnTo>
                    <a:pt x="410486" y="0"/>
                  </a:lnTo>
                  <a:lnTo>
                    <a:pt x="349262" y="0"/>
                  </a:lnTo>
                  <a:close/>
                </a:path>
              </a:pathLst>
            </a:custGeom>
            <a:solidFill>
              <a:schemeClr val="bg1"/>
            </a:solidFill>
            <a:ln w="4731" cap="flat">
              <a:noFill/>
              <a:prstDash val="solid"/>
              <a:miter/>
            </a:ln>
          </p:spPr>
          <p:txBody>
            <a:bodyPr rtlCol="0" anchor="ctr"/>
            <a:lstStyle/>
            <a:p>
              <a:endParaRPr lang="en-GB"/>
            </a:p>
          </p:txBody>
        </p:sp>
        <p:sp>
          <p:nvSpPr>
            <p:cNvPr id="39" name="Freeform: Shape 38">
              <a:extLst>
                <a:ext uri="{FF2B5EF4-FFF2-40B4-BE49-F238E27FC236}">
                  <a16:creationId xmlns:a16="http://schemas.microsoft.com/office/drawing/2014/main" id="{5E3E06DF-69BA-40E0-83B4-306829A187BB}"/>
                </a:ext>
              </a:extLst>
            </p:cNvPr>
            <p:cNvSpPr/>
            <p:nvPr/>
          </p:nvSpPr>
          <p:spPr bwMode="white">
            <a:xfrm>
              <a:off x="8863965" y="4927183"/>
              <a:ext cx="421876" cy="373134"/>
            </a:xfrm>
            <a:custGeom>
              <a:avLst/>
              <a:gdLst>
                <a:gd name="connsiteX0" fmla="*/ 355716 w 421876"/>
                <a:gd name="connsiteY0" fmla="*/ 0 h 373134"/>
                <a:gd name="connsiteX1" fmla="*/ 212955 w 421876"/>
                <a:gd name="connsiteY1" fmla="*/ 291598 h 373134"/>
                <a:gd name="connsiteX2" fmla="*/ 70146 w 421876"/>
                <a:gd name="connsiteY2" fmla="*/ 0 h 373134"/>
                <a:gd name="connsiteX3" fmla="*/ 0 w 421876"/>
                <a:gd name="connsiteY3" fmla="*/ 0 h 373134"/>
                <a:gd name="connsiteX4" fmla="*/ 187042 w 421876"/>
                <a:gd name="connsiteY4" fmla="*/ 373135 h 373134"/>
                <a:gd name="connsiteX5" fmla="*/ 235309 w 421876"/>
                <a:gd name="connsiteY5" fmla="*/ 373135 h 373134"/>
                <a:gd name="connsiteX6" fmla="*/ 421876 w 421876"/>
                <a:gd name="connsiteY6"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1876" h="373134">
                  <a:moveTo>
                    <a:pt x="355716" y="0"/>
                  </a:moveTo>
                  <a:lnTo>
                    <a:pt x="212955" y="291598"/>
                  </a:lnTo>
                  <a:lnTo>
                    <a:pt x="70146" y="0"/>
                  </a:lnTo>
                  <a:lnTo>
                    <a:pt x="0" y="0"/>
                  </a:lnTo>
                  <a:lnTo>
                    <a:pt x="187042" y="373135"/>
                  </a:lnTo>
                  <a:lnTo>
                    <a:pt x="235309" y="373135"/>
                  </a:lnTo>
                  <a:lnTo>
                    <a:pt x="421876" y="0"/>
                  </a:lnTo>
                  <a:close/>
                </a:path>
              </a:pathLst>
            </a:custGeom>
            <a:solidFill>
              <a:schemeClr val="bg1"/>
            </a:solidFill>
            <a:ln w="4731" cap="flat">
              <a:noFill/>
              <a:prstDash val="solid"/>
              <a:miter/>
            </a:ln>
          </p:spPr>
          <p:txBody>
            <a:bodyPr rtlCol="0" anchor="ctr"/>
            <a:lstStyle/>
            <a:p>
              <a:endParaRPr lang="en-GB"/>
            </a:p>
          </p:txBody>
        </p:sp>
      </p:grpSp>
      <p:pic>
        <p:nvPicPr>
          <p:cNvPr id="41" name="TAGLINE WHITE">
            <a:extLst>
              <a:ext uri="{FF2B5EF4-FFF2-40B4-BE49-F238E27FC236}">
                <a16:creationId xmlns:a16="http://schemas.microsoft.com/office/drawing/2014/main" id="{377104A8-79D3-4EC7-8FA7-FC40F8087174}"/>
              </a:ext>
            </a:extLst>
          </p:cNvPr>
          <p:cNvPicPr>
            <a:picLocks noChangeAspect="1"/>
          </p:cNvPicPr>
          <p:nvPr userDrawn="1"/>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950400" y="539750"/>
            <a:ext cx="1702800" cy="110651"/>
          </a:xfrm>
          <a:prstGeom prst="rect">
            <a:avLst/>
          </a:prstGeom>
        </p:spPr>
      </p:pic>
      <p:sp>
        <p:nvSpPr>
          <p:cNvPr id="2" name="Title 1"/>
          <p:cNvSpPr>
            <a:spLocks noGrp="1"/>
          </p:cNvSpPr>
          <p:nvPr>
            <p:ph type="ctrTitle" hasCustomPrompt="1"/>
          </p:nvPr>
        </p:nvSpPr>
        <p:spPr>
          <a:xfrm>
            <a:off x="539751" y="1730375"/>
            <a:ext cx="8290798" cy="2985625"/>
          </a:xfrm>
        </p:spPr>
        <p:txBody>
          <a:bodyPr anchor="b" anchorCtr="0">
            <a:noAutofit/>
          </a:bodyPr>
          <a:lstStyle>
            <a:lvl1pPr>
              <a:lnSpc>
                <a:spcPct val="83000"/>
              </a:lnSpc>
              <a:defRPr sz="6000">
                <a:solidFill>
                  <a:schemeClr val="bg1"/>
                </a:solidFill>
              </a:defRPr>
            </a:lvl1pPr>
          </a:lstStyle>
          <a:p>
            <a:r>
              <a:rPr lang="en-GB"/>
              <a:t>Click to add title</a:t>
            </a:r>
          </a:p>
        </p:txBody>
      </p:sp>
      <p:sp>
        <p:nvSpPr>
          <p:cNvPr id="31" name="Subtitle 2"/>
          <p:cNvSpPr>
            <a:spLocks noGrp="1"/>
          </p:cNvSpPr>
          <p:nvPr>
            <p:ph type="subTitle" idx="1" hasCustomPrompt="1"/>
          </p:nvPr>
        </p:nvSpPr>
        <p:spPr>
          <a:xfrm>
            <a:off x="540000" y="4946400"/>
            <a:ext cx="8290798" cy="648072"/>
          </a:xfrm>
        </p:spPr>
        <p:txBody>
          <a:bodyPr/>
          <a:lstStyle>
            <a:lvl1pPr marL="0" indent="0" algn="l" defTabSz="914400" rtl="0" eaLnBrk="1" latinLnBrk="0" hangingPunct="1">
              <a:lnSpc>
                <a:spcPct val="83000"/>
              </a:lnSpc>
              <a:spcBef>
                <a:spcPts val="0"/>
              </a:spcBef>
              <a:buNone/>
              <a:defRPr lang="en-US" sz="2000" b="0" kern="1200" dirty="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add subtitle</a:t>
            </a:r>
          </a:p>
        </p:txBody>
      </p:sp>
      <p:sp>
        <p:nvSpPr>
          <p:cNvPr id="4" name="Text Placeholder 3">
            <a:extLst>
              <a:ext uri="{FF2B5EF4-FFF2-40B4-BE49-F238E27FC236}">
                <a16:creationId xmlns:a16="http://schemas.microsoft.com/office/drawing/2014/main" id="{2B2D590D-63DF-49A5-B495-2B2E9EA7D2AA}"/>
              </a:ext>
            </a:extLst>
          </p:cNvPr>
          <p:cNvSpPr>
            <a:spLocks noGrp="1"/>
          </p:cNvSpPr>
          <p:nvPr>
            <p:ph type="body" sz="quarter" idx="18" hasCustomPrompt="1"/>
          </p:nvPr>
        </p:nvSpPr>
        <p:spPr>
          <a:xfrm>
            <a:off x="539748" y="5768975"/>
            <a:ext cx="8291049" cy="277813"/>
          </a:xfrm>
        </p:spPr>
        <p:txBody>
          <a:bodyPr anchor="b" anchorCtr="0"/>
          <a:lstStyle>
            <a:lvl1pPr marL="0" indent="0">
              <a:lnSpc>
                <a:spcPct val="83000"/>
              </a:lnSpc>
              <a:spcBef>
                <a:spcPts val="0"/>
              </a:spcBef>
              <a:buNone/>
              <a:tabLst/>
              <a:defRPr sz="1400" b="0">
                <a:solidFill>
                  <a:schemeClr val="bg1"/>
                </a:solidFill>
              </a:defRPr>
            </a:lvl1pPr>
            <a:lvl2pPr marL="0" indent="0">
              <a:lnSpc>
                <a:spcPct val="83000"/>
              </a:lnSpc>
              <a:spcBef>
                <a:spcPts val="0"/>
              </a:spcBef>
              <a:buNone/>
              <a:tabLst/>
              <a:defRPr sz="1400" b="0"/>
            </a:lvl2pPr>
            <a:lvl3pPr marL="0" indent="0">
              <a:lnSpc>
                <a:spcPct val="83000"/>
              </a:lnSpc>
              <a:spcBef>
                <a:spcPts val="0"/>
              </a:spcBef>
              <a:buNone/>
              <a:tabLst/>
              <a:defRPr sz="1400" b="0"/>
            </a:lvl3pPr>
            <a:lvl4pPr marL="0" indent="0">
              <a:lnSpc>
                <a:spcPct val="83000"/>
              </a:lnSpc>
              <a:spcBef>
                <a:spcPts val="0"/>
              </a:spcBef>
              <a:buNone/>
              <a:tabLst/>
              <a:defRPr sz="1400" b="0"/>
            </a:lvl4pPr>
            <a:lvl5pPr marL="0" indent="0">
              <a:lnSpc>
                <a:spcPct val="83000"/>
              </a:lnSpc>
              <a:spcBef>
                <a:spcPts val="0"/>
              </a:spcBef>
              <a:buNone/>
              <a:tabLst/>
              <a:defRPr sz="1400" b="0"/>
            </a:lvl5pPr>
          </a:lstStyle>
          <a:p>
            <a:pPr lvl="0"/>
            <a:r>
              <a:rPr lang="en-GB"/>
              <a:t>Click to add name, title etc..</a:t>
            </a:r>
          </a:p>
        </p:txBody>
      </p:sp>
      <p:sp>
        <p:nvSpPr>
          <p:cNvPr id="13" name="Date Placeholder 12"/>
          <p:cNvSpPr>
            <a:spLocks noGrp="1"/>
          </p:cNvSpPr>
          <p:nvPr>
            <p:ph type="dt" sz="half" idx="15"/>
          </p:nvPr>
        </p:nvSpPr>
        <p:spPr>
          <a:xfrm>
            <a:off x="0" y="6858000"/>
            <a:ext cx="0" cy="0"/>
          </a:xfrm>
        </p:spPr>
        <p:txBody>
          <a:bodyPr/>
          <a:lstStyle>
            <a:lvl1pPr>
              <a:defRPr>
                <a:solidFill>
                  <a:schemeClr val="bg1"/>
                </a:solidFill>
              </a:defRPr>
            </a:lvl1pPr>
          </a:lstStyle>
          <a:p>
            <a:endParaRPr lang="en-GB"/>
          </a:p>
        </p:txBody>
      </p:sp>
      <p:sp>
        <p:nvSpPr>
          <p:cNvPr id="24" name="Footer Placeholder 23"/>
          <p:cNvSpPr>
            <a:spLocks noGrp="1"/>
          </p:cNvSpPr>
          <p:nvPr>
            <p:ph type="ftr" sz="quarter" idx="16"/>
          </p:nvPr>
        </p:nvSpPr>
        <p:spPr>
          <a:xfrm>
            <a:off x="0" y="6858000"/>
            <a:ext cx="0" cy="0"/>
          </a:xfrm>
        </p:spPr>
        <p:txBody>
          <a:bodyPr/>
          <a:lstStyle>
            <a:lvl1pPr>
              <a:defRPr sz="100">
                <a:noFill/>
              </a:defRPr>
            </a:lvl1pPr>
          </a:lstStyle>
          <a:p>
            <a:endParaRPr lang="en-GB">
              <a:noFill/>
            </a:endParaRPr>
          </a:p>
        </p:txBody>
      </p:sp>
      <p:sp>
        <p:nvSpPr>
          <p:cNvPr id="25" name="Slide Number Placeholder 24"/>
          <p:cNvSpPr>
            <a:spLocks noGrp="1"/>
          </p:cNvSpPr>
          <p:nvPr>
            <p:ph type="sldNum" sz="quarter" idx="17"/>
          </p:nvPr>
        </p:nvSpPr>
        <p:spPr>
          <a:xfrm>
            <a:off x="0" y="6858000"/>
            <a:ext cx="0" cy="0"/>
          </a:xfrm>
        </p:spPr>
        <p:txBody>
          <a:bodyPr/>
          <a:lstStyle>
            <a:lvl1pPr>
              <a:defRPr sz="100">
                <a:noFill/>
              </a:defRPr>
            </a:lvl1pPr>
          </a:lstStyle>
          <a:p>
            <a:fld id="{5BA07366-CB75-4AA8-9E5B-928B849F427C}" type="slidenum">
              <a:rPr lang="en-GB" smtClean="0"/>
              <a:pPr/>
              <a:t>‹#›</a:t>
            </a:fld>
            <a:endParaRPr lang="en-GB" sz="100"/>
          </a:p>
        </p:txBody>
      </p:sp>
      <p:sp>
        <p:nvSpPr>
          <p:cNvPr id="40" name="SD_FLD_DocumentDate">
            <a:extLst>
              <a:ext uri="{FF2B5EF4-FFF2-40B4-BE49-F238E27FC236}">
                <a16:creationId xmlns:a16="http://schemas.microsoft.com/office/drawing/2014/main" id="{1DB9ED39-CFDE-4196-AB07-F0AC0AB1579B}"/>
              </a:ext>
            </a:extLst>
          </p:cNvPr>
          <p:cNvSpPr txBox="1">
            <a:spLocks noChangeArrowheads="1"/>
          </p:cNvSpPr>
          <p:nvPr userDrawn="1"/>
        </p:nvSpPr>
        <p:spPr bwMode="auto">
          <a:xfrm>
            <a:off x="540001" y="6161675"/>
            <a:ext cx="8290796" cy="181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l">
              <a:lnSpc>
                <a:spcPct val="83000"/>
              </a:lnSpc>
              <a:spcBef>
                <a:spcPts val="0"/>
              </a:spcBef>
            </a:pPr>
            <a:r>
              <a:rPr lang="en-GB" altLang="ja-JP" sz="1400" cap="none" baseline="0">
                <a:solidFill>
                  <a:schemeClr val="bg1"/>
                </a:solidFill>
                <a:ea typeface="ＭＳ Ｐゴシック" charset="-128"/>
                <a:cs typeface="Arial" charset="0"/>
              </a:rPr>
              <a:t>11 August 2023</a:t>
            </a:r>
          </a:p>
        </p:txBody>
      </p:sp>
      <p:sp>
        <p:nvSpPr>
          <p:cNvPr id="29" name="_SD_FLD_DocumentNumber"/>
          <p:cNvSpPr txBox="1">
            <a:spLocks noChangeArrowheads="1"/>
          </p:cNvSpPr>
          <p:nvPr userDrawn="1"/>
        </p:nvSpPr>
        <p:spPr bwMode="auto">
          <a:xfrm>
            <a:off x="540001" y="6440400"/>
            <a:ext cx="170155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l">
              <a:spcBef>
                <a:spcPts val="0"/>
              </a:spcBef>
            </a:pPr>
            <a:endParaRPr lang="en-GB" altLang="ja-JP" sz="700">
              <a:solidFill>
                <a:schemeClr val="bg1"/>
              </a:solidFill>
              <a:ea typeface="ＭＳ Ｐゴシック" charset="-128"/>
              <a:cs typeface="Arial" charset="0"/>
            </a:endParaRPr>
          </a:p>
        </p:txBody>
      </p:sp>
      <p:sp>
        <p:nvSpPr>
          <p:cNvPr id="22" name="SD_FLD_Draft" hidden="1">
            <a:extLst>
              <a:ext uri="{FF2B5EF4-FFF2-40B4-BE49-F238E27FC236}">
                <a16:creationId xmlns:a16="http://schemas.microsoft.com/office/drawing/2014/main" id="{B540F12F-7F36-4021-A362-D466EDB92366}"/>
              </a:ext>
            </a:extLst>
          </p:cNvPr>
          <p:cNvSpPr txBox="1">
            <a:spLocks noChangeArrowheads="1"/>
          </p:cNvSpPr>
          <p:nvPr userDrawn="1"/>
        </p:nvSpPr>
        <p:spPr bwMode="auto">
          <a:xfrm>
            <a:off x="5243513" y="6232324"/>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sp>
        <p:nvSpPr>
          <p:cNvPr id="23" name="SD_FLD_Confidentiality">
            <a:extLst>
              <a:ext uri="{FF2B5EF4-FFF2-40B4-BE49-F238E27FC236}">
                <a16:creationId xmlns:a16="http://schemas.microsoft.com/office/drawing/2014/main" id="{3A818D00-8E4C-41C4-8292-4942AE5E1645}"/>
              </a:ext>
            </a:extLst>
          </p:cNvPr>
          <p:cNvSpPr/>
          <p:nvPr userDrawn="1"/>
        </p:nvSpPr>
        <p:spPr>
          <a:xfrm>
            <a:off x="7131600" y="6440400"/>
            <a:ext cx="2440800" cy="1512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L="0" algn="ctr" defTabSz="914400" rtl="0" eaLnBrk="1" latinLnBrk="0" hangingPunct="1">
              <a:lnSpc>
                <a:spcPct val="100000"/>
              </a:lnSpc>
              <a:spcBef>
                <a:spcPts val="0"/>
              </a:spcBef>
            </a:pPr>
            <a:endParaRPr lang="en-GB" sz="700" b="0" kern="1200" cap="all" baseline="0">
              <a:solidFill>
                <a:schemeClr val="bg1"/>
              </a:solidFill>
              <a:latin typeface="+mn-lt"/>
              <a:ea typeface="+mn-ea"/>
              <a:cs typeface="+mn-cs"/>
            </a:endParaRPr>
          </a:p>
        </p:txBody>
      </p:sp>
    </p:spTree>
    <p:extLst>
      <p:ext uri="{BB962C8B-B14F-4D97-AF65-F5344CB8AC3E}">
        <p14:creationId xmlns:p14="http://schemas.microsoft.com/office/powerpoint/2010/main" val="102320557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Cover blue">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65632BCD-D585-42E8-A6D3-3C06DC3313BD}"/>
              </a:ext>
            </a:extLst>
          </p:cNvPr>
          <p:cNvSpPr/>
          <p:nvPr userDrawn="1"/>
        </p:nvSpPr>
        <p:spPr bwMode="white">
          <a:xfrm>
            <a:off x="0" y="0"/>
            <a:ext cx="12192000" cy="685502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9" name="Logo">
            <a:extLst>
              <a:ext uri="{FF2B5EF4-FFF2-40B4-BE49-F238E27FC236}">
                <a16:creationId xmlns:a16="http://schemas.microsoft.com/office/drawing/2014/main" id="{38FB97ED-5A4B-484F-BA47-613177090BCB}"/>
              </a:ext>
            </a:extLst>
          </p:cNvPr>
          <p:cNvGrpSpPr>
            <a:grpSpLocks noChangeAspect="1"/>
          </p:cNvGrpSpPr>
          <p:nvPr userDrawn="1"/>
        </p:nvGrpSpPr>
        <p:grpSpPr bwMode="white">
          <a:xfrm>
            <a:off x="539750" y="540000"/>
            <a:ext cx="1702800" cy="727238"/>
            <a:chOff x="6380216" y="4059273"/>
            <a:chExt cx="2905863" cy="1241045"/>
          </a:xfrm>
        </p:grpSpPr>
        <p:sp>
          <p:nvSpPr>
            <p:cNvPr id="27" name="Freeform: Shape 26">
              <a:extLst>
                <a:ext uri="{FF2B5EF4-FFF2-40B4-BE49-F238E27FC236}">
                  <a16:creationId xmlns:a16="http://schemas.microsoft.com/office/drawing/2014/main" id="{055DDA26-00FD-4EB4-98FC-C3CA907FBBFB}"/>
                </a:ext>
              </a:extLst>
            </p:cNvPr>
            <p:cNvSpPr/>
            <p:nvPr/>
          </p:nvSpPr>
          <p:spPr bwMode="white">
            <a:xfrm>
              <a:off x="6380216" y="4059273"/>
              <a:ext cx="2905863" cy="346936"/>
            </a:xfrm>
            <a:custGeom>
              <a:avLst/>
              <a:gdLst>
                <a:gd name="connsiteX0" fmla="*/ 0 w 2905863"/>
                <a:gd name="connsiteY0" fmla="*/ 0 h 346936"/>
                <a:gd name="connsiteX1" fmla="*/ 2905864 w 2905863"/>
                <a:gd name="connsiteY1" fmla="*/ 0 h 346936"/>
                <a:gd name="connsiteX2" fmla="*/ 2905864 w 2905863"/>
                <a:gd name="connsiteY2" fmla="*/ 346937 h 346936"/>
                <a:gd name="connsiteX3" fmla="*/ 0 w 2905863"/>
                <a:gd name="connsiteY3" fmla="*/ 346937 h 346936"/>
              </a:gdLst>
              <a:ahLst/>
              <a:cxnLst>
                <a:cxn ang="0">
                  <a:pos x="connsiteX0" y="connsiteY0"/>
                </a:cxn>
                <a:cxn ang="0">
                  <a:pos x="connsiteX1" y="connsiteY1"/>
                </a:cxn>
                <a:cxn ang="0">
                  <a:pos x="connsiteX2" y="connsiteY2"/>
                </a:cxn>
                <a:cxn ang="0">
                  <a:pos x="connsiteX3" y="connsiteY3"/>
                </a:cxn>
              </a:cxnLst>
              <a:rect l="l" t="t" r="r" b="b"/>
              <a:pathLst>
                <a:path w="2905863" h="346936">
                  <a:moveTo>
                    <a:pt x="0" y="0"/>
                  </a:moveTo>
                  <a:lnTo>
                    <a:pt x="2905864" y="0"/>
                  </a:lnTo>
                  <a:lnTo>
                    <a:pt x="2905864" y="346937"/>
                  </a:lnTo>
                  <a:lnTo>
                    <a:pt x="0" y="346937"/>
                  </a:lnTo>
                  <a:close/>
                </a:path>
              </a:pathLst>
            </a:custGeom>
            <a:solidFill>
              <a:schemeClr val="bg1"/>
            </a:solidFill>
            <a:ln w="4731"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24CB032C-9E7C-4EB0-A639-A1F06C45D200}"/>
                </a:ext>
              </a:extLst>
            </p:cNvPr>
            <p:cNvSpPr/>
            <p:nvPr/>
          </p:nvSpPr>
          <p:spPr bwMode="white">
            <a:xfrm>
              <a:off x="6380216" y="4521775"/>
              <a:ext cx="2905863" cy="57854"/>
            </a:xfrm>
            <a:custGeom>
              <a:avLst/>
              <a:gdLst>
                <a:gd name="connsiteX0" fmla="*/ 0 w 2905863"/>
                <a:gd name="connsiteY0" fmla="*/ 0 h 57854"/>
                <a:gd name="connsiteX1" fmla="*/ 2905864 w 2905863"/>
                <a:gd name="connsiteY1" fmla="*/ 0 h 57854"/>
                <a:gd name="connsiteX2" fmla="*/ 2905864 w 2905863"/>
                <a:gd name="connsiteY2" fmla="*/ 57854 h 57854"/>
                <a:gd name="connsiteX3" fmla="*/ 0 w 2905863"/>
                <a:gd name="connsiteY3" fmla="*/ 57854 h 57854"/>
              </a:gdLst>
              <a:ahLst/>
              <a:cxnLst>
                <a:cxn ang="0">
                  <a:pos x="connsiteX0" y="connsiteY0"/>
                </a:cxn>
                <a:cxn ang="0">
                  <a:pos x="connsiteX1" y="connsiteY1"/>
                </a:cxn>
                <a:cxn ang="0">
                  <a:pos x="connsiteX2" y="connsiteY2"/>
                </a:cxn>
                <a:cxn ang="0">
                  <a:pos x="connsiteX3" y="connsiteY3"/>
                </a:cxn>
              </a:cxnLst>
              <a:rect l="l" t="t" r="r" b="b"/>
              <a:pathLst>
                <a:path w="2905863" h="57854">
                  <a:moveTo>
                    <a:pt x="0" y="0"/>
                  </a:moveTo>
                  <a:lnTo>
                    <a:pt x="2905864" y="0"/>
                  </a:lnTo>
                  <a:lnTo>
                    <a:pt x="2905864" y="57854"/>
                  </a:lnTo>
                  <a:lnTo>
                    <a:pt x="0" y="57854"/>
                  </a:lnTo>
                  <a:close/>
                </a:path>
              </a:pathLst>
            </a:custGeom>
            <a:solidFill>
              <a:schemeClr val="bg1"/>
            </a:solidFill>
            <a:ln w="4731"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B7DD5104-FF83-40C7-AA43-C17183E0159B}"/>
                </a:ext>
              </a:extLst>
            </p:cNvPr>
            <p:cNvSpPr/>
            <p:nvPr/>
          </p:nvSpPr>
          <p:spPr bwMode="white">
            <a:xfrm>
              <a:off x="6380216" y="4637294"/>
              <a:ext cx="2905863" cy="115566"/>
            </a:xfrm>
            <a:custGeom>
              <a:avLst/>
              <a:gdLst>
                <a:gd name="connsiteX0" fmla="*/ 0 w 2905863"/>
                <a:gd name="connsiteY0" fmla="*/ 0 h 115566"/>
                <a:gd name="connsiteX1" fmla="*/ 2905864 w 2905863"/>
                <a:gd name="connsiteY1" fmla="*/ 0 h 115566"/>
                <a:gd name="connsiteX2" fmla="*/ 2905864 w 2905863"/>
                <a:gd name="connsiteY2" fmla="*/ 115566 h 115566"/>
                <a:gd name="connsiteX3" fmla="*/ 0 w 2905863"/>
                <a:gd name="connsiteY3" fmla="*/ 115566 h 115566"/>
              </a:gdLst>
              <a:ahLst/>
              <a:cxnLst>
                <a:cxn ang="0">
                  <a:pos x="connsiteX0" y="connsiteY0"/>
                </a:cxn>
                <a:cxn ang="0">
                  <a:pos x="connsiteX1" y="connsiteY1"/>
                </a:cxn>
                <a:cxn ang="0">
                  <a:pos x="connsiteX2" y="connsiteY2"/>
                </a:cxn>
                <a:cxn ang="0">
                  <a:pos x="connsiteX3" y="connsiteY3"/>
                </a:cxn>
              </a:cxnLst>
              <a:rect l="l" t="t" r="r" b="b"/>
              <a:pathLst>
                <a:path w="2905863" h="115566">
                  <a:moveTo>
                    <a:pt x="0" y="0"/>
                  </a:moveTo>
                  <a:lnTo>
                    <a:pt x="2905864" y="0"/>
                  </a:lnTo>
                  <a:lnTo>
                    <a:pt x="2905864" y="115566"/>
                  </a:lnTo>
                  <a:lnTo>
                    <a:pt x="0" y="115566"/>
                  </a:lnTo>
                  <a:close/>
                </a:path>
              </a:pathLst>
            </a:custGeom>
            <a:solidFill>
              <a:schemeClr val="bg1"/>
            </a:solidFill>
            <a:ln w="4731"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DE483200-DEA7-441E-B11A-6554B16BE995}"/>
                </a:ext>
              </a:extLst>
            </p:cNvPr>
            <p:cNvSpPr/>
            <p:nvPr/>
          </p:nvSpPr>
          <p:spPr bwMode="white">
            <a:xfrm>
              <a:off x="7833598" y="4927183"/>
              <a:ext cx="392545" cy="373134"/>
            </a:xfrm>
            <a:custGeom>
              <a:avLst/>
              <a:gdLst>
                <a:gd name="connsiteX0" fmla="*/ 303984 w 392545"/>
                <a:gd name="connsiteY0" fmla="*/ 19174 h 373134"/>
                <a:gd name="connsiteX1" fmla="*/ 201992 w 392545"/>
                <a:gd name="connsiteY1" fmla="*/ 0 h 373134"/>
                <a:gd name="connsiteX2" fmla="*/ 62173 w 392545"/>
                <a:gd name="connsiteY2" fmla="*/ 0 h 373134"/>
                <a:gd name="connsiteX3" fmla="*/ 27859 w 392545"/>
                <a:gd name="connsiteY3" fmla="*/ 0 h 373134"/>
                <a:gd name="connsiteX4" fmla="*/ 0 w 392545"/>
                <a:gd name="connsiteY4" fmla="*/ 0 h 373134"/>
                <a:gd name="connsiteX5" fmla="*/ 0 w 392545"/>
                <a:gd name="connsiteY5" fmla="*/ 373135 h 373134"/>
                <a:gd name="connsiteX6" fmla="*/ 27859 w 392545"/>
                <a:gd name="connsiteY6" fmla="*/ 373135 h 373134"/>
                <a:gd name="connsiteX7" fmla="*/ 62173 w 392545"/>
                <a:gd name="connsiteY7" fmla="*/ 373135 h 373134"/>
                <a:gd name="connsiteX8" fmla="*/ 201992 w 392545"/>
                <a:gd name="connsiteY8" fmla="*/ 373135 h 373134"/>
                <a:gd name="connsiteX9" fmla="*/ 303984 w 392545"/>
                <a:gd name="connsiteY9" fmla="*/ 353961 h 373134"/>
                <a:gd name="connsiteX10" fmla="*/ 369670 w 392545"/>
                <a:gd name="connsiteY10" fmla="*/ 296249 h 373134"/>
                <a:gd name="connsiteX11" fmla="*/ 392546 w 392545"/>
                <a:gd name="connsiteY11" fmla="*/ 199477 h 373134"/>
                <a:gd name="connsiteX12" fmla="*/ 392546 w 392545"/>
                <a:gd name="connsiteY12" fmla="*/ 173611 h 373134"/>
                <a:gd name="connsiteX13" fmla="*/ 369670 w 392545"/>
                <a:gd name="connsiteY13" fmla="*/ 76839 h 373134"/>
                <a:gd name="connsiteX14" fmla="*/ 303984 w 392545"/>
                <a:gd name="connsiteY14" fmla="*/ 19174 h 373134"/>
                <a:gd name="connsiteX15" fmla="*/ 331369 w 392545"/>
                <a:gd name="connsiteY15" fmla="*/ 197531 h 373134"/>
                <a:gd name="connsiteX16" fmla="*/ 299048 w 392545"/>
                <a:gd name="connsiteY16" fmla="*/ 287563 h 373134"/>
                <a:gd name="connsiteX17" fmla="*/ 202514 w 392545"/>
                <a:gd name="connsiteY17" fmla="*/ 316894 h 373134"/>
                <a:gd name="connsiteX18" fmla="*/ 62221 w 392545"/>
                <a:gd name="connsiteY18" fmla="*/ 316894 h 373134"/>
                <a:gd name="connsiteX19" fmla="*/ 62221 w 392545"/>
                <a:gd name="connsiteY19" fmla="*/ 56193 h 373134"/>
                <a:gd name="connsiteX20" fmla="*/ 202514 w 392545"/>
                <a:gd name="connsiteY20" fmla="*/ 56193 h 373134"/>
                <a:gd name="connsiteX21" fmla="*/ 299048 w 392545"/>
                <a:gd name="connsiteY21" fmla="*/ 84812 h 373134"/>
                <a:gd name="connsiteX22" fmla="*/ 331369 w 392545"/>
                <a:gd name="connsiteY22" fmla="*/ 175604 h 373134"/>
                <a:gd name="connsiteX23" fmla="*/ 331369 w 392545"/>
                <a:gd name="connsiteY23" fmla="*/ 197531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92545" h="373134">
                  <a:moveTo>
                    <a:pt x="303984" y="19174"/>
                  </a:moveTo>
                  <a:cubicBezTo>
                    <a:pt x="275461" y="6407"/>
                    <a:pt x="241479" y="0"/>
                    <a:pt x="201992" y="0"/>
                  </a:cubicBezTo>
                  <a:lnTo>
                    <a:pt x="62173" y="0"/>
                  </a:lnTo>
                  <a:lnTo>
                    <a:pt x="27859" y="0"/>
                  </a:lnTo>
                  <a:lnTo>
                    <a:pt x="0" y="0"/>
                  </a:lnTo>
                  <a:lnTo>
                    <a:pt x="0" y="373135"/>
                  </a:lnTo>
                  <a:lnTo>
                    <a:pt x="27859" y="373135"/>
                  </a:lnTo>
                  <a:lnTo>
                    <a:pt x="62173" y="373135"/>
                  </a:lnTo>
                  <a:lnTo>
                    <a:pt x="201992" y="373135"/>
                  </a:lnTo>
                  <a:cubicBezTo>
                    <a:pt x="241479" y="373135"/>
                    <a:pt x="275461" y="366728"/>
                    <a:pt x="303984" y="353961"/>
                  </a:cubicBezTo>
                  <a:cubicBezTo>
                    <a:pt x="332508" y="341194"/>
                    <a:pt x="354387" y="321972"/>
                    <a:pt x="369670" y="296249"/>
                  </a:cubicBezTo>
                  <a:cubicBezTo>
                    <a:pt x="384904" y="270525"/>
                    <a:pt x="392546" y="238299"/>
                    <a:pt x="392546" y="199477"/>
                  </a:cubicBezTo>
                  <a:lnTo>
                    <a:pt x="392546" y="173611"/>
                  </a:lnTo>
                  <a:cubicBezTo>
                    <a:pt x="392546" y="134788"/>
                    <a:pt x="384904" y="102562"/>
                    <a:pt x="369670" y="76839"/>
                  </a:cubicBezTo>
                  <a:cubicBezTo>
                    <a:pt x="354387" y="51162"/>
                    <a:pt x="332508" y="31941"/>
                    <a:pt x="303984" y="19174"/>
                  </a:cubicBezTo>
                  <a:close/>
                  <a:moveTo>
                    <a:pt x="331369" y="197531"/>
                  </a:moveTo>
                  <a:cubicBezTo>
                    <a:pt x="331369" y="238015"/>
                    <a:pt x="320596" y="268010"/>
                    <a:pt x="299048" y="287563"/>
                  </a:cubicBezTo>
                  <a:cubicBezTo>
                    <a:pt x="277502" y="307117"/>
                    <a:pt x="245323" y="316894"/>
                    <a:pt x="202514" y="316894"/>
                  </a:cubicBezTo>
                  <a:lnTo>
                    <a:pt x="62221" y="316894"/>
                  </a:lnTo>
                  <a:lnTo>
                    <a:pt x="62221" y="56193"/>
                  </a:lnTo>
                  <a:lnTo>
                    <a:pt x="202514" y="56193"/>
                  </a:lnTo>
                  <a:cubicBezTo>
                    <a:pt x="245323" y="56193"/>
                    <a:pt x="277454" y="65733"/>
                    <a:pt x="299048" y="84812"/>
                  </a:cubicBezTo>
                  <a:cubicBezTo>
                    <a:pt x="320596" y="103891"/>
                    <a:pt x="331369" y="134171"/>
                    <a:pt x="331369" y="175604"/>
                  </a:cubicBezTo>
                  <a:lnTo>
                    <a:pt x="331369" y="197531"/>
                  </a:lnTo>
                  <a:close/>
                </a:path>
              </a:pathLst>
            </a:custGeom>
            <a:solidFill>
              <a:schemeClr val="bg1"/>
            </a:solidFill>
            <a:ln w="4731" cap="flat">
              <a:noFill/>
              <a:prstDash val="solid"/>
              <a:miter/>
            </a:ln>
          </p:spPr>
          <p:txBody>
            <a:bodyPr rtlCol="0" anchor="ctr"/>
            <a:lstStyle/>
            <a:p>
              <a:endParaRPr lang="en-GB"/>
            </a:p>
          </p:txBody>
        </p:sp>
        <p:sp>
          <p:nvSpPr>
            <p:cNvPr id="37" name="Freeform: Shape 36">
              <a:extLst>
                <a:ext uri="{FF2B5EF4-FFF2-40B4-BE49-F238E27FC236}">
                  <a16:creationId xmlns:a16="http://schemas.microsoft.com/office/drawing/2014/main" id="{533B82D2-D994-4BA1-81E5-F06092A32375}"/>
                </a:ext>
              </a:extLst>
            </p:cNvPr>
            <p:cNvSpPr/>
            <p:nvPr/>
          </p:nvSpPr>
          <p:spPr bwMode="white">
            <a:xfrm>
              <a:off x="8344036" y="4927183"/>
              <a:ext cx="410485" cy="373134"/>
            </a:xfrm>
            <a:custGeom>
              <a:avLst/>
              <a:gdLst>
                <a:gd name="connsiteX0" fmla="*/ 349262 w 410485"/>
                <a:gd name="connsiteY0" fmla="*/ 291598 h 373134"/>
                <a:gd name="connsiteX1" fmla="*/ 60702 w 410485"/>
                <a:gd name="connsiteY1" fmla="*/ 0 h 373134"/>
                <a:gd name="connsiteX2" fmla="*/ 26388 w 410485"/>
                <a:gd name="connsiteY2" fmla="*/ 0 h 373134"/>
                <a:gd name="connsiteX3" fmla="*/ 0 w 410485"/>
                <a:gd name="connsiteY3" fmla="*/ 0 h 373134"/>
                <a:gd name="connsiteX4" fmla="*/ 0 w 410485"/>
                <a:gd name="connsiteY4" fmla="*/ 373135 h 373134"/>
                <a:gd name="connsiteX5" fmla="*/ 60702 w 410485"/>
                <a:gd name="connsiteY5" fmla="*/ 373135 h 373134"/>
                <a:gd name="connsiteX6" fmla="*/ 60702 w 410485"/>
                <a:gd name="connsiteY6" fmla="*/ 81917 h 373134"/>
                <a:gd name="connsiteX7" fmla="*/ 349262 w 410485"/>
                <a:gd name="connsiteY7" fmla="*/ 373135 h 373134"/>
                <a:gd name="connsiteX8" fmla="*/ 410486 w 410485"/>
                <a:gd name="connsiteY8" fmla="*/ 373135 h 373134"/>
                <a:gd name="connsiteX9" fmla="*/ 410486 w 410485"/>
                <a:gd name="connsiteY9" fmla="*/ 0 h 373134"/>
                <a:gd name="connsiteX10" fmla="*/ 349262 w 410485"/>
                <a:gd name="connsiteY10"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85" h="373134">
                  <a:moveTo>
                    <a:pt x="349262" y="291598"/>
                  </a:moveTo>
                  <a:lnTo>
                    <a:pt x="60702" y="0"/>
                  </a:lnTo>
                  <a:lnTo>
                    <a:pt x="26388" y="0"/>
                  </a:lnTo>
                  <a:lnTo>
                    <a:pt x="0" y="0"/>
                  </a:lnTo>
                  <a:lnTo>
                    <a:pt x="0" y="373135"/>
                  </a:lnTo>
                  <a:lnTo>
                    <a:pt x="60702" y="373135"/>
                  </a:lnTo>
                  <a:lnTo>
                    <a:pt x="60702" y="81917"/>
                  </a:lnTo>
                  <a:lnTo>
                    <a:pt x="349262" y="373135"/>
                  </a:lnTo>
                  <a:lnTo>
                    <a:pt x="410486" y="373135"/>
                  </a:lnTo>
                  <a:lnTo>
                    <a:pt x="410486" y="0"/>
                  </a:lnTo>
                  <a:lnTo>
                    <a:pt x="349262" y="0"/>
                  </a:lnTo>
                  <a:close/>
                </a:path>
              </a:pathLst>
            </a:custGeom>
            <a:solidFill>
              <a:schemeClr val="bg1"/>
            </a:solidFill>
            <a:ln w="4731" cap="flat">
              <a:noFill/>
              <a:prstDash val="solid"/>
              <a:miter/>
            </a:ln>
          </p:spPr>
          <p:txBody>
            <a:bodyPr rtlCol="0" anchor="ctr"/>
            <a:lstStyle/>
            <a:p>
              <a:endParaRPr lang="en-GB"/>
            </a:p>
          </p:txBody>
        </p:sp>
        <p:sp>
          <p:nvSpPr>
            <p:cNvPr id="38" name="Freeform: Shape 37">
              <a:extLst>
                <a:ext uri="{FF2B5EF4-FFF2-40B4-BE49-F238E27FC236}">
                  <a16:creationId xmlns:a16="http://schemas.microsoft.com/office/drawing/2014/main" id="{CD107E4C-634D-4DED-A03F-46DF1723185F}"/>
                </a:ext>
              </a:extLst>
            </p:cNvPr>
            <p:cNvSpPr/>
            <p:nvPr/>
          </p:nvSpPr>
          <p:spPr bwMode="white">
            <a:xfrm>
              <a:off x="8863965" y="4927183"/>
              <a:ext cx="421876" cy="373134"/>
            </a:xfrm>
            <a:custGeom>
              <a:avLst/>
              <a:gdLst>
                <a:gd name="connsiteX0" fmla="*/ 355716 w 421876"/>
                <a:gd name="connsiteY0" fmla="*/ 0 h 373134"/>
                <a:gd name="connsiteX1" fmla="*/ 212955 w 421876"/>
                <a:gd name="connsiteY1" fmla="*/ 291598 h 373134"/>
                <a:gd name="connsiteX2" fmla="*/ 70146 w 421876"/>
                <a:gd name="connsiteY2" fmla="*/ 0 h 373134"/>
                <a:gd name="connsiteX3" fmla="*/ 0 w 421876"/>
                <a:gd name="connsiteY3" fmla="*/ 0 h 373134"/>
                <a:gd name="connsiteX4" fmla="*/ 187042 w 421876"/>
                <a:gd name="connsiteY4" fmla="*/ 373135 h 373134"/>
                <a:gd name="connsiteX5" fmla="*/ 235309 w 421876"/>
                <a:gd name="connsiteY5" fmla="*/ 373135 h 373134"/>
                <a:gd name="connsiteX6" fmla="*/ 421876 w 421876"/>
                <a:gd name="connsiteY6"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1876" h="373134">
                  <a:moveTo>
                    <a:pt x="355716" y="0"/>
                  </a:moveTo>
                  <a:lnTo>
                    <a:pt x="212955" y="291598"/>
                  </a:lnTo>
                  <a:lnTo>
                    <a:pt x="70146" y="0"/>
                  </a:lnTo>
                  <a:lnTo>
                    <a:pt x="0" y="0"/>
                  </a:lnTo>
                  <a:lnTo>
                    <a:pt x="187042" y="373135"/>
                  </a:lnTo>
                  <a:lnTo>
                    <a:pt x="235309" y="373135"/>
                  </a:lnTo>
                  <a:lnTo>
                    <a:pt x="421876" y="0"/>
                  </a:lnTo>
                  <a:close/>
                </a:path>
              </a:pathLst>
            </a:custGeom>
            <a:solidFill>
              <a:schemeClr val="bg1"/>
            </a:solidFill>
            <a:ln w="4731" cap="flat">
              <a:noFill/>
              <a:prstDash val="solid"/>
              <a:miter/>
            </a:ln>
          </p:spPr>
          <p:txBody>
            <a:bodyPr rtlCol="0" anchor="ctr"/>
            <a:lstStyle/>
            <a:p>
              <a:endParaRPr lang="en-GB"/>
            </a:p>
          </p:txBody>
        </p:sp>
      </p:grpSp>
      <p:pic>
        <p:nvPicPr>
          <p:cNvPr id="41" name="TAGLINE WHITE">
            <a:extLst>
              <a:ext uri="{FF2B5EF4-FFF2-40B4-BE49-F238E27FC236}">
                <a16:creationId xmlns:a16="http://schemas.microsoft.com/office/drawing/2014/main" id="{A98F511B-B3B4-46F3-ACF7-28F2D6378C25}"/>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950400" y="539750"/>
            <a:ext cx="1702800" cy="110651"/>
          </a:xfrm>
          <a:prstGeom prst="rect">
            <a:avLst/>
          </a:prstGeom>
        </p:spPr>
      </p:pic>
      <p:sp>
        <p:nvSpPr>
          <p:cNvPr id="2" name="Title 1"/>
          <p:cNvSpPr>
            <a:spLocks noGrp="1"/>
          </p:cNvSpPr>
          <p:nvPr>
            <p:ph type="ctrTitle" hasCustomPrompt="1"/>
          </p:nvPr>
        </p:nvSpPr>
        <p:spPr>
          <a:xfrm>
            <a:off x="539751" y="1730375"/>
            <a:ext cx="8290798" cy="2985625"/>
          </a:xfrm>
        </p:spPr>
        <p:txBody>
          <a:bodyPr anchor="b" anchorCtr="0">
            <a:noAutofit/>
          </a:bodyPr>
          <a:lstStyle>
            <a:lvl1pPr algn="l">
              <a:lnSpc>
                <a:spcPct val="83000"/>
              </a:lnSpc>
              <a:defRPr sz="6000">
                <a:solidFill>
                  <a:schemeClr val="bg1"/>
                </a:solidFill>
              </a:defRPr>
            </a:lvl1pPr>
          </a:lstStyle>
          <a:p>
            <a:r>
              <a:rPr lang="en-GB"/>
              <a:t>Click to add title</a:t>
            </a:r>
          </a:p>
        </p:txBody>
      </p:sp>
      <p:sp>
        <p:nvSpPr>
          <p:cNvPr id="31" name="Subtitle 2"/>
          <p:cNvSpPr>
            <a:spLocks noGrp="1"/>
          </p:cNvSpPr>
          <p:nvPr>
            <p:ph type="subTitle" idx="1" hasCustomPrompt="1"/>
          </p:nvPr>
        </p:nvSpPr>
        <p:spPr>
          <a:xfrm>
            <a:off x="540000" y="4946400"/>
            <a:ext cx="8290798" cy="648072"/>
          </a:xfrm>
        </p:spPr>
        <p:txBody>
          <a:bodyPr/>
          <a:lstStyle>
            <a:lvl1pPr marL="0" indent="0" algn="l" defTabSz="914400" rtl="0" eaLnBrk="1" latinLnBrk="0" hangingPunct="1">
              <a:lnSpc>
                <a:spcPct val="83000"/>
              </a:lnSpc>
              <a:spcBef>
                <a:spcPts val="0"/>
              </a:spcBef>
              <a:buNone/>
              <a:defRPr lang="en-US" sz="2000" b="0" kern="1200" dirty="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add subtitle</a:t>
            </a:r>
          </a:p>
        </p:txBody>
      </p:sp>
      <p:sp>
        <p:nvSpPr>
          <p:cNvPr id="4" name="Text Placeholder 3">
            <a:extLst>
              <a:ext uri="{FF2B5EF4-FFF2-40B4-BE49-F238E27FC236}">
                <a16:creationId xmlns:a16="http://schemas.microsoft.com/office/drawing/2014/main" id="{2B2D590D-63DF-49A5-B495-2B2E9EA7D2AA}"/>
              </a:ext>
            </a:extLst>
          </p:cNvPr>
          <p:cNvSpPr>
            <a:spLocks noGrp="1"/>
          </p:cNvSpPr>
          <p:nvPr>
            <p:ph type="body" sz="quarter" idx="18" hasCustomPrompt="1"/>
          </p:nvPr>
        </p:nvSpPr>
        <p:spPr>
          <a:xfrm>
            <a:off x="539748" y="5768975"/>
            <a:ext cx="8291049" cy="277813"/>
          </a:xfrm>
        </p:spPr>
        <p:txBody>
          <a:bodyPr anchor="b" anchorCtr="0"/>
          <a:lstStyle>
            <a:lvl1pPr marL="0" indent="0">
              <a:lnSpc>
                <a:spcPct val="83000"/>
              </a:lnSpc>
              <a:spcBef>
                <a:spcPts val="0"/>
              </a:spcBef>
              <a:buNone/>
              <a:tabLst/>
              <a:defRPr sz="1400" b="0">
                <a:solidFill>
                  <a:schemeClr val="bg1"/>
                </a:solidFill>
              </a:defRPr>
            </a:lvl1pPr>
            <a:lvl2pPr marL="0" indent="0">
              <a:lnSpc>
                <a:spcPct val="83000"/>
              </a:lnSpc>
              <a:spcBef>
                <a:spcPts val="0"/>
              </a:spcBef>
              <a:buNone/>
              <a:tabLst/>
              <a:defRPr sz="1400" b="0"/>
            </a:lvl2pPr>
            <a:lvl3pPr marL="0" indent="0">
              <a:lnSpc>
                <a:spcPct val="83000"/>
              </a:lnSpc>
              <a:spcBef>
                <a:spcPts val="0"/>
              </a:spcBef>
              <a:buNone/>
              <a:tabLst/>
              <a:defRPr sz="1400" b="0"/>
            </a:lvl3pPr>
            <a:lvl4pPr marL="0" indent="0">
              <a:lnSpc>
                <a:spcPct val="83000"/>
              </a:lnSpc>
              <a:spcBef>
                <a:spcPts val="0"/>
              </a:spcBef>
              <a:buNone/>
              <a:tabLst/>
              <a:defRPr sz="1400" b="0"/>
            </a:lvl4pPr>
            <a:lvl5pPr marL="0" indent="0">
              <a:lnSpc>
                <a:spcPct val="83000"/>
              </a:lnSpc>
              <a:spcBef>
                <a:spcPts val="0"/>
              </a:spcBef>
              <a:buNone/>
              <a:tabLst/>
              <a:defRPr sz="1400" b="0"/>
            </a:lvl5pPr>
          </a:lstStyle>
          <a:p>
            <a:pPr lvl="0"/>
            <a:r>
              <a:rPr lang="en-GB"/>
              <a:t>Click to add name, title etc..</a:t>
            </a:r>
          </a:p>
        </p:txBody>
      </p:sp>
      <p:sp>
        <p:nvSpPr>
          <p:cNvPr id="13" name="Date Placeholder 12"/>
          <p:cNvSpPr>
            <a:spLocks noGrp="1"/>
          </p:cNvSpPr>
          <p:nvPr>
            <p:ph type="dt" sz="half" idx="15"/>
          </p:nvPr>
        </p:nvSpPr>
        <p:spPr>
          <a:xfrm>
            <a:off x="0" y="6858000"/>
            <a:ext cx="0" cy="0"/>
          </a:xfrm>
        </p:spPr>
        <p:txBody>
          <a:bodyPr/>
          <a:lstStyle>
            <a:lvl1pPr>
              <a:defRPr>
                <a:solidFill>
                  <a:schemeClr val="bg1"/>
                </a:solidFill>
              </a:defRPr>
            </a:lvl1pPr>
          </a:lstStyle>
          <a:p>
            <a:endParaRPr lang="en-GB"/>
          </a:p>
        </p:txBody>
      </p:sp>
      <p:sp>
        <p:nvSpPr>
          <p:cNvPr id="24" name="Footer Placeholder 23"/>
          <p:cNvSpPr>
            <a:spLocks noGrp="1"/>
          </p:cNvSpPr>
          <p:nvPr>
            <p:ph type="ftr" sz="quarter" idx="16"/>
          </p:nvPr>
        </p:nvSpPr>
        <p:spPr>
          <a:xfrm>
            <a:off x="0" y="6858000"/>
            <a:ext cx="0" cy="0"/>
          </a:xfrm>
        </p:spPr>
        <p:txBody>
          <a:bodyPr/>
          <a:lstStyle>
            <a:lvl1pPr>
              <a:defRPr sz="100">
                <a:noFill/>
              </a:defRPr>
            </a:lvl1pPr>
          </a:lstStyle>
          <a:p>
            <a:endParaRPr lang="en-GB">
              <a:noFill/>
            </a:endParaRPr>
          </a:p>
        </p:txBody>
      </p:sp>
      <p:sp>
        <p:nvSpPr>
          <p:cNvPr id="25" name="Slide Number Placeholder 24"/>
          <p:cNvSpPr>
            <a:spLocks noGrp="1"/>
          </p:cNvSpPr>
          <p:nvPr>
            <p:ph type="sldNum" sz="quarter" idx="17"/>
          </p:nvPr>
        </p:nvSpPr>
        <p:spPr>
          <a:xfrm>
            <a:off x="0" y="6858000"/>
            <a:ext cx="0" cy="0"/>
          </a:xfrm>
        </p:spPr>
        <p:txBody>
          <a:bodyPr/>
          <a:lstStyle>
            <a:lvl1pPr>
              <a:defRPr sz="100">
                <a:noFill/>
              </a:defRPr>
            </a:lvl1pPr>
          </a:lstStyle>
          <a:p>
            <a:fld id="{5BA07366-CB75-4AA8-9E5B-928B849F427C}" type="slidenum">
              <a:rPr lang="en-GB" smtClean="0"/>
              <a:pPr/>
              <a:t>‹#›</a:t>
            </a:fld>
            <a:endParaRPr lang="en-GB" sz="100"/>
          </a:p>
        </p:txBody>
      </p:sp>
      <p:sp>
        <p:nvSpPr>
          <p:cNvPr id="40" name="SD_FLD_DocumentDate">
            <a:extLst>
              <a:ext uri="{FF2B5EF4-FFF2-40B4-BE49-F238E27FC236}">
                <a16:creationId xmlns:a16="http://schemas.microsoft.com/office/drawing/2014/main" id="{7E2B10C4-BD8D-4AE7-9B25-DFBE307FFE40}"/>
              </a:ext>
            </a:extLst>
          </p:cNvPr>
          <p:cNvSpPr txBox="1">
            <a:spLocks noChangeArrowheads="1"/>
          </p:cNvSpPr>
          <p:nvPr userDrawn="1"/>
        </p:nvSpPr>
        <p:spPr bwMode="auto">
          <a:xfrm>
            <a:off x="540001" y="6161675"/>
            <a:ext cx="8290796" cy="181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l">
              <a:lnSpc>
                <a:spcPct val="83000"/>
              </a:lnSpc>
              <a:spcBef>
                <a:spcPts val="0"/>
              </a:spcBef>
            </a:pPr>
            <a:r>
              <a:rPr lang="en-GB" altLang="ja-JP" sz="1400" cap="none" baseline="0">
                <a:solidFill>
                  <a:schemeClr val="bg1"/>
                </a:solidFill>
                <a:ea typeface="ＭＳ Ｐゴシック" charset="-128"/>
                <a:cs typeface="Arial" charset="0"/>
              </a:rPr>
              <a:t>11 August 2023</a:t>
            </a:r>
          </a:p>
        </p:txBody>
      </p:sp>
      <p:sp>
        <p:nvSpPr>
          <p:cNvPr id="29" name="_SD_FLD_DocumentNumber"/>
          <p:cNvSpPr txBox="1">
            <a:spLocks noChangeArrowheads="1"/>
          </p:cNvSpPr>
          <p:nvPr userDrawn="1"/>
        </p:nvSpPr>
        <p:spPr bwMode="auto">
          <a:xfrm>
            <a:off x="540001" y="6440400"/>
            <a:ext cx="170155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l">
              <a:spcBef>
                <a:spcPts val="0"/>
              </a:spcBef>
            </a:pPr>
            <a:endParaRPr lang="en-GB" altLang="ja-JP" sz="700">
              <a:solidFill>
                <a:schemeClr val="bg1"/>
              </a:solidFill>
              <a:ea typeface="ＭＳ Ｐゴシック" charset="-128"/>
              <a:cs typeface="Arial" charset="0"/>
            </a:endParaRPr>
          </a:p>
        </p:txBody>
      </p:sp>
      <p:sp>
        <p:nvSpPr>
          <p:cNvPr id="22" name="SD_FLD_Draft" hidden="1">
            <a:extLst>
              <a:ext uri="{FF2B5EF4-FFF2-40B4-BE49-F238E27FC236}">
                <a16:creationId xmlns:a16="http://schemas.microsoft.com/office/drawing/2014/main" id="{D3B7CDF1-E10F-4E39-9E5D-AE11897E4C1E}"/>
              </a:ext>
            </a:extLst>
          </p:cNvPr>
          <p:cNvSpPr txBox="1">
            <a:spLocks noChangeArrowheads="1"/>
          </p:cNvSpPr>
          <p:nvPr userDrawn="1"/>
        </p:nvSpPr>
        <p:spPr bwMode="auto">
          <a:xfrm>
            <a:off x="5243513" y="6232324"/>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sp>
        <p:nvSpPr>
          <p:cNvPr id="21" name="SD_FLD_Confidentiality">
            <a:extLst>
              <a:ext uri="{FF2B5EF4-FFF2-40B4-BE49-F238E27FC236}">
                <a16:creationId xmlns:a16="http://schemas.microsoft.com/office/drawing/2014/main" id="{B504DBE6-F10B-43A3-A35B-E9AA5F4CDC43}"/>
              </a:ext>
            </a:extLst>
          </p:cNvPr>
          <p:cNvSpPr/>
          <p:nvPr userDrawn="1"/>
        </p:nvSpPr>
        <p:spPr>
          <a:xfrm>
            <a:off x="7131600" y="6440400"/>
            <a:ext cx="2440800" cy="1512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L="0" algn="ctr" defTabSz="914400" rtl="0" eaLnBrk="1" latinLnBrk="0" hangingPunct="1">
              <a:lnSpc>
                <a:spcPct val="100000"/>
              </a:lnSpc>
              <a:spcBef>
                <a:spcPts val="0"/>
              </a:spcBef>
            </a:pPr>
            <a:endParaRPr lang="en-GB" sz="700" b="0" kern="1200" cap="all" baseline="0">
              <a:solidFill>
                <a:schemeClr val="bg1"/>
              </a:solidFill>
              <a:latin typeface="+mn-lt"/>
              <a:ea typeface="+mn-ea"/>
              <a:cs typeface="+mn-cs"/>
            </a:endParaRPr>
          </a:p>
        </p:txBody>
      </p:sp>
    </p:spTree>
    <p:extLst>
      <p:ext uri="{BB962C8B-B14F-4D97-AF65-F5344CB8AC3E}">
        <p14:creationId xmlns:p14="http://schemas.microsoft.com/office/powerpoint/2010/main" val="264878049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Cover with dark image">
    <p:spTree>
      <p:nvGrpSpPr>
        <p:cNvPr id="1" name=""/>
        <p:cNvGrpSpPr/>
        <p:nvPr/>
      </p:nvGrpSpPr>
      <p:grpSpPr>
        <a:xfrm>
          <a:off x="0" y="0"/>
          <a:ext cx="0" cy="0"/>
          <a:chOff x="0" y="0"/>
          <a:chExt cx="0" cy="0"/>
        </a:xfrm>
      </p:grpSpPr>
      <p:sp>
        <p:nvSpPr>
          <p:cNvPr id="8" name="Picture Placeholder 7"/>
          <p:cNvSpPr>
            <a:spLocks noGrp="1"/>
          </p:cNvSpPr>
          <p:nvPr>
            <p:ph type="pic" sz="quarter" idx="15" hasCustomPrompt="1"/>
          </p:nvPr>
        </p:nvSpPr>
        <p:spPr>
          <a:xfrm>
            <a:off x="0" y="0"/>
            <a:ext cx="12192000" cy="6858000"/>
          </a:xfrm>
          <a:blipFill>
            <a:blip r:embed="rId2"/>
            <a:stretch>
              <a:fillRect/>
            </a:stretch>
          </a:blipFill>
        </p:spPr>
        <p:txBody>
          <a:bodyPr lIns="9000000" tIns="612000" rIns="180000" anchor="ctr" anchorCtr="0"/>
          <a:lstStyle>
            <a:lvl1pPr marL="0" indent="0" algn="l">
              <a:buFontTx/>
              <a:buNone/>
              <a:defRPr sz="1600" b="0">
                <a:solidFill>
                  <a:schemeClr val="accent4"/>
                </a:solidFill>
              </a:defRPr>
            </a:lvl1pPr>
          </a:lstStyle>
          <a:p>
            <a:r>
              <a:rPr lang="en-GB"/>
              <a:t>Click on picture frame to insert background picture, click on DNV-menu / Image Tools-button / Choose Insert or Paste</a:t>
            </a:r>
          </a:p>
        </p:txBody>
      </p:sp>
      <p:sp>
        <p:nvSpPr>
          <p:cNvPr id="27" name="Title 1">
            <a:extLst>
              <a:ext uri="{FF2B5EF4-FFF2-40B4-BE49-F238E27FC236}">
                <a16:creationId xmlns:a16="http://schemas.microsoft.com/office/drawing/2014/main" id="{E36BC1AE-8CBE-4EA7-85B1-05A9468D91E1}"/>
              </a:ext>
            </a:extLst>
          </p:cNvPr>
          <p:cNvSpPr>
            <a:spLocks noGrp="1"/>
          </p:cNvSpPr>
          <p:nvPr>
            <p:ph type="ctrTitle" hasCustomPrompt="1"/>
          </p:nvPr>
        </p:nvSpPr>
        <p:spPr>
          <a:xfrm>
            <a:off x="539751" y="1730375"/>
            <a:ext cx="8290798" cy="2985625"/>
          </a:xfrm>
        </p:spPr>
        <p:txBody>
          <a:bodyPr anchor="b" anchorCtr="0">
            <a:noAutofit/>
          </a:bodyPr>
          <a:lstStyle>
            <a:lvl1pPr>
              <a:lnSpc>
                <a:spcPct val="90000"/>
              </a:lnSpc>
              <a:defRPr sz="6000">
                <a:solidFill>
                  <a:schemeClr val="bg1"/>
                </a:solidFill>
              </a:defRPr>
            </a:lvl1pPr>
          </a:lstStyle>
          <a:p>
            <a:r>
              <a:rPr lang="en-GB"/>
              <a:t>Click to add title</a:t>
            </a:r>
          </a:p>
        </p:txBody>
      </p:sp>
      <p:sp>
        <p:nvSpPr>
          <p:cNvPr id="28" name="Subtitle 2">
            <a:extLst>
              <a:ext uri="{FF2B5EF4-FFF2-40B4-BE49-F238E27FC236}">
                <a16:creationId xmlns:a16="http://schemas.microsoft.com/office/drawing/2014/main" id="{52A4BCE6-B178-4BF6-BBA3-BC5CCD7F1111}"/>
              </a:ext>
            </a:extLst>
          </p:cNvPr>
          <p:cNvSpPr>
            <a:spLocks noGrp="1"/>
          </p:cNvSpPr>
          <p:nvPr>
            <p:ph type="subTitle" idx="1" hasCustomPrompt="1"/>
          </p:nvPr>
        </p:nvSpPr>
        <p:spPr>
          <a:xfrm>
            <a:off x="540000" y="4946400"/>
            <a:ext cx="8290798" cy="648072"/>
          </a:xfrm>
        </p:spPr>
        <p:txBody>
          <a:bodyPr/>
          <a:lstStyle>
            <a:lvl1pPr marL="0" indent="0" algn="l" defTabSz="914400" rtl="0" eaLnBrk="1" latinLnBrk="0" hangingPunct="1">
              <a:lnSpc>
                <a:spcPct val="83000"/>
              </a:lnSpc>
              <a:spcBef>
                <a:spcPts val="0"/>
              </a:spcBef>
              <a:buNone/>
              <a:defRPr lang="en-US" sz="2000" b="0" kern="1200" dirty="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add subtitle</a:t>
            </a:r>
          </a:p>
        </p:txBody>
      </p:sp>
      <p:sp>
        <p:nvSpPr>
          <p:cNvPr id="29" name="Text Placeholder 3">
            <a:extLst>
              <a:ext uri="{FF2B5EF4-FFF2-40B4-BE49-F238E27FC236}">
                <a16:creationId xmlns:a16="http://schemas.microsoft.com/office/drawing/2014/main" id="{FD03B31E-37CD-4AFE-AF40-02CD88865192}"/>
              </a:ext>
            </a:extLst>
          </p:cNvPr>
          <p:cNvSpPr>
            <a:spLocks noGrp="1"/>
          </p:cNvSpPr>
          <p:nvPr>
            <p:ph type="body" sz="quarter" idx="18" hasCustomPrompt="1"/>
          </p:nvPr>
        </p:nvSpPr>
        <p:spPr>
          <a:xfrm>
            <a:off x="539748" y="5768975"/>
            <a:ext cx="8291049" cy="277813"/>
          </a:xfrm>
        </p:spPr>
        <p:txBody>
          <a:bodyPr anchor="b" anchorCtr="0"/>
          <a:lstStyle>
            <a:lvl1pPr marL="0" indent="0">
              <a:lnSpc>
                <a:spcPct val="83000"/>
              </a:lnSpc>
              <a:spcBef>
                <a:spcPts val="0"/>
              </a:spcBef>
              <a:buNone/>
              <a:tabLst/>
              <a:defRPr sz="1400" b="0">
                <a:solidFill>
                  <a:schemeClr val="bg1"/>
                </a:solidFill>
              </a:defRPr>
            </a:lvl1pPr>
            <a:lvl2pPr marL="0" indent="0">
              <a:lnSpc>
                <a:spcPct val="83000"/>
              </a:lnSpc>
              <a:spcBef>
                <a:spcPts val="0"/>
              </a:spcBef>
              <a:buNone/>
              <a:tabLst/>
              <a:defRPr sz="1400" b="0"/>
            </a:lvl2pPr>
            <a:lvl3pPr marL="0" indent="0">
              <a:lnSpc>
                <a:spcPct val="83000"/>
              </a:lnSpc>
              <a:spcBef>
                <a:spcPts val="0"/>
              </a:spcBef>
              <a:buNone/>
              <a:tabLst/>
              <a:defRPr sz="1400" b="0"/>
            </a:lvl3pPr>
            <a:lvl4pPr marL="0" indent="0">
              <a:lnSpc>
                <a:spcPct val="83000"/>
              </a:lnSpc>
              <a:spcBef>
                <a:spcPts val="0"/>
              </a:spcBef>
              <a:buNone/>
              <a:tabLst/>
              <a:defRPr sz="1400" b="0"/>
            </a:lvl4pPr>
            <a:lvl5pPr marL="0" indent="0">
              <a:lnSpc>
                <a:spcPct val="83000"/>
              </a:lnSpc>
              <a:spcBef>
                <a:spcPts val="0"/>
              </a:spcBef>
              <a:buNone/>
              <a:tabLst/>
              <a:defRPr sz="1400" b="0"/>
            </a:lvl5pPr>
          </a:lstStyle>
          <a:p>
            <a:pPr lvl="0"/>
            <a:r>
              <a:rPr lang="en-GB"/>
              <a:t>Click to add name, title etc..</a:t>
            </a:r>
          </a:p>
        </p:txBody>
      </p:sp>
      <p:sp>
        <p:nvSpPr>
          <p:cNvPr id="18" name="Text Placeholder 5">
            <a:extLst>
              <a:ext uri="{FF2B5EF4-FFF2-40B4-BE49-F238E27FC236}">
                <a16:creationId xmlns:a16="http://schemas.microsoft.com/office/drawing/2014/main" id="{968AF7DD-9CF9-4309-AF51-B7660362642A}"/>
              </a:ext>
            </a:extLst>
          </p:cNvPr>
          <p:cNvSpPr>
            <a:spLocks noGrp="1"/>
          </p:cNvSpPr>
          <p:nvPr>
            <p:ph type="body" sz="quarter" idx="20" hasCustomPrompt="1"/>
          </p:nvPr>
        </p:nvSpPr>
        <p:spPr>
          <a:xfrm>
            <a:off x="540000" y="6128743"/>
            <a:ext cx="8290797" cy="214833"/>
          </a:xfrm>
        </p:spPr>
        <p:txBody>
          <a:bodyPr/>
          <a:lstStyle>
            <a:lvl1pPr marL="0" indent="0" algn="l">
              <a:spcBef>
                <a:spcPts val="0"/>
              </a:spcBef>
              <a:buNone/>
              <a:defRPr sz="1400">
                <a:solidFill>
                  <a:schemeClr val="bg1"/>
                </a:solidFill>
              </a:defRPr>
            </a:lvl1pPr>
            <a:lvl2pPr marL="0" indent="0">
              <a:buNone/>
              <a:defRPr sz="1200"/>
            </a:lvl2pPr>
            <a:lvl3pPr marL="0" indent="0">
              <a:buNone/>
              <a:defRPr sz="1200"/>
            </a:lvl3pPr>
            <a:lvl4pPr marL="0" indent="0">
              <a:buNone/>
              <a:defRPr sz="1200"/>
            </a:lvl4pPr>
            <a:lvl5pPr marL="0" indent="0">
              <a:buNone/>
              <a:defRPr sz="1200"/>
            </a:lvl5pPr>
          </a:lstStyle>
          <a:p>
            <a:pPr lvl="0"/>
            <a:r>
              <a:rPr lang="en-GB"/>
              <a:t>Insert date DD Month Year</a:t>
            </a:r>
          </a:p>
        </p:txBody>
      </p:sp>
      <p:sp>
        <p:nvSpPr>
          <p:cNvPr id="41" name="Date Placeholder 12" hidden="1">
            <a:extLst>
              <a:ext uri="{FF2B5EF4-FFF2-40B4-BE49-F238E27FC236}">
                <a16:creationId xmlns:a16="http://schemas.microsoft.com/office/drawing/2014/main" id="{F8C7B2A1-0C6D-4367-B22A-DB1D1248E7E8}"/>
              </a:ext>
            </a:extLst>
          </p:cNvPr>
          <p:cNvSpPr>
            <a:spLocks noGrp="1"/>
          </p:cNvSpPr>
          <p:nvPr>
            <p:ph type="dt" sz="half" idx="19"/>
          </p:nvPr>
        </p:nvSpPr>
        <p:spPr>
          <a:xfrm>
            <a:off x="0" y="6858000"/>
            <a:ext cx="0" cy="0"/>
          </a:xfrm>
        </p:spPr>
        <p:txBody>
          <a:bodyPr/>
          <a:lstStyle>
            <a:lvl1pPr>
              <a:defRPr>
                <a:solidFill>
                  <a:schemeClr val="bg1"/>
                </a:solidFill>
              </a:defRPr>
            </a:lvl1pPr>
          </a:lstStyle>
          <a:p>
            <a:endParaRPr lang="en-GB"/>
          </a:p>
        </p:txBody>
      </p:sp>
      <p:sp>
        <p:nvSpPr>
          <p:cNvPr id="42" name="Footer Placeholder 23" hidden="1">
            <a:extLst>
              <a:ext uri="{FF2B5EF4-FFF2-40B4-BE49-F238E27FC236}">
                <a16:creationId xmlns:a16="http://schemas.microsoft.com/office/drawing/2014/main" id="{70E9D16D-FE2F-4908-ABD5-BB45ECB4099A}"/>
              </a:ext>
            </a:extLst>
          </p:cNvPr>
          <p:cNvSpPr>
            <a:spLocks noGrp="1"/>
          </p:cNvSpPr>
          <p:nvPr>
            <p:ph type="ftr" sz="quarter" idx="16"/>
          </p:nvPr>
        </p:nvSpPr>
        <p:spPr>
          <a:xfrm>
            <a:off x="0" y="6858000"/>
            <a:ext cx="0" cy="0"/>
          </a:xfrm>
        </p:spPr>
        <p:txBody>
          <a:bodyPr/>
          <a:lstStyle>
            <a:lvl1pPr>
              <a:defRPr sz="100">
                <a:noFill/>
              </a:defRPr>
            </a:lvl1pPr>
          </a:lstStyle>
          <a:p>
            <a:endParaRPr lang="en-GB">
              <a:noFill/>
            </a:endParaRPr>
          </a:p>
        </p:txBody>
      </p:sp>
      <p:sp>
        <p:nvSpPr>
          <p:cNvPr id="43" name="Slide Number Placeholder 24" hidden="1">
            <a:extLst>
              <a:ext uri="{FF2B5EF4-FFF2-40B4-BE49-F238E27FC236}">
                <a16:creationId xmlns:a16="http://schemas.microsoft.com/office/drawing/2014/main" id="{393087B7-ABFA-4120-819F-40E9D4ED1169}"/>
              </a:ext>
            </a:extLst>
          </p:cNvPr>
          <p:cNvSpPr>
            <a:spLocks noGrp="1"/>
          </p:cNvSpPr>
          <p:nvPr>
            <p:ph type="sldNum" sz="quarter" idx="17"/>
          </p:nvPr>
        </p:nvSpPr>
        <p:spPr>
          <a:xfrm>
            <a:off x="0" y="6858000"/>
            <a:ext cx="0" cy="0"/>
          </a:xfrm>
        </p:spPr>
        <p:txBody>
          <a:bodyPr/>
          <a:lstStyle>
            <a:lvl1pPr>
              <a:defRPr sz="100">
                <a:noFill/>
              </a:defRPr>
            </a:lvl1pPr>
          </a:lstStyle>
          <a:p>
            <a:fld id="{5BA07366-CB75-4AA8-9E5B-928B849F427C}" type="slidenum">
              <a:rPr lang="en-GB" smtClean="0"/>
              <a:pPr/>
              <a:t>‹#›</a:t>
            </a:fld>
            <a:endParaRPr lang="en-GB" sz="100"/>
          </a:p>
        </p:txBody>
      </p:sp>
      <p:sp>
        <p:nvSpPr>
          <p:cNvPr id="52" name="Text Placeholder 51">
            <a:extLst>
              <a:ext uri="{FF2B5EF4-FFF2-40B4-BE49-F238E27FC236}">
                <a16:creationId xmlns:a16="http://schemas.microsoft.com/office/drawing/2014/main" id="{91479EF3-988A-4C9C-ADDB-C1D212A272B4}"/>
              </a:ext>
            </a:extLst>
          </p:cNvPr>
          <p:cNvSpPr>
            <a:spLocks noGrp="1" noChangeAspect="1"/>
          </p:cNvSpPr>
          <p:nvPr userDrawn="1">
            <p:ph type="body" sz="quarter" idx="22" hasCustomPrompt="1"/>
          </p:nvPr>
        </p:nvSpPr>
        <p:spPr bwMode="white">
          <a:xfrm>
            <a:off x="540000" y="540000"/>
            <a:ext cx="1702800" cy="727238"/>
          </a:xfrm>
          <a:custGeom>
            <a:avLst/>
            <a:gdLst>
              <a:gd name="connsiteX0" fmla="*/ 4835251 w 9270620"/>
              <a:gd name="connsiteY0" fmla="*/ 2948180 h 3959325"/>
              <a:gd name="connsiteX1" fmla="*/ 4835251 w 9270620"/>
              <a:gd name="connsiteY1" fmla="*/ 3779899 h 3959325"/>
              <a:gd name="connsiteX2" fmla="*/ 5282830 w 9270620"/>
              <a:gd name="connsiteY2" fmla="*/ 3779899 h 3959325"/>
              <a:gd name="connsiteX3" fmla="*/ 5590803 w 9270620"/>
              <a:gd name="connsiteY3" fmla="*/ 3686324 h 3959325"/>
              <a:gd name="connsiteX4" fmla="*/ 5693918 w 9270620"/>
              <a:gd name="connsiteY4" fmla="*/ 3399093 h 3959325"/>
              <a:gd name="connsiteX5" fmla="*/ 5693918 w 9270620"/>
              <a:gd name="connsiteY5" fmla="*/ 3329139 h 3959325"/>
              <a:gd name="connsiteX6" fmla="*/ 5590803 w 9270620"/>
              <a:gd name="connsiteY6" fmla="*/ 3039484 h 3959325"/>
              <a:gd name="connsiteX7" fmla="*/ 5282830 w 9270620"/>
              <a:gd name="connsiteY7" fmla="*/ 2948180 h 3959325"/>
              <a:gd name="connsiteX8" fmla="*/ 7923941 w 9270620"/>
              <a:gd name="connsiteY8" fmla="*/ 2768907 h 3959325"/>
              <a:gd name="connsiteX9" fmla="*/ 8147729 w 9270620"/>
              <a:gd name="connsiteY9" fmla="*/ 2768907 h 3959325"/>
              <a:gd name="connsiteX10" fmla="*/ 8603334 w 9270620"/>
              <a:gd name="connsiteY10" fmla="*/ 3699197 h 3959325"/>
              <a:gd name="connsiteX11" fmla="*/ 9058787 w 9270620"/>
              <a:gd name="connsiteY11" fmla="*/ 2768907 h 3959325"/>
              <a:gd name="connsiteX12" fmla="*/ 9269858 w 9270620"/>
              <a:gd name="connsiteY12" fmla="*/ 2768907 h 3959325"/>
              <a:gd name="connsiteX13" fmla="*/ 8674651 w 9270620"/>
              <a:gd name="connsiteY13" fmla="*/ 3959325 h 3959325"/>
              <a:gd name="connsiteX14" fmla="*/ 8520664 w 9270620"/>
              <a:gd name="connsiteY14" fmla="*/ 3959325 h 3959325"/>
              <a:gd name="connsiteX15" fmla="*/ 6265204 w 9270620"/>
              <a:gd name="connsiteY15" fmla="*/ 2768907 h 3959325"/>
              <a:gd name="connsiteX16" fmla="*/ 6349390 w 9270620"/>
              <a:gd name="connsiteY16" fmla="*/ 2768907 h 3959325"/>
              <a:gd name="connsiteX17" fmla="*/ 6458862 w 9270620"/>
              <a:gd name="connsiteY17" fmla="*/ 2768907 h 3959325"/>
              <a:gd name="connsiteX18" fmla="*/ 7379459 w 9270620"/>
              <a:gd name="connsiteY18" fmla="*/ 3699197 h 3959325"/>
              <a:gd name="connsiteX19" fmla="*/ 7379459 w 9270620"/>
              <a:gd name="connsiteY19" fmla="*/ 2768907 h 3959325"/>
              <a:gd name="connsiteX20" fmla="*/ 7574783 w 9270620"/>
              <a:gd name="connsiteY20" fmla="*/ 2768907 h 3959325"/>
              <a:gd name="connsiteX21" fmla="*/ 7574783 w 9270620"/>
              <a:gd name="connsiteY21" fmla="*/ 3959325 h 3959325"/>
              <a:gd name="connsiteX22" fmla="*/ 7379459 w 9270620"/>
              <a:gd name="connsiteY22" fmla="*/ 3959325 h 3959325"/>
              <a:gd name="connsiteX23" fmla="*/ 6458862 w 9270620"/>
              <a:gd name="connsiteY23" fmla="*/ 3030248 h 3959325"/>
              <a:gd name="connsiteX24" fmla="*/ 6458862 w 9270620"/>
              <a:gd name="connsiteY24" fmla="*/ 3959325 h 3959325"/>
              <a:gd name="connsiteX25" fmla="*/ 6265204 w 9270620"/>
              <a:gd name="connsiteY25" fmla="*/ 3959325 h 3959325"/>
              <a:gd name="connsiteX26" fmla="*/ 4636746 w 9270620"/>
              <a:gd name="connsiteY26" fmla="*/ 2768907 h 3959325"/>
              <a:gd name="connsiteX27" fmla="*/ 4725625 w 9270620"/>
              <a:gd name="connsiteY27" fmla="*/ 2768907 h 3959325"/>
              <a:gd name="connsiteX28" fmla="*/ 4835098 w 9270620"/>
              <a:gd name="connsiteY28" fmla="*/ 2768907 h 3959325"/>
              <a:gd name="connsiteX29" fmla="*/ 5281164 w 9270620"/>
              <a:gd name="connsiteY29" fmla="*/ 2768907 h 3959325"/>
              <a:gd name="connsiteX30" fmla="*/ 5606551 w 9270620"/>
              <a:gd name="connsiteY30" fmla="*/ 2830078 h 3959325"/>
              <a:gd name="connsiteX31" fmla="*/ 5816110 w 9270620"/>
              <a:gd name="connsiteY31" fmla="*/ 3014048 h 3959325"/>
              <a:gd name="connsiteX32" fmla="*/ 5889091 w 9270620"/>
              <a:gd name="connsiteY32" fmla="*/ 3322781 h 3959325"/>
              <a:gd name="connsiteX33" fmla="*/ 5889091 w 9270620"/>
              <a:gd name="connsiteY33" fmla="*/ 3405301 h 3959325"/>
              <a:gd name="connsiteX34" fmla="*/ 5816110 w 9270620"/>
              <a:gd name="connsiteY34" fmla="*/ 3714035 h 3959325"/>
              <a:gd name="connsiteX35" fmla="*/ 5606551 w 9270620"/>
              <a:gd name="connsiteY35" fmla="*/ 3898154 h 3959325"/>
              <a:gd name="connsiteX36" fmla="*/ 5281164 w 9270620"/>
              <a:gd name="connsiteY36" fmla="*/ 3959325 h 3959325"/>
              <a:gd name="connsiteX37" fmla="*/ 4835098 w 9270620"/>
              <a:gd name="connsiteY37" fmla="*/ 3959325 h 3959325"/>
              <a:gd name="connsiteX38" fmla="*/ 4725625 w 9270620"/>
              <a:gd name="connsiteY38" fmla="*/ 3959325 h 3959325"/>
              <a:gd name="connsiteX39" fmla="*/ 4636746 w 9270620"/>
              <a:gd name="connsiteY39" fmla="*/ 3959325 h 3959325"/>
              <a:gd name="connsiteX40" fmla="*/ 0 w 9270620"/>
              <a:gd name="connsiteY40" fmla="*/ 1844070 h 3959325"/>
              <a:gd name="connsiteX41" fmla="*/ 9270620 w 9270620"/>
              <a:gd name="connsiteY41" fmla="*/ 1844070 h 3959325"/>
              <a:gd name="connsiteX42" fmla="*/ 9270620 w 9270620"/>
              <a:gd name="connsiteY42" fmla="*/ 2212762 h 3959325"/>
              <a:gd name="connsiteX43" fmla="*/ 0 w 9270620"/>
              <a:gd name="connsiteY43" fmla="*/ 2212762 h 3959325"/>
              <a:gd name="connsiteX44" fmla="*/ 0 w 9270620"/>
              <a:gd name="connsiteY44" fmla="*/ 1475528 h 3959325"/>
              <a:gd name="connsiteX45" fmla="*/ 9270620 w 9270620"/>
              <a:gd name="connsiteY45" fmla="*/ 1475528 h 3959325"/>
              <a:gd name="connsiteX46" fmla="*/ 9270620 w 9270620"/>
              <a:gd name="connsiteY46" fmla="*/ 1660101 h 3959325"/>
              <a:gd name="connsiteX47" fmla="*/ 0 w 9270620"/>
              <a:gd name="connsiteY47" fmla="*/ 1660101 h 3959325"/>
              <a:gd name="connsiteX48" fmla="*/ 0 w 9270620"/>
              <a:gd name="connsiteY48" fmla="*/ 0 h 3959325"/>
              <a:gd name="connsiteX49" fmla="*/ 9270620 w 9270620"/>
              <a:gd name="connsiteY49" fmla="*/ 0 h 3959325"/>
              <a:gd name="connsiteX50" fmla="*/ 9270620 w 9270620"/>
              <a:gd name="connsiteY50" fmla="*/ 1106839 h 3959325"/>
              <a:gd name="connsiteX51" fmla="*/ 0 w 9270620"/>
              <a:gd name="connsiteY51" fmla="*/ 1106839 h 3959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9270620" h="3959325">
                <a:moveTo>
                  <a:pt x="4835251" y="2948180"/>
                </a:moveTo>
                <a:lnTo>
                  <a:pt x="4835251" y="3779899"/>
                </a:lnTo>
                <a:lnTo>
                  <a:pt x="5282830" y="3779899"/>
                </a:lnTo>
                <a:cubicBezTo>
                  <a:pt x="5419404" y="3779899"/>
                  <a:pt x="5522065" y="3748707"/>
                  <a:pt x="5590803" y="3686324"/>
                </a:cubicBezTo>
                <a:cubicBezTo>
                  <a:pt x="5659548" y="3623943"/>
                  <a:pt x="5693918" y="3528250"/>
                  <a:pt x="5693918" y="3399093"/>
                </a:cubicBezTo>
                <a:lnTo>
                  <a:pt x="5693918" y="3329139"/>
                </a:lnTo>
                <a:cubicBezTo>
                  <a:pt x="5693918" y="3196955"/>
                  <a:pt x="5659548" y="3100352"/>
                  <a:pt x="5590803" y="3039484"/>
                </a:cubicBezTo>
                <a:cubicBezTo>
                  <a:pt x="5521912" y="2978616"/>
                  <a:pt x="5419404" y="2948180"/>
                  <a:pt x="5282830" y="2948180"/>
                </a:cubicBezTo>
                <a:close/>
                <a:moveTo>
                  <a:pt x="7923941" y="2768907"/>
                </a:moveTo>
                <a:lnTo>
                  <a:pt x="8147729" y="2768907"/>
                </a:lnTo>
                <a:lnTo>
                  <a:pt x="8603334" y="3699197"/>
                </a:lnTo>
                <a:lnTo>
                  <a:pt x="9058787" y="2768907"/>
                </a:lnTo>
                <a:lnTo>
                  <a:pt x="9269858" y="2768907"/>
                </a:lnTo>
                <a:lnTo>
                  <a:pt x="8674651" y="3959325"/>
                </a:lnTo>
                <a:lnTo>
                  <a:pt x="8520664" y="3959325"/>
                </a:lnTo>
                <a:close/>
                <a:moveTo>
                  <a:pt x="6265204" y="2768907"/>
                </a:moveTo>
                <a:lnTo>
                  <a:pt x="6349390" y="2768907"/>
                </a:lnTo>
                <a:lnTo>
                  <a:pt x="6458862" y="2768907"/>
                </a:lnTo>
                <a:lnTo>
                  <a:pt x="7379459" y="3699197"/>
                </a:lnTo>
                <a:lnTo>
                  <a:pt x="7379459" y="2768907"/>
                </a:lnTo>
                <a:lnTo>
                  <a:pt x="7574783" y="2768907"/>
                </a:lnTo>
                <a:lnTo>
                  <a:pt x="7574783" y="3959325"/>
                </a:lnTo>
                <a:lnTo>
                  <a:pt x="7379459" y="3959325"/>
                </a:lnTo>
                <a:lnTo>
                  <a:pt x="6458862" y="3030248"/>
                </a:lnTo>
                <a:lnTo>
                  <a:pt x="6458862" y="3959325"/>
                </a:lnTo>
                <a:lnTo>
                  <a:pt x="6265204" y="3959325"/>
                </a:lnTo>
                <a:close/>
                <a:moveTo>
                  <a:pt x="4636746" y="2768907"/>
                </a:moveTo>
                <a:lnTo>
                  <a:pt x="4725625" y="2768907"/>
                </a:lnTo>
                <a:lnTo>
                  <a:pt x="4835098" y="2768907"/>
                </a:lnTo>
                <a:lnTo>
                  <a:pt x="5281164" y="2768907"/>
                </a:lnTo>
                <a:cubicBezTo>
                  <a:pt x="5407140" y="2768907"/>
                  <a:pt x="5515553" y="2789347"/>
                  <a:pt x="5606551" y="2830078"/>
                </a:cubicBezTo>
                <a:cubicBezTo>
                  <a:pt x="5697551" y="2870809"/>
                  <a:pt x="5767352" y="2932130"/>
                  <a:pt x="5816110" y="3014048"/>
                </a:cubicBezTo>
                <a:cubicBezTo>
                  <a:pt x="5864711" y="3096112"/>
                  <a:pt x="5889091" y="3198923"/>
                  <a:pt x="5889091" y="3322781"/>
                </a:cubicBezTo>
                <a:lnTo>
                  <a:pt x="5889091" y="3405301"/>
                </a:lnTo>
                <a:cubicBezTo>
                  <a:pt x="5889091" y="3529156"/>
                  <a:pt x="5864711" y="3631967"/>
                  <a:pt x="5816110" y="3714035"/>
                </a:cubicBezTo>
                <a:cubicBezTo>
                  <a:pt x="5767352" y="3796099"/>
                  <a:pt x="5697551" y="3857423"/>
                  <a:pt x="5606551" y="3898154"/>
                </a:cubicBezTo>
                <a:cubicBezTo>
                  <a:pt x="5515553" y="3938885"/>
                  <a:pt x="5407140" y="3959325"/>
                  <a:pt x="5281164" y="3959325"/>
                </a:cubicBezTo>
                <a:lnTo>
                  <a:pt x="4835098" y="3959325"/>
                </a:lnTo>
                <a:lnTo>
                  <a:pt x="4725625" y="3959325"/>
                </a:lnTo>
                <a:lnTo>
                  <a:pt x="4636746" y="3959325"/>
                </a:lnTo>
                <a:close/>
                <a:moveTo>
                  <a:pt x="0" y="1844070"/>
                </a:moveTo>
                <a:lnTo>
                  <a:pt x="9270620" y="1844070"/>
                </a:lnTo>
                <a:lnTo>
                  <a:pt x="9270620" y="2212762"/>
                </a:lnTo>
                <a:lnTo>
                  <a:pt x="0" y="2212762"/>
                </a:lnTo>
                <a:close/>
                <a:moveTo>
                  <a:pt x="0" y="1475528"/>
                </a:moveTo>
                <a:lnTo>
                  <a:pt x="9270620" y="1475528"/>
                </a:lnTo>
                <a:lnTo>
                  <a:pt x="9270620" y="1660101"/>
                </a:lnTo>
                <a:lnTo>
                  <a:pt x="0" y="1660101"/>
                </a:lnTo>
                <a:close/>
                <a:moveTo>
                  <a:pt x="0" y="0"/>
                </a:moveTo>
                <a:lnTo>
                  <a:pt x="9270620" y="0"/>
                </a:lnTo>
                <a:lnTo>
                  <a:pt x="9270620" y="1106839"/>
                </a:lnTo>
                <a:lnTo>
                  <a:pt x="0" y="1106839"/>
                </a:lnTo>
                <a:close/>
              </a:path>
            </a:pathLst>
          </a:custGeom>
          <a:solidFill>
            <a:schemeClr val="bg1"/>
          </a:solidFill>
        </p:spPr>
        <p:txBody>
          <a:bodyPr wrap="square">
            <a:noAutofit/>
          </a:bodyPr>
          <a:lstStyle>
            <a:lvl1pPr>
              <a:buNone/>
              <a:defRPr sz="100">
                <a:noFill/>
              </a:defRPr>
            </a:lvl1pPr>
          </a:lstStyle>
          <a:p>
            <a:pPr lvl="0"/>
            <a:r>
              <a:rPr lang="en-GB"/>
              <a:t>.</a:t>
            </a:r>
          </a:p>
        </p:txBody>
      </p:sp>
      <p:sp>
        <p:nvSpPr>
          <p:cNvPr id="15" name="Text Placeholder 53">
            <a:extLst>
              <a:ext uri="{FF2B5EF4-FFF2-40B4-BE49-F238E27FC236}">
                <a16:creationId xmlns:a16="http://schemas.microsoft.com/office/drawing/2014/main" id="{E5AF79C5-94DD-46C5-8CC3-1113D3AF2285}"/>
              </a:ext>
            </a:extLst>
          </p:cNvPr>
          <p:cNvSpPr>
            <a:spLocks noGrp="1" noChangeAspect="1"/>
          </p:cNvSpPr>
          <p:nvPr>
            <p:ph type="body" sz="quarter" idx="23" hasCustomPrompt="1"/>
          </p:nvPr>
        </p:nvSpPr>
        <p:spPr bwMode="white">
          <a:xfrm>
            <a:off x="9950287" y="540000"/>
            <a:ext cx="1702800" cy="110911"/>
          </a:xfrm>
          <a:prstGeom prst="rect">
            <a:avLst/>
          </a:prstGeom>
          <a:blipFill>
            <a:blip r:embed="rId3">
              <a:extLst>
                <a:ext uri="{96DAC541-7B7A-43D3-8B79-37D633B846F1}">
                  <asvg:svgBlip xmlns:asvg="http://schemas.microsoft.com/office/drawing/2016/SVG/main" r:embed="rId4"/>
                </a:ext>
              </a:extLst>
            </a:blip>
            <a:stretch>
              <a:fillRect/>
            </a:stretch>
          </a:blipFill>
        </p:spPr>
        <p:txBody>
          <a:bodyPr wrap="square">
            <a:noAutofit/>
          </a:bodyPr>
          <a:lstStyle>
            <a:lvl1pPr>
              <a:buNone/>
              <a:defRPr sz="100">
                <a:noFill/>
              </a:defRPr>
            </a:lvl1pPr>
          </a:lstStyle>
          <a:p>
            <a:pPr lvl="0"/>
            <a:r>
              <a:rPr lang="en-GB"/>
              <a:t>.</a:t>
            </a:r>
          </a:p>
        </p:txBody>
      </p:sp>
      <p:sp>
        <p:nvSpPr>
          <p:cNvPr id="39" name="_SD_FLD_DocumentNumber">
            <a:extLst>
              <a:ext uri="{FF2B5EF4-FFF2-40B4-BE49-F238E27FC236}">
                <a16:creationId xmlns:a16="http://schemas.microsoft.com/office/drawing/2014/main" id="{6D4A75F9-9621-4F28-A6CF-B645F5EF9C9F}"/>
              </a:ext>
            </a:extLst>
          </p:cNvPr>
          <p:cNvSpPr txBox="1">
            <a:spLocks noChangeArrowheads="1"/>
          </p:cNvSpPr>
          <p:nvPr userDrawn="1"/>
        </p:nvSpPr>
        <p:spPr bwMode="auto">
          <a:xfrm>
            <a:off x="540001" y="6440400"/>
            <a:ext cx="170155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l">
              <a:spcBef>
                <a:spcPts val="0"/>
              </a:spcBef>
            </a:pPr>
            <a:endParaRPr lang="en-GB" altLang="ja-JP" sz="700">
              <a:solidFill>
                <a:schemeClr val="bg1"/>
              </a:solidFill>
              <a:ea typeface="ＭＳ Ｐゴシック" charset="-128"/>
              <a:cs typeface="Arial" charset="0"/>
            </a:endParaRPr>
          </a:p>
        </p:txBody>
      </p:sp>
      <p:sp>
        <p:nvSpPr>
          <p:cNvPr id="16" name="SD_FLD_Draft" hidden="1">
            <a:extLst>
              <a:ext uri="{FF2B5EF4-FFF2-40B4-BE49-F238E27FC236}">
                <a16:creationId xmlns:a16="http://schemas.microsoft.com/office/drawing/2014/main" id="{AD5BBEBA-5503-4301-834E-0266E3956A0D}"/>
              </a:ext>
            </a:extLst>
          </p:cNvPr>
          <p:cNvSpPr txBox="1">
            <a:spLocks noChangeArrowheads="1"/>
          </p:cNvSpPr>
          <p:nvPr userDrawn="1"/>
        </p:nvSpPr>
        <p:spPr bwMode="auto">
          <a:xfrm>
            <a:off x="5243513" y="6232324"/>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sp>
        <p:nvSpPr>
          <p:cNvPr id="17" name="SD_FLD_Confidentiality">
            <a:extLst>
              <a:ext uri="{FF2B5EF4-FFF2-40B4-BE49-F238E27FC236}">
                <a16:creationId xmlns:a16="http://schemas.microsoft.com/office/drawing/2014/main" id="{8A9F0C40-3C7F-4DF3-821F-6D35E44CE137}"/>
              </a:ext>
            </a:extLst>
          </p:cNvPr>
          <p:cNvSpPr/>
          <p:nvPr userDrawn="1"/>
        </p:nvSpPr>
        <p:spPr>
          <a:xfrm>
            <a:off x="7131600" y="6440400"/>
            <a:ext cx="2440800" cy="1512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L="0" algn="ctr" defTabSz="914400" rtl="0" eaLnBrk="1" latinLnBrk="0" hangingPunct="1">
              <a:lnSpc>
                <a:spcPct val="100000"/>
              </a:lnSpc>
              <a:spcBef>
                <a:spcPts val="0"/>
              </a:spcBef>
            </a:pPr>
            <a:endParaRPr lang="en-GB" sz="700" b="0" kern="1200" cap="all" baseline="0">
              <a:solidFill>
                <a:schemeClr val="bg1"/>
              </a:solidFill>
              <a:latin typeface="+mn-lt"/>
              <a:ea typeface="+mn-ea"/>
              <a:cs typeface="+mn-cs"/>
            </a:endParaRPr>
          </a:p>
        </p:txBody>
      </p:sp>
    </p:spTree>
    <p:extLst>
      <p:ext uri="{BB962C8B-B14F-4D97-AF65-F5344CB8AC3E}">
        <p14:creationId xmlns:p14="http://schemas.microsoft.com/office/powerpoint/2010/main" val="28062052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Cover with light image">
    <p:spTree>
      <p:nvGrpSpPr>
        <p:cNvPr id="1" name=""/>
        <p:cNvGrpSpPr/>
        <p:nvPr/>
      </p:nvGrpSpPr>
      <p:grpSpPr>
        <a:xfrm>
          <a:off x="0" y="0"/>
          <a:ext cx="0" cy="0"/>
          <a:chOff x="0" y="0"/>
          <a:chExt cx="0" cy="0"/>
        </a:xfrm>
      </p:grpSpPr>
      <p:sp>
        <p:nvSpPr>
          <p:cNvPr id="8" name="Picture Placeholder 7"/>
          <p:cNvSpPr>
            <a:spLocks noGrp="1"/>
          </p:cNvSpPr>
          <p:nvPr>
            <p:ph type="pic" sz="quarter" idx="15" hasCustomPrompt="1"/>
          </p:nvPr>
        </p:nvSpPr>
        <p:spPr>
          <a:xfrm>
            <a:off x="0" y="0"/>
            <a:ext cx="12192000" cy="6858000"/>
          </a:xfrm>
          <a:blipFill>
            <a:blip r:embed="rId2"/>
            <a:stretch>
              <a:fillRect/>
            </a:stretch>
          </a:blipFill>
        </p:spPr>
        <p:txBody>
          <a:bodyPr lIns="9000000" tIns="612000" rIns="180000" anchor="ctr" anchorCtr="0"/>
          <a:lstStyle>
            <a:lvl1pPr marL="0" indent="0" algn="l">
              <a:buFontTx/>
              <a:buNone/>
              <a:defRPr sz="1600" b="0">
                <a:solidFill>
                  <a:schemeClr val="accent4"/>
                </a:solidFill>
              </a:defRPr>
            </a:lvl1pPr>
          </a:lstStyle>
          <a:p>
            <a:r>
              <a:rPr lang="en-GB"/>
              <a:t>Click on picture frame to insert background picture, click on DNV-menu / Image Tools-button / Choose Insert or Paste</a:t>
            </a:r>
          </a:p>
        </p:txBody>
      </p:sp>
      <p:sp>
        <p:nvSpPr>
          <p:cNvPr id="27" name="Title 1">
            <a:extLst>
              <a:ext uri="{FF2B5EF4-FFF2-40B4-BE49-F238E27FC236}">
                <a16:creationId xmlns:a16="http://schemas.microsoft.com/office/drawing/2014/main" id="{E36BC1AE-8CBE-4EA7-85B1-05A9468D91E1}"/>
              </a:ext>
            </a:extLst>
          </p:cNvPr>
          <p:cNvSpPr>
            <a:spLocks noGrp="1"/>
          </p:cNvSpPr>
          <p:nvPr>
            <p:ph type="ctrTitle" hasCustomPrompt="1"/>
          </p:nvPr>
        </p:nvSpPr>
        <p:spPr>
          <a:xfrm>
            <a:off x="539751" y="1730375"/>
            <a:ext cx="8290798" cy="2985625"/>
          </a:xfrm>
        </p:spPr>
        <p:txBody>
          <a:bodyPr anchor="b" anchorCtr="0">
            <a:noAutofit/>
          </a:bodyPr>
          <a:lstStyle>
            <a:lvl1pPr>
              <a:lnSpc>
                <a:spcPct val="83000"/>
              </a:lnSpc>
              <a:defRPr sz="6000">
                <a:solidFill>
                  <a:schemeClr val="accent1"/>
                </a:solidFill>
              </a:defRPr>
            </a:lvl1pPr>
          </a:lstStyle>
          <a:p>
            <a:r>
              <a:rPr lang="en-GB"/>
              <a:t>Click to add title</a:t>
            </a:r>
          </a:p>
        </p:txBody>
      </p:sp>
      <p:sp>
        <p:nvSpPr>
          <p:cNvPr id="28" name="Subtitle 2">
            <a:extLst>
              <a:ext uri="{FF2B5EF4-FFF2-40B4-BE49-F238E27FC236}">
                <a16:creationId xmlns:a16="http://schemas.microsoft.com/office/drawing/2014/main" id="{52A4BCE6-B178-4BF6-BBA3-BC5CCD7F1111}"/>
              </a:ext>
            </a:extLst>
          </p:cNvPr>
          <p:cNvSpPr>
            <a:spLocks noGrp="1"/>
          </p:cNvSpPr>
          <p:nvPr>
            <p:ph type="subTitle" idx="1" hasCustomPrompt="1"/>
          </p:nvPr>
        </p:nvSpPr>
        <p:spPr>
          <a:xfrm>
            <a:off x="540000" y="4946400"/>
            <a:ext cx="8290798" cy="648072"/>
          </a:xfrm>
        </p:spPr>
        <p:txBody>
          <a:bodyPr/>
          <a:lstStyle>
            <a:lvl1pPr marL="0" indent="0" algn="l" defTabSz="914400" rtl="0" eaLnBrk="1" latinLnBrk="0" hangingPunct="1">
              <a:lnSpc>
                <a:spcPct val="83000"/>
              </a:lnSpc>
              <a:spcBef>
                <a:spcPts val="0"/>
              </a:spcBef>
              <a:buNone/>
              <a:defRPr lang="en-US" sz="2000" b="0" kern="1200" dirty="0">
                <a:solidFill>
                  <a:schemeClr val="accent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add subtitle</a:t>
            </a:r>
          </a:p>
        </p:txBody>
      </p:sp>
      <p:sp>
        <p:nvSpPr>
          <p:cNvPr id="29" name="Text Placeholder 3">
            <a:extLst>
              <a:ext uri="{FF2B5EF4-FFF2-40B4-BE49-F238E27FC236}">
                <a16:creationId xmlns:a16="http://schemas.microsoft.com/office/drawing/2014/main" id="{FD03B31E-37CD-4AFE-AF40-02CD88865192}"/>
              </a:ext>
            </a:extLst>
          </p:cNvPr>
          <p:cNvSpPr>
            <a:spLocks noGrp="1"/>
          </p:cNvSpPr>
          <p:nvPr>
            <p:ph type="body" sz="quarter" idx="18" hasCustomPrompt="1"/>
          </p:nvPr>
        </p:nvSpPr>
        <p:spPr>
          <a:xfrm>
            <a:off x="539748" y="5768975"/>
            <a:ext cx="8291049" cy="277813"/>
          </a:xfrm>
        </p:spPr>
        <p:txBody>
          <a:bodyPr anchor="b" anchorCtr="0"/>
          <a:lstStyle>
            <a:lvl1pPr marL="0" indent="0">
              <a:lnSpc>
                <a:spcPct val="83000"/>
              </a:lnSpc>
              <a:spcBef>
                <a:spcPts val="0"/>
              </a:spcBef>
              <a:buNone/>
              <a:tabLst/>
              <a:defRPr sz="1400" b="0"/>
            </a:lvl1pPr>
            <a:lvl2pPr marL="0" indent="0">
              <a:lnSpc>
                <a:spcPct val="83000"/>
              </a:lnSpc>
              <a:spcBef>
                <a:spcPts val="0"/>
              </a:spcBef>
              <a:buNone/>
              <a:tabLst/>
              <a:defRPr sz="1400" b="0"/>
            </a:lvl2pPr>
            <a:lvl3pPr marL="0" indent="0">
              <a:lnSpc>
                <a:spcPct val="83000"/>
              </a:lnSpc>
              <a:spcBef>
                <a:spcPts val="0"/>
              </a:spcBef>
              <a:buNone/>
              <a:tabLst/>
              <a:defRPr sz="1400" b="0"/>
            </a:lvl3pPr>
            <a:lvl4pPr marL="0" indent="0">
              <a:lnSpc>
                <a:spcPct val="83000"/>
              </a:lnSpc>
              <a:spcBef>
                <a:spcPts val="0"/>
              </a:spcBef>
              <a:buNone/>
              <a:tabLst/>
              <a:defRPr sz="1400" b="0"/>
            </a:lvl4pPr>
            <a:lvl5pPr marL="0" indent="0">
              <a:lnSpc>
                <a:spcPct val="83000"/>
              </a:lnSpc>
              <a:spcBef>
                <a:spcPts val="0"/>
              </a:spcBef>
              <a:buNone/>
              <a:tabLst/>
              <a:defRPr sz="1400" b="0"/>
            </a:lvl5pPr>
          </a:lstStyle>
          <a:p>
            <a:pPr lvl="0"/>
            <a:r>
              <a:rPr lang="en-GB"/>
              <a:t>Click to add name, title etc..</a:t>
            </a:r>
          </a:p>
        </p:txBody>
      </p:sp>
      <p:sp>
        <p:nvSpPr>
          <p:cNvPr id="41" name="Date Placeholder 12" hidden="1">
            <a:extLst>
              <a:ext uri="{FF2B5EF4-FFF2-40B4-BE49-F238E27FC236}">
                <a16:creationId xmlns:a16="http://schemas.microsoft.com/office/drawing/2014/main" id="{F8C7B2A1-0C6D-4367-B22A-DB1D1248E7E8}"/>
              </a:ext>
            </a:extLst>
          </p:cNvPr>
          <p:cNvSpPr>
            <a:spLocks noGrp="1"/>
          </p:cNvSpPr>
          <p:nvPr>
            <p:ph type="dt" sz="half" idx="19"/>
          </p:nvPr>
        </p:nvSpPr>
        <p:spPr>
          <a:xfrm>
            <a:off x="0" y="6858000"/>
            <a:ext cx="0" cy="0"/>
          </a:xfrm>
        </p:spPr>
        <p:txBody>
          <a:bodyPr/>
          <a:lstStyle>
            <a:lvl1pPr>
              <a:defRPr>
                <a:solidFill>
                  <a:schemeClr val="bg1"/>
                </a:solidFill>
              </a:defRPr>
            </a:lvl1pPr>
          </a:lstStyle>
          <a:p>
            <a:endParaRPr lang="en-GB"/>
          </a:p>
        </p:txBody>
      </p:sp>
      <p:sp>
        <p:nvSpPr>
          <p:cNvPr id="42" name="Footer Placeholder 23" hidden="1">
            <a:extLst>
              <a:ext uri="{FF2B5EF4-FFF2-40B4-BE49-F238E27FC236}">
                <a16:creationId xmlns:a16="http://schemas.microsoft.com/office/drawing/2014/main" id="{70E9D16D-FE2F-4908-ABD5-BB45ECB4099A}"/>
              </a:ext>
            </a:extLst>
          </p:cNvPr>
          <p:cNvSpPr>
            <a:spLocks noGrp="1"/>
          </p:cNvSpPr>
          <p:nvPr>
            <p:ph type="ftr" sz="quarter" idx="16"/>
          </p:nvPr>
        </p:nvSpPr>
        <p:spPr>
          <a:xfrm>
            <a:off x="0" y="6858000"/>
            <a:ext cx="0" cy="0"/>
          </a:xfrm>
        </p:spPr>
        <p:txBody>
          <a:bodyPr/>
          <a:lstStyle>
            <a:lvl1pPr>
              <a:defRPr sz="100">
                <a:noFill/>
              </a:defRPr>
            </a:lvl1pPr>
          </a:lstStyle>
          <a:p>
            <a:endParaRPr lang="en-GB">
              <a:noFill/>
            </a:endParaRPr>
          </a:p>
        </p:txBody>
      </p:sp>
      <p:sp>
        <p:nvSpPr>
          <p:cNvPr id="43" name="Slide Number Placeholder 24" hidden="1">
            <a:extLst>
              <a:ext uri="{FF2B5EF4-FFF2-40B4-BE49-F238E27FC236}">
                <a16:creationId xmlns:a16="http://schemas.microsoft.com/office/drawing/2014/main" id="{393087B7-ABFA-4120-819F-40E9D4ED1169}"/>
              </a:ext>
            </a:extLst>
          </p:cNvPr>
          <p:cNvSpPr>
            <a:spLocks noGrp="1"/>
          </p:cNvSpPr>
          <p:nvPr>
            <p:ph type="sldNum" sz="quarter" idx="17"/>
          </p:nvPr>
        </p:nvSpPr>
        <p:spPr>
          <a:xfrm>
            <a:off x="0" y="6858000"/>
            <a:ext cx="0" cy="0"/>
          </a:xfrm>
        </p:spPr>
        <p:txBody>
          <a:bodyPr/>
          <a:lstStyle>
            <a:lvl1pPr>
              <a:defRPr sz="100">
                <a:noFill/>
              </a:defRPr>
            </a:lvl1pPr>
          </a:lstStyle>
          <a:p>
            <a:fld id="{5BA07366-CB75-4AA8-9E5B-928B849F427C}" type="slidenum">
              <a:rPr lang="en-GB" smtClean="0"/>
              <a:pPr/>
              <a:t>‹#›</a:t>
            </a:fld>
            <a:endParaRPr lang="en-GB" sz="100"/>
          </a:p>
        </p:txBody>
      </p:sp>
      <p:sp>
        <p:nvSpPr>
          <p:cNvPr id="52" name="Text Placeholder 51">
            <a:extLst>
              <a:ext uri="{FF2B5EF4-FFF2-40B4-BE49-F238E27FC236}">
                <a16:creationId xmlns:a16="http://schemas.microsoft.com/office/drawing/2014/main" id="{91479EF3-988A-4C9C-ADDB-C1D212A272B4}"/>
              </a:ext>
            </a:extLst>
          </p:cNvPr>
          <p:cNvSpPr>
            <a:spLocks noGrp="1" noChangeAspect="1"/>
          </p:cNvSpPr>
          <p:nvPr userDrawn="1">
            <p:ph type="body" sz="quarter" idx="22" hasCustomPrompt="1"/>
          </p:nvPr>
        </p:nvSpPr>
        <p:spPr>
          <a:xfrm>
            <a:off x="540000" y="540000"/>
            <a:ext cx="1702800" cy="727238"/>
          </a:xfrm>
          <a:custGeom>
            <a:avLst/>
            <a:gdLst>
              <a:gd name="connsiteX0" fmla="*/ 4835251 w 9270620"/>
              <a:gd name="connsiteY0" fmla="*/ 2948180 h 3959325"/>
              <a:gd name="connsiteX1" fmla="*/ 4835251 w 9270620"/>
              <a:gd name="connsiteY1" fmla="*/ 3779899 h 3959325"/>
              <a:gd name="connsiteX2" fmla="*/ 5282830 w 9270620"/>
              <a:gd name="connsiteY2" fmla="*/ 3779899 h 3959325"/>
              <a:gd name="connsiteX3" fmla="*/ 5590803 w 9270620"/>
              <a:gd name="connsiteY3" fmla="*/ 3686324 h 3959325"/>
              <a:gd name="connsiteX4" fmla="*/ 5693918 w 9270620"/>
              <a:gd name="connsiteY4" fmla="*/ 3399093 h 3959325"/>
              <a:gd name="connsiteX5" fmla="*/ 5693918 w 9270620"/>
              <a:gd name="connsiteY5" fmla="*/ 3329139 h 3959325"/>
              <a:gd name="connsiteX6" fmla="*/ 5590803 w 9270620"/>
              <a:gd name="connsiteY6" fmla="*/ 3039484 h 3959325"/>
              <a:gd name="connsiteX7" fmla="*/ 5282830 w 9270620"/>
              <a:gd name="connsiteY7" fmla="*/ 2948180 h 3959325"/>
              <a:gd name="connsiteX8" fmla="*/ 7923941 w 9270620"/>
              <a:gd name="connsiteY8" fmla="*/ 2768907 h 3959325"/>
              <a:gd name="connsiteX9" fmla="*/ 8147729 w 9270620"/>
              <a:gd name="connsiteY9" fmla="*/ 2768907 h 3959325"/>
              <a:gd name="connsiteX10" fmla="*/ 8603334 w 9270620"/>
              <a:gd name="connsiteY10" fmla="*/ 3699197 h 3959325"/>
              <a:gd name="connsiteX11" fmla="*/ 9058787 w 9270620"/>
              <a:gd name="connsiteY11" fmla="*/ 2768907 h 3959325"/>
              <a:gd name="connsiteX12" fmla="*/ 9269858 w 9270620"/>
              <a:gd name="connsiteY12" fmla="*/ 2768907 h 3959325"/>
              <a:gd name="connsiteX13" fmla="*/ 8674651 w 9270620"/>
              <a:gd name="connsiteY13" fmla="*/ 3959325 h 3959325"/>
              <a:gd name="connsiteX14" fmla="*/ 8520664 w 9270620"/>
              <a:gd name="connsiteY14" fmla="*/ 3959325 h 3959325"/>
              <a:gd name="connsiteX15" fmla="*/ 6265204 w 9270620"/>
              <a:gd name="connsiteY15" fmla="*/ 2768907 h 3959325"/>
              <a:gd name="connsiteX16" fmla="*/ 6349390 w 9270620"/>
              <a:gd name="connsiteY16" fmla="*/ 2768907 h 3959325"/>
              <a:gd name="connsiteX17" fmla="*/ 6458862 w 9270620"/>
              <a:gd name="connsiteY17" fmla="*/ 2768907 h 3959325"/>
              <a:gd name="connsiteX18" fmla="*/ 7379459 w 9270620"/>
              <a:gd name="connsiteY18" fmla="*/ 3699197 h 3959325"/>
              <a:gd name="connsiteX19" fmla="*/ 7379459 w 9270620"/>
              <a:gd name="connsiteY19" fmla="*/ 2768907 h 3959325"/>
              <a:gd name="connsiteX20" fmla="*/ 7574783 w 9270620"/>
              <a:gd name="connsiteY20" fmla="*/ 2768907 h 3959325"/>
              <a:gd name="connsiteX21" fmla="*/ 7574783 w 9270620"/>
              <a:gd name="connsiteY21" fmla="*/ 3959325 h 3959325"/>
              <a:gd name="connsiteX22" fmla="*/ 7379459 w 9270620"/>
              <a:gd name="connsiteY22" fmla="*/ 3959325 h 3959325"/>
              <a:gd name="connsiteX23" fmla="*/ 6458862 w 9270620"/>
              <a:gd name="connsiteY23" fmla="*/ 3030248 h 3959325"/>
              <a:gd name="connsiteX24" fmla="*/ 6458862 w 9270620"/>
              <a:gd name="connsiteY24" fmla="*/ 3959325 h 3959325"/>
              <a:gd name="connsiteX25" fmla="*/ 6265204 w 9270620"/>
              <a:gd name="connsiteY25" fmla="*/ 3959325 h 3959325"/>
              <a:gd name="connsiteX26" fmla="*/ 4636746 w 9270620"/>
              <a:gd name="connsiteY26" fmla="*/ 2768907 h 3959325"/>
              <a:gd name="connsiteX27" fmla="*/ 4725625 w 9270620"/>
              <a:gd name="connsiteY27" fmla="*/ 2768907 h 3959325"/>
              <a:gd name="connsiteX28" fmla="*/ 4835098 w 9270620"/>
              <a:gd name="connsiteY28" fmla="*/ 2768907 h 3959325"/>
              <a:gd name="connsiteX29" fmla="*/ 5281164 w 9270620"/>
              <a:gd name="connsiteY29" fmla="*/ 2768907 h 3959325"/>
              <a:gd name="connsiteX30" fmla="*/ 5606551 w 9270620"/>
              <a:gd name="connsiteY30" fmla="*/ 2830078 h 3959325"/>
              <a:gd name="connsiteX31" fmla="*/ 5816110 w 9270620"/>
              <a:gd name="connsiteY31" fmla="*/ 3014048 h 3959325"/>
              <a:gd name="connsiteX32" fmla="*/ 5889091 w 9270620"/>
              <a:gd name="connsiteY32" fmla="*/ 3322781 h 3959325"/>
              <a:gd name="connsiteX33" fmla="*/ 5889091 w 9270620"/>
              <a:gd name="connsiteY33" fmla="*/ 3405301 h 3959325"/>
              <a:gd name="connsiteX34" fmla="*/ 5816110 w 9270620"/>
              <a:gd name="connsiteY34" fmla="*/ 3714035 h 3959325"/>
              <a:gd name="connsiteX35" fmla="*/ 5606551 w 9270620"/>
              <a:gd name="connsiteY35" fmla="*/ 3898154 h 3959325"/>
              <a:gd name="connsiteX36" fmla="*/ 5281164 w 9270620"/>
              <a:gd name="connsiteY36" fmla="*/ 3959325 h 3959325"/>
              <a:gd name="connsiteX37" fmla="*/ 4835098 w 9270620"/>
              <a:gd name="connsiteY37" fmla="*/ 3959325 h 3959325"/>
              <a:gd name="connsiteX38" fmla="*/ 4725625 w 9270620"/>
              <a:gd name="connsiteY38" fmla="*/ 3959325 h 3959325"/>
              <a:gd name="connsiteX39" fmla="*/ 4636746 w 9270620"/>
              <a:gd name="connsiteY39" fmla="*/ 3959325 h 3959325"/>
              <a:gd name="connsiteX40" fmla="*/ 0 w 9270620"/>
              <a:gd name="connsiteY40" fmla="*/ 1844070 h 3959325"/>
              <a:gd name="connsiteX41" fmla="*/ 9270620 w 9270620"/>
              <a:gd name="connsiteY41" fmla="*/ 1844070 h 3959325"/>
              <a:gd name="connsiteX42" fmla="*/ 9270620 w 9270620"/>
              <a:gd name="connsiteY42" fmla="*/ 2212762 h 3959325"/>
              <a:gd name="connsiteX43" fmla="*/ 0 w 9270620"/>
              <a:gd name="connsiteY43" fmla="*/ 2212762 h 3959325"/>
              <a:gd name="connsiteX44" fmla="*/ 0 w 9270620"/>
              <a:gd name="connsiteY44" fmla="*/ 1475528 h 3959325"/>
              <a:gd name="connsiteX45" fmla="*/ 9270620 w 9270620"/>
              <a:gd name="connsiteY45" fmla="*/ 1475528 h 3959325"/>
              <a:gd name="connsiteX46" fmla="*/ 9270620 w 9270620"/>
              <a:gd name="connsiteY46" fmla="*/ 1660101 h 3959325"/>
              <a:gd name="connsiteX47" fmla="*/ 0 w 9270620"/>
              <a:gd name="connsiteY47" fmla="*/ 1660101 h 3959325"/>
              <a:gd name="connsiteX48" fmla="*/ 0 w 9270620"/>
              <a:gd name="connsiteY48" fmla="*/ 0 h 3959325"/>
              <a:gd name="connsiteX49" fmla="*/ 9270620 w 9270620"/>
              <a:gd name="connsiteY49" fmla="*/ 0 h 3959325"/>
              <a:gd name="connsiteX50" fmla="*/ 9270620 w 9270620"/>
              <a:gd name="connsiteY50" fmla="*/ 1106839 h 3959325"/>
              <a:gd name="connsiteX51" fmla="*/ 0 w 9270620"/>
              <a:gd name="connsiteY51" fmla="*/ 1106839 h 3959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9270620" h="3959325">
                <a:moveTo>
                  <a:pt x="4835251" y="2948180"/>
                </a:moveTo>
                <a:lnTo>
                  <a:pt x="4835251" y="3779899"/>
                </a:lnTo>
                <a:lnTo>
                  <a:pt x="5282830" y="3779899"/>
                </a:lnTo>
                <a:cubicBezTo>
                  <a:pt x="5419404" y="3779899"/>
                  <a:pt x="5522065" y="3748707"/>
                  <a:pt x="5590803" y="3686324"/>
                </a:cubicBezTo>
                <a:cubicBezTo>
                  <a:pt x="5659548" y="3623943"/>
                  <a:pt x="5693918" y="3528250"/>
                  <a:pt x="5693918" y="3399093"/>
                </a:cubicBezTo>
                <a:lnTo>
                  <a:pt x="5693918" y="3329139"/>
                </a:lnTo>
                <a:cubicBezTo>
                  <a:pt x="5693918" y="3196955"/>
                  <a:pt x="5659548" y="3100352"/>
                  <a:pt x="5590803" y="3039484"/>
                </a:cubicBezTo>
                <a:cubicBezTo>
                  <a:pt x="5521912" y="2978616"/>
                  <a:pt x="5419404" y="2948180"/>
                  <a:pt x="5282830" y="2948180"/>
                </a:cubicBezTo>
                <a:close/>
                <a:moveTo>
                  <a:pt x="7923941" y="2768907"/>
                </a:moveTo>
                <a:lnTo>
                  <a:pt x="8147729" y="2768907"/>
                </a:lnTo>
                <a:lnTo>
                  <a:pt x="8603334" y="3699197"/>
                </a:lnTo>
                <a:lnTo>
                  <a:pt x="9058787" y="2768907"/>
                </a:lnTo>
                <a:lnTo>
                  <a:pt x="9269858" y="2768907"/>
                </a:lnTo>
                <a:lnTo>
                  <a:pt x="8674651" y="3959325"/>
                </a:lnTo>
                <a:lnTo>
                  <a:pt x="8520664" y="3959325"/>
                </a:lnTo>
                <a:close/>
                <a:moveTo>
                  <a:pt x="6265204" y="2768907"/>
                </a:moveTo>
                <a:lnTo>
                  <a:pt x="6349390" y="2768907"/>
                </a:lnTo>
                <a:lnTo>
                  <a:pt x="6458862" y="2768907"/>
                </a:lnTo>
                <a:lnTo>
                  <a:pt x="7379459" y="3699197"/>
                </a:lnTo>
                <a:lnTo>
                  <a:pt x="7379459" y="2768907"/>
                </a:lnTo>
                <a:lnTo>
                  <a:pt x="7574783" y="2768907"/>
                </a:lnTo>
                <a:lnTo>
                  <a:pt x="7574783" y="3959325"/>
                </a:lnTo>
                <a:lnTo>
                  <a:pt x="7379459" y="3959325"/>
                </a:lnTo>
                <a:lnTo>
                  <a:pt x="6458862" y="3030248"/>
                </a:lnTo>
                <a:lnTo>
                  <a:pt x="6458862" y="3959325"/>
                </a:lnTo>
                <a:lnTo>
                  <a:pt x="6265204" y="3959325"/>
                </a:lnTo>
                <a:close/>
                <a:moveTo>
                  <a:pt x="4636746" y="2768907"/>
                </a:moveTo>
                <a:lnTo>
                  <a:pt x="4725625" y="2768907"/>
                </a:lnTo>
                <a:lnTo>
                  <a:pt x="4835098" y="2768907"/>
                </a:lnTo>
                <a:lnTo>
                  <a:pt x="5281164" y="2768907"/>
                </a:lnTo>
                <a:cubicBezTo>
                  <a:pt x="5407140" y="2768907"/>
                  <a:pt x="5515553" y="2789347"/>
                  <a:pt x="5606551" y="2830078"/>
                </a:cubicBezTo>
                <a:cubicBezTo>
                  <a:pt x="5697551" y="2870809"/>
                  <a:pt x="5767352" y="2932130"/>
                  <a:pt x="5816110" y="3014048"/>
                </a:cubicBezTo>
                <a:cubicBezTo>
                  <a:pt x="5864711" y="3096112"/>
                  <a:pt x="5889091" y="3198923"/>
                  <a:pt x="5889091" y="3322781"/>
                </a:cubicBezTo>
                <a:lnTo>
                  <a:pt x="5889091" y="3405301"/>
                </a:lnTo>
                <a:cubicBezTo>
                  <a:pt x="5889091" y="3529156"/>
                  <a:pt x="5864711" y="3631967"/>
                  <a:pt x="5816110" y="3714035"/>
                </a:cubicBezTo>
                <a:cubicBezTo>
                  <a:pt x="5767352" y="3796099"/>
                  <a:pt x="5697551" y="3857423"/>
                  <a:pt x="5606551" y="3898154"/>
                </a:cubicBezTo>
                <a:cubicBezTo>
                  <a:pt x="5515553" y="3938885"/>
                  <a:pt x="5407140" y="3959325"/>
                  <a:pt x="5281164" y="3959325"/>
                </a:cubicBezTo>
                <a:lnTo>
                  <a:pt x="4835098" y="3959325"/>
                </a:lnTo>
                <a:lnTo>
                  <a:pt x="4725625" y="3959325"/>
                </a:lnTo>
                <a:lnTo>
                  <a:pt x="4636746" y="3959325"/>
                </a:lnTo>
                <a:close/>
                <a:moveTo>
                  <a:pt x="0" y="1844070"/>
                </a:moveTo>
                <a:lnTo>
                  <a:pt x="9270620" y="1844070"/>
                </a:lnTo>
                <a:lnTo>
                  <a:pt x="9270620" y="2212762"/>
                </a:lnTo>
                <a:lnTo>
                  <a:pt x="0" y="2212762"/>
                </a:lnTo>
                <a:close/>
                <a:moveTo>
                  <a:pt x="0" y="1475528"/>
                </a:moveTo>
                <a:lnTo>
                  <a:pt x="9270620" y="1475528"/>
                </a:lnTo>
                <a:lnTo>
                  <a:pt x="9270620" y="1660101"/>
                </a:lnTo>
                <a:lnTo>
                  <a:pt x="0" y="1660101"/>
                </a:lnTo>
                <a:close/>
                <a:moveTo>
                  <a:pt x="0" y="0"/>
                </a:moveTo>
                <a:lnTo>
                  <a:pt x="9270620" y="0"/>
                </a:lnTo>
                <a:lnTo>
                  <a:pt x="9270620" y="1106839"/>
                </a:lnTo>
                <a:lnTo>
                  <a:pt x="0" y="1106839"/>
                </a:lnTo>
                <a:close/>
              </a:path>
            </a:pathLst>
          </a:custGeom>
          <a:solidFill>
            <a:schemeClr val="accent1"/>
          </a:solidFill>
        </p:spPr>
        <p:txBody>
          <a:bodyPr wrap="square">
            <a:noAutofit/>
          </a:bodyPr>
          <a:lstStyle>
            <a:lvl1pPr>
              <a:buNone/>
              <a:defRPr sz="100">
                <a:noFill/>
              </a:defRPr>
            </a:lvl1pPr>
          </a:lstStyle>
          <a:p>
            <a:pPr lvl="0"/>
            <a:r>
              <a:rPr lang="en-GB"/>
              <a:t>.</a:t>
            </a:r>
          </a:p>
        </p:txBody>
      </p:sp>
      <p:sp>
        <p:nvSpPr>
          <p:cNvPr id="13" name="Text Placeholder 51">
            <a:extLst>
              <a:ext uri="{FF2B5EF4-FFF2-40B4-BE49-F238E27FC236}">
                <a16:creationId xmlns:a16="http://schemas.microsoft.com/office/drawing/2014/main" id="{365B6A09-D9FD-4ED0-98F5-8CCC60EAA84E}"/>
              </a:ext>
            </a:extLst>
          </p:cNvPr>
          <p:cNvSpPr>
            <a:spLocks noGrp="1" noChangeAspect="1"/>
          </p:cNvSpPr>
          <p:nvPr>
            <p:ph type="body" sz="quarter" idx="23" hasCustomPrompt="1"/>
          </p:nvPr>
        </p:nvSpPr>
        <p:spPr bwMode="white">
          <a:xfrm>
            <a:off x="9950400" y="540000"/>
            <a:ext cx="1702800" cy="110911"/>
          </a:xfrm>
          <a:prstGeom prst="rect">
            <a:avLst/>
          </a:prstGeom>
          <a:blipFill>
            <a:blip r:embed="rId3">
              <a:extLst>
                <a:ext uri="{96DAC541-7B7A-43D3-8B79-37D633B846F1}">
                  <asvg:svgBlip xmlns:asvg="http://schemas.microsoft.com/office/drawing/2016/SVG/main" r:embed="rId4"/>
                </a:ext>
              </a:extLst>
            </a:blip>
            <a:stretch>
              <a:fillRect/>
            </a:stretch>
          </a:blipFill>
        </p:spPr>
        <p:txBody>
          <a:bodyPr wrap="square">
            <a:noAutofit/>
          </a:bodyPr>
          <a:lstStyle>
            <a:lvl1pPr>
              <a:buNone/>
              <a:defRPr sz="100">
                <a:noFill/>
              </a:defRPr>
            </a:lvl1pPr>
          </a:lstStyle>
          <a:p>
            <a:pPr lvl="0"/>
            <a:r>
              <a:rPr lang="en-GB"/>
              <a:t>.</a:t>
            </a:r>
          </a:p>
        </p:txBody>
      </p:sp>
      <p:sp>
        <p:nvSpPr>
          <p:cNvPr id="39" name="_SD_FLD_DocumentNumber">
            <a:extLst>
              <a:ext uri="{FF2B5EF4-FFF2-40B4-BE49-F238E27FC236}">
                <a16:creationId xmlns:a16="http://schemas.microsoft.com/office/drawing/2014/main" id="{6D4A75F9-9621-4F28-A6CF-B645F5EF9C9F}"/>
              </a:ext>
            </a:extLst>
          </p:cNvPr>
          <p:cNvSpPr txBox="1">
            <a:spLocks noChangeArrowheads="1"/>
          </p:cNvSpPr>
          <p:nvPr userDrawn="1"/>
        </p:nvSpPr>
        <p:spPr bwMode="auto">
          <a:xfrm>
            <a:off x="540001" y="6440400"/>
            <a:ext cx="170155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l">
              <a:spcBef>
                <a:spcPts val="0"/>
              </a:spcBef>
            </a:pPr>
            <a:endParaRPr lang="en-GB" altLang="ja-JP" sz="700">
              <a:solidFill>
                <a:schemeClr val="accent1"/>
              </a:solidFill>
              <a:ea typeface="ＭＳ Ｐゴシック" charset="-128"/>
              <a:cs typeface="Arial" charset="0"/>
            </a:endParaRPr>
          </a:p>
        </p:txBody>
      </p:sp>
      <p:sp>
        <p:nvSpPr>
          <p:cNvPr id="16" name="SD_FLD_Draft" hidden="1">
            <a:extLst>
              <a:ext uri="{FF2B5EF4-FFF2-40B4-BE49-F238E27FC236}">
                <a16:creationId xmlns:a16="http://schemas.microsoft.com/office/drawing/2014/main" id="{BD7D6A25-4428-4539-B039-5FC4AADC87C9}"/>
              </a:ext>
            </a:extLst>
          </p:cNvPr>
          <p:cNvSpPr txBox="1">
            <a:spLocks noChangeArrowheads="1"/>
          </p:cNvSpPr>
          <p:nvPr userDrawn="1"/>
        </p:nvSpPr>
        <p:spPr bwMode="auto">
          <a:xfrm>
            <a:off x="5243513" y="6232324"/>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sp>
        <p:nvSpPr>
          <p:cNvPr id="17" name="SD_FLD_Confidentiality">
            <a:extLst>
              <a:ext uri="{FF2B5EF4-FFF2-40B4-BE49-F238E27FC236}">
                <a16:creationId xmlns:a16="http://schemas.microsoft.com/office/drawing/2014/main" id="{31AB39E5-0741-4771-B91F-E17E5133945B}"/>
              </a:ext>
            </a:extLst>
          </p:cNvPr>
          <p:cNvSpPr/>
          <p:nvPr userDrawn="1"/>
        </p:nvSpPr>
        <p:spPr>
          <a:xfrm>
            <a:off x="7131600" y="6440400"/>
            <a:ext cx="2440800" cy="1512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L="0" algn="ctr" defTabSz="914400" rtl="0" eaLnBrk="1" latinLnBrk="0" hangingPunct="1">
              <a:lnSpc>
                <a:spcPct val="100000"/>
              </a:lnSpc>
              <a:spcBef>
                <a:spcPts val="0"/>
              </a:spcBef>
            </a:pPr>
            <a:endParaRPr lang="en-GB" sz="700" b="0" kern="1200" cap="all" baseline="0">
              <a:solidFill>
                <a:schemeClr val="accent1"/>
              </a:solidFill>
              <a:latin typeface="+mn-lt"/>
              <a:ea typeface="+mn-ea"/>
              <a:cs typeface="+mn-cs"/>
            </a:endParaRPr>
          </a:p>
        </p:txBody>
      </p:sp>
      <p:sp>
        <p:nvSpPr>
          <p:cNvPr id="18" name="Text Placeholder 5">
            <a:extLst>
              <a:ext uri="{FF2B5EF4-FFF2-40B4-BE49-F238E27FC236}">
                <a16:creationId xmlns:a16="http://schemas.microsoft.com/office/drawing/2014/main" id="{6E7010F2-E87C-4A37-82E8-9658961C6357}"/>
              </a:ext>
            </a:extLst>
          </p:cNvPr>
          <p:cNvSpPr>
            <a:spLocks noGrp="1"/>
          </p:cNvSpPr>
          <p:nvPr>
            <p:ph type="body" sz="quarter" idx="20" hasCustomPrompt="1"/>
          </p:nvPr>
        </p:nvSpPr>
        <p:spPr>
          <a:xfrm>
            <a:off x="540000" y="6128743"/>
            <a:ext cx="8290797" cy="214833"/>
          </a:xfrm>
        </p:spPr>
        <p:txBody>
          <a:bodyPr/>
          <a:lstStyle>
            <a:lvl1pPr marL="0" indent="0" algn="l">
              <a:spcBef>
                <a:spcPts val="0"/>
              </a:spcBef>
              <a:buNone/>
              <a:defRPr sz="1400">
                <a:solidFill>
                  <a:schemeClr val="accent1"/>
                </a:solidFill>
              </a:defRPr>
            </a:lvl1pPr>
            <a:lvl2pPr marL="0" indent="0">
              <a:buNone/>
              <a:defRPr sz="1200"/>
            </a:lvl2pPr>
            <a:lvl3pPr marL="0" indent="0">
              <a:buNone/>
              <a:defRPr sz="1200"/>
            </a:lvl3pPr>
            <a:lvl4pPr marL="0" indent="0">
              <a:buNone/>
              <a:defRPr sz="1200"/>
            </a:lvl4pPr>
            <a:lvl5pPr marL="0" indent="0">
              <a:buNone/>
              <a:defRPr sz="1200"/>
            </a:lvl5pPr>
          </a:lstStyle>
          <a:p>
            <a:pPr lvl="0"/>
            <a:r>
              <a:rPr lang="en-GB"/>
              <a:t>Insert date DD Month Year</a:t>
            </a:r>
          </a:p>
        </p:txBody>
      </p:sp>
    </p:spTree>
    <p:extLst>
      <p:ext uri="{BB962C8B-B14F-4D97-AF65-F5344CB8AC3E}">
        <p14:creationId xmlns:p14="http://schemas.microsoft.com/office/powerpoint/2010/main" val="33934004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Cover high-level">
    <p:spTree>
      <p:nvGrpSpPr>
        <p:cNvPr id="1" name=""/>
        <p:cNvGrpSpPr/>
        <p:nvPr/>
      </p:nvGrpSpPr>
      <p:grpSpPr>
        <a:xfrm>
          <a:off x="0" y="0"/>
          <a:ext cx="0" cy="0"/>
          <a:chOff x="0" y="0"/>
          <a:chExt cx="0" cy="0"/>
        </a:xfrm>
      </p:grpSpPr>
      <p:sp>
        <p:nvSpPr>
          <p:cNvPr id="8" name="Picture Placeholder 7"/>
          <p:cNvSpPr>
            <a:spLocks noGrp="1"/>
          </p:cNvSpPr>
          <p:nvPr>
            <p:ph type="pic" sz="quarter" idx="15" hasCustomPrompt="1"/>
          </p:nvPr>
        </p:nvSpPr>
        <p:spPr>
          <a:xfrm>
            <a:off x="0" y="0"/>
            <a:ext cx="12192000" cy="6858000"/>
          </a:xfrm>
          <a:blipFill>
            <a:blip r:embed="rId2"/>
            <a:stretch>
              <a:fillRect/>
            </a:stretch>
          </a:blipFill>
        </p:spPr>
        <p:txBody>
          <a:bodyPr lIns="8064000" tIns="576000" rIns="1080000" anchor="ctr" anchorCtr="0"/>
          <a:lstStyle>
            <a:lvl1pPr marL="0" indent="0" algn="l">
              <a:buFontTx/>
              <a:buNone/>
              <a:defRPr sz="1600" b="0">
                <a:solidFill>
                  <a:schemeClr val="accent4"/>
                </a:solidFill>
              </a:defRPr>
            </a:lvl1pPr>
          </a:lstStyle>
          <a:p>
            <a:r>
              <a:rPr lang="en-GB"/>
              <a:t>Click on picture frame to insert background picture, click on DNV-menu / Image Tools-button / Choose Insert or Paste</a:t>
            </a:r>
          </a:p>
        </p:txBody>
      </p:sp>
      <p:sp>
        <p:nvSpPr>
          <p:cNvPr id="39" name="_SD_FLD_DocumentNumber">
            <a:extLst>
              <a:ext uri="{FF2B5EF4-FFF2-40B4-BE49-F238E27FC236}">
                <a16:creationId xmlns:a16="http://schemas.microsoft.com/office/drawing/2014/main" id="{6D4A75F9-9621-4F28-A6CF-B645F5EF9C9F}"/>
              </a:ext>
            </a:extLst>
          </p:cNvPr>
          <p:cNvSpPr txBox="1">
            <a:spLocks noChangeArrowheads="1"/>
          </p:cNvSpPr>
          <p:nvPr userDrawn="1"/>
        </p:nvSpPr>
        <p:spPr bwMode="auto">
          <a:xfrm>
            <a:off x="540001" y="6440400"/>
            <a:ext cx="170155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l">
              <a:spcBef>
                <a:spcPts val="0"/>
              </a:spcBef>
            </a:pPr>
            <a:endParaRPr lang="en-GB" altLang="ja-JP" sz="700">
              <a:solidFill>
                <a:schemeClr val="accent1"/>
              </a:solidFill>
              <a:ea typeface="ＭＳ Ｐゴシック" charset="-128"/>
              <a:cs typeface="Arial" charset="0"/>
            </a:endParaRPr>
          </a:p>
        </p:txBody>
      </p:sp>
      <p:sp>
        <p:nvSpPr>
          <p:cNvPr id="16" name="SD_FLD_Draft" hidden="1">
            <a:extLst>
              <a:ext uri="{FF2B5EF4-FFF2-40B4-BE49-F238E27FC236}">
                <a16:creationId xmlns:a16="http://schemas.microsoft.com/office/drawing/2014/main" id="{BD7D6A25-4428-4539-B039-5FC4AADC87C9}"/>
              </a:ext>
            </a:extLst>
          </p:cNvPr>
          <p:cNvSpPr txBox="1">
            <a:spLocks noChangeArrowheads="1"/>
          </p:cNvSpPr>
          <p:nvPr userDrawn="1"/>
        </p:nvSpPr>
        <p:spPr bwMode="auto">
          <a:xfrm>
            <a:off x="5243513" y="6232324"/>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sp>
        <p:nvSpPr>
          <p:cNvPr id="17" name="SD_FLD_Confidentiality">
            <a:extLst>
              <a:ext uri="{FF2B5EF4-FFF2-40B4-BE49-F238E27FC236}">
                <a16:creationId xmlns:a16="http://schemas.microsoft.com/office/drawing/2014/main" id="{31AB39E5-0741-4771-B91F-E17E5133945B}"/>
              </a:ext>
            </a:extLst>
          </p:cNvPr>
          <p:cNvSpPr/>
          <p:nvPr userDrawn="1"/>
        </p:nvSpPr>
        <p:spPr>
          <a:xfrm>
            <a:off x="7131600" y="6440400"/>
            <a:ext cx="2440800" cy="1512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L="0" algn="ctr" defTabSz="914400" rtl="0" eaLnBrk="1" latinLnBrk="0" hangingPunct="1">
              <a:lnSpc>
                <a:spcPct val="100000"/>
              </a:lnSpc>
              <a:spcBef>
                <a:spcPts val="0"/>
              </a:spcBef>
            </a:pPr>
            <a:endParaRPr lang="en-GB" sz="700" b="0" kern="1200" cap="all" baseline="0">
              <a:solidFill>
                <a:schemeClr val="accent1"/>
              </a:solidFill>
              <a:latin typeface="+mn-lt"/>
              <a:ea typeface="+mn-ea"/>
              <a:cs typeface="+mn-cs"/>
            </a:endParaRPr>
          </a:p>
        </p:txBody>
      </p:sp>
      <p:sp>
        <p:nvSpPr>
          <p:cNvPr id="63" name="Top white Text Placeholder 62">
            <a:extLst>
              <a:ext uri="{FF2B5EF4-FFF2-40B4-BE49-F238E27FC236}">
                <a16:creationId xmlns:a16="http://schemas.microsoft.com/office/drawing/2014/main" id="{86FA6806-F06F-4815-9C58-9A21745653C3}"/>
              </a:ext>
            </a:extLst>
          </p:cNvPr>
          <p:cNvSpPr>
            <a:spLocks noGrp="1"/>
          </p:cNvSpPr>
          <p:nvPr>
            <p:ph type="body" sz="quarter" idx="43" hasCustomPrompt="1"/>
          </p:nvPr>
        </p:nvSpPr>
        <p:spPr>
          <a:xfrm>
            <a:off x="539750" y="-1"/>
            <a:ext cx="6407150" cy="3429001"/>
          </a:xfrm>
          <a:solidFill>
            <a:schemeClr val="bg1"/>
          </a:solidFill>
        </p:spPr>
        <p:txBody>
          <a:bodyPr/>
          <a:lstStyle>
            <a:lvl1pPr>
              <a:defRPr sz="100">
                <a:noFill/>
              </a:defRPr>
            </a:lvl1pPr>
            <a:lvl2pPr>
              <a:defRPr sz="100"/>
            </a:lvl2pPr>
            <a:lvl3pPr>
              <a:defRPr sz="100"/>
            </a:lvl3pPr>
            <a:lvl4pPr>
              <a:defRPr sz="100"/>
            </a:lvl4pPr>
            <a:lvl5pPr>
              <a:defRPr sz="100"/>
            </a:lvl5pPr>
          </a:lstStyle>
          <a:p>
            <a:pPr lvl="0"/>
            <a:r>
              <a:rPr lang="en-GB"/>
              <a:t>.</a:t>
            </a:r>
          </a:p>
        </p:txBody>
      </p:sp>
      <p:sp>
        <p:nvSpPr>
          <p:cNvPr id="65" name="Top blue Text Placeholder 64">
            <a:extLst>
              <a:ext uri="{FF2B5EF4-FFF2-40B4-BE49-F238E27FC236}">
                <a16:creationId xmlns:a16="http://schemas.microsoft.com/office/drawing/2014/main" id="{44396705-2401-41FF-AC70-D31092879887}"/>
              </a:ext>
            </a:extLst>
          </p:cNvPr>
          <p:cNvSpPr>
            <a:spLocks noGrp="1"/>
          </p:cNvSpPr>
          <p:nvPr>
            <p:ph type="body" sz="quarter" idx="44" hasCustomPrompt="1"/>
          </p:nvPr>
        </p:nvSpPr>
        <p:spPr>
          <a:xfrm>
            <a:off x="540000" y="3390298"/>
            <a:ext cx="6408000" cy="1234800"/>
          </a:xfrm>
          <a:solidFill>
            <a:schemeClr val="tx2"/>
          </a:solidFill>
          <a:ln>
            <a:noFill/>
          </a:ln>
        </p:spPr>
        <p:txBody>
          <a:bodyPr/>
          <a:lstStyle>
            <a:lvl1pPr>
              <a:defRPr sz="100">
                <a:noFill/>
              </a:defRPr>
            </a:lvl1pPr>
            <a:lvl2pPr>
              <a:defRPr sz="100"/>
            </a:lvl2pPr>
            <a:lvl3pPr>
              <a:defRPr sz="100"/>
            </a:lvl3pPr>
            <a:lvl4pPr>
              <a:defRPr sz="100"/>
            </a:lvl4pPr>
            <a:lvl5pPr>
              <a:defRPr sz="100"/>
            </a:lvl5pPr>
          </a:lstStyle>
          <a:p>
            <a:pPr lvl="0"/>
            <a:r>
              <a:rPr lang="en-GB"/>
              <a:t>.</a:t>
            </a:r>
          </a:p>
        </p:txBody>
      </p:sp>
      <p:sp>
        <p:nvSpPr>
          <p:cNvPr id="26" name="Title 1">
            <a:extLst>
              <a:ext uri="{FF2B5EF4-FFF2-40B4-BE49-F238E27FC236}">
                <a16:creationId xmlns:a16="http://schemas.microsoft.com/office/drawing/2014/main" id="{18E2B2C2-0C1A-4F16-AB97-87EF9E7EAEEA}"/>
              </a:ext>
            </a:extLst>
          </p:cNvPr>
          <p:cNvSpPr>
            <a:spLocks noGrp="1"/>
          </p:cNvSpPr>
          <p:nvPr>
            <p:ph type="ctrTitle" hasCustomPrompt="1"/>
          </p:nvPr>
        </p:nvSpPr>
        <p:spPr>
          <a:xfrm>
            <a:off x="1080000" y="1592796"/>
            <a:ext cx="5320800" cy="1436524"/>
          </a:xfrm>
        </p:spPr>
        <p:txBody>
          <a:bodyPr anchor="t" anchorCtr="0">
            <a:noAutofit/>
          </a:bodyPr>
          <a:lstStyle>
            <a:lvl1pPr>
              <a:lnSpc>
                <a:spcPct val="83000"/>
              </a:lnSpc>
              <a:defRPr sz="3600">
                <a:solidFill>
                  <a:schemeClr val="accent1"/>
                </a:solidFill>
              </a:defRPr>
            </a:lvl1pPr>
          </a:lstStyle>
          <a:p>
            <a:r>
              <a:rPr lang="en-GB"/>
              <a:t>Click to add title</a:t>
            </a:r>
          </a:p>
        </p:txBody>
      </p:sp>
      <p:sp>
        <p:nvSpPr>
          <p:cNvPr id="30" name="Subtitle 2">
            <a:extLst>
              <a:ext uri="{FF2B5EF4-FFF2-40B4-BE49-F238E27FC236}">
                <a16:creationId xmlns:a16="http://schemas.microsoft.com/office/drawing/2014/main" id="{55756018-EA5B-4F5B-8ECA-D5A1005CDF47}"/>
              </a:ext>
            </a:extLst>
          </p:cNvPr>
          <p:cNvSpPr>
            <a:spLocks noGrp="1"/>
          </p:cNvSpPr>
          <p:nvPr>
            <p:ph type="subTitle" idx="1" hasCustomPrompt="1"/>
          </p:nvPr>
        </p:nvSpPr>
        <p:spPr>
          <a:xfrm>
            <a:off x="1076398" y="3661200"/>
            <a:ext cx="5342402" cy="316800"/>
          </a:xfrm>
        </p:spPr>
        <p:txBody>
          <a:bodyPr>
            <a:noAutofit/>
          </a:bodyPr>
          <a:lstStyle>
            <a:lvl1pPr marL="0" indent="0" algn="l" defTabSz="914400" rtl="0" eaLnBrk="1" latinLnBrk="0" hangingPunct="1">
              <a:lnSpc>
                <a:spcPct val="83000"/>
              </a:lnSpc>
              <a:spcBef>
                <a:spcPts val="0"/>
              </a:spcBef>
              <a:buNone/>
              <a:defRPr lang="en-US" sz="2000" b="0" kern="1200" dirty="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add subtitle</a:t>
            </a:r>
          </a:p>
        </p:txBody>
      </p:sp>
      <p:sp>
        <p:nvSpPr>
          <p:cNvPr id="31" name="Text Placeholder 3">
            <a:extLst>
              <a:ext uri="{FF2B5EF4-FFF2-40B4-BE49-F238E27FC236}">
                <a16:creationId xmlns:a16="http://schemas.microsoft.com/office/drawing/2014/main" id="{795036F0-513C-4690-81A2-F2137A557DCE}"/>
              </a:ext>
            </a:extLst>
          </p:cNvPr>
          <p:cNvSpPr>
            <a:spLocks noGrp="1"/>
          </p:cNvSpPr>
          <p:nvPr>
            <p:ph type="body" sz="quarter" idx="24" hasCustomPrompt="1"/>
          </p:nvPr>
        </p:nvSpPr>
        <p:spPr>
          <a:xfrm>
            <a:off x="1080000" y="3114000"/>
            <a:ext cx="5320800" cy="259200"/>
          </a:xfrm>
        </p:spPr>
        <p:txBody>
          <a:bodyPr anchor="t" anchorCtr="0">
            <a:normAutofit/>
          </a:bodyPr>
          <a:lstStyle>
            <a:lvl1pPr marL="0" indent="0">
              <a:lnSpc>
                <a:spcPct val="100000"/>
              </a:lnSpc>
              <a:spcBef>
                <a:spcPts val="0"/>
              </a:spcBef>
              <a:buNone/>
              <a:tabLst/>
              <a:defRPr sz="1400" b="0">
                <a:solidFill>
                  <a:schemeClr val="tx2"/>
                </a:solidFill>
              </a:defRPr>
            </a:lvl1pPr>
            <a:lvl2pPr marL="0" indent="0">
              <a:lnSpc>
                <a:spcPct val="83000"/>
              </a:lnSpc>
              <a:spcBef>
                <a:spcPts val="0"/>
              </a:spcBef>
              <a:buNone/>
              <a:tabLst/>
              <a:defRPr sz="1400" b="0"/>
            </a:lvl2pPr>
            <a:lvl3pPr marL="0" indent="0">
              <a:lnSpc>
                <a:spcPct val="83000"/>
              </a:lnSpc>
              <a:spcBef>
                <a:spcPts val="0"/>
              </a:spcBef>
              <a:buNone/>
              <a:tabLst/>
              <a:defRPr sz="1400" b="0"/>
            </a:lvl3pPr>
            <a:lvl4pPr marL="0" indent="0">
              <a:lnSpc>
                <a:spcPct val="83000"/>
              </a:lnSpc>
              <a:spcBef>
                <a:spcPts val="0"/>
              </a:spcBef>
              <a:buNone/>
              <a:tabLst/>
              <a:defRPr sz="1400" b="0"/>
            </a:lvl4pPr>
            <a:lvl5pPr marL="0" indent="0">
              <a:lnSpc>
                <a:spcPct val="83000"/>
              </a:lnSpc>
              <a:spcBef>
                <a:spcPts val="0"/>
              </a:spcBef>
              <a:buNone/>
              <a:tabLst/>
              <a:defRPr sz="1400" b="0"/>
            </a:lvl5pPr>
          </a:lstStyle>
          <a:p>
            <a:pPr lvl="0"/>
            <a:r>
              <a:rPr lang="en-GB"/>
              <a:t>Insert date DD Month Year</a:t>
            </a:r>
            <a:endParaRPr lang="en-US"/>
          </a:p>
        </p:txBody>
      </p:sp>
      <p:sp>
        <p:nvSpPr>
          <p:cNvPr id="18" name="Text Placeholder 5">
            <a:extLst>
              <a:ext uri="{FF2B5EF4-FFF2-40B4-BE49-F238E27FC236}">
                <a16:creationId xmlns:a16="http://schemas.microsoft.com/office/drawing/2014/main" id="{6E7010F2-E87C-4A37-82E8-9658961C6357}"/>
              </a:ext>
            </a:extLst>
          </p:cNvPr>
          <p:cNvSpPr>
            <a:spLocks noGrp="1"/>
          </p:cNvSpPr>
          <p:nvPr>
            <p:ph type="body" sz="quarter" idx="20" hasCustomPrompt="1"/>
          </p:nvPr>
        </p:nvSpPr>
        <p:spPr>
          <a:xfrm>
            <a:off x="1080001" y="4021200"/>
            <a:ext cx="5320800" cy="396000"/>
          </a:xfrm>
        </p:spPr>
        <p:txBody>
          <a:bodyPr/>
          <a:lstStyle>
            <a:lvl1pPr marL="0" indent="0" algn="l">
              <a:lnSpc>
                <a:spcPct val="83000"/>
              </a:lnSpc>
              <a:spcBef>
                <a:spcPts val="0"/>
              </a:spcBef>
              <a:buNone/>
              <a:defRPr sz="1400">
                <a:solidFill>
                  <a:schemeClr val="bg1"/>
                </a:solidFill>
              </a:defRPr>
            </a:lvl1pPr>
            <a:lvl2pPr marL="0" indent="0">
              <a:buNone/>
              <a:defRPr sz="1200"/>
            </a:lvl2pPr>
            <a:lvl3pPr marL="0" indent="0">
              <a:buNone/>
              <a:defRPr sz="1200"/>
            </a:lvl3pPr>
            <a:lvl4pPr marL="0" indent="0">
              <a:buNone/>
              <a:defRPr sz="1200"/>
            </a:lvl4pPr>
            <a:lvl5pPr marL="0" indent="0">
              <a:buNone/>
              <a:defRPr sz="1200"/>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a:t>Click to add name, title etc..</a:t>
            </a:r>
          </a:p>
          <a:p>
            <a:pPr lvl="0"/>
            <a:endParaRPr lang="en-GB"/>
          </a:p>
        </p:txBody>
      </p:sp>
      <p:sp>
        <p:nvSpPr>
          <p:cNvPr id="67" name="Logo Text Placeholder 66">
            <a:extLst>
              <a:ext uri="{FF2B5EF4-FFF2-40B4-BE49-F238E27FC236}">
                <a16:creationId xmlns:a16="http://schemas.microsoft.com/office/drawing/2014/main" id="{8F2A53FB-F4DD-4718-B83E-681A97D8089C}"/>
              </a:ext>
            </a:extLst>
          </p:cNvPr>
          <p:cNvSpPr>
            <a:spLocks noGrp="1"/>
          </p:cNvSpPr>
          <p:nvPr>
            <p:ph type="body" sz="quarter" idx="45" hasCustomPrompt="1"/>
          </p:nvPr>
        </p:nvSpPr>
        <p:spPr>
          <a:xfrm>
            <a:off x="1080000" y="540000"/>
            <a:ext cx="1702800" cy="727200"/>
          </a:xfrm>
          <a:blipFill>
            <a:blip r:embed="rId3">
              <a:extLst>
                <a:ext uri="{96DAC541-7B7A-43D3-8B79-37D633B846F1}">
                  <asvg:svgBlip xmlns:asvg="http://schemas.microsoft.com/office/drawing/2016/SVG/main" r:embed="rId4"/>
                </a:ext>
              </a:extLst>
            </a:blip>
            <a:stretch>
              <a:fillRect/>
            </a:stretch>
          </a:blipFill>
        </p:spPr>
        <p:txBody>
          <a:bodyPr/>
          <a:lstStyle>
            <a:lvl1pPr>
              <a:defRPr sz="100">
                <a:noFill/>
              </a:defRPr>
            </a:lvl1pPr>
            <a:lvl2pPr>
              <a:defRPr sz="100"/>
            </a:lvl2pPr>
            <a:lvl3pPr>
              <a:defRPr sz="100"/>
            </a:lvl3pPr>
            <a:lvl4pPr>
              <a:defRPr sz="100"/>
            </a:lvl4pPr>
            <a:lvl5pPr>
              <a:defRPr sz="100"/>
            </a:lvl5pPr>
          </a:lstStyle>
          <a:p>
            <a:pPr lvl="0"/>
            <a:r>
              <a:rPr lang="en-GB"/>
              <a:t>.</a:t>
            </a:r>
          </a:p>
        </p:txBody>
      </p:sp>
      <p:sp>
        <p:nvSpPr>
          <p:cNvPr id="69" name="Tagline Text Placeholder 68">
            <a:extLst>
              <a:ext uri="{FF2B5EF4-FFF2-40B4-BE49-F238E27FC236}">
                <a16:creationId xmlns:a16="http://schemas.microsoft.com/office/drawing/2014/main" id="{B2E61313-541F-4AA3-BFA3-10A9209FA814}"/>
              </a:ext>
            </a:extLst>
          </p:cNvPr>
          <p:cNvSpPr>
            <a:spLocks noGrp="1"/>
          </p:cNvSpPr>
          <p:nvPr>
            <p:ph type="body" sz="quarter" idx="46" hasCustomPrompt="1"/>
          </p:nvPr>
        </p:nvSpPr>
        <p:spPr>
          <a:xfrm>
            <a:off x="4716000" y="540000"/>
            <a:ext cx="1702800" cy="111600"/>
          </a:xfrm>
          <a:blipFill>
            <a:blip r:embed="rId5">
              <a:extLst>
                <a:ext uri="{96DAC541-7B7A-43D3-8B79-37D633B846F1}">
                  <asvg:svgBlip xmlns:asvg="http://schemas.microsoft.com/office/drawing/2016/SVG/main" r:embed="rId6"/>
                </a:ext>
              </a:extLst>
            </a:blip>
            <a:stretch>
              <a:fillRect/>
            </a:stretch>
          </a:blipFill>
        </p:spPr>
        <p:txBody>
          <a:bodyPr/>
          <a:lstStyle>
            <a:lvl1pPr>
              <a:defRPr sz="100">
                <a:noFill/>
              </a:defRPr>
            </a:lvl1pPr>
            <a:lvl2pPr>
              <a:defRPr sz="100"/>
            </a:lvl2pPr>
            <a:lvl3pPr>
              <a:defRPr sz="100"/>
            </a:lvl3pPr>
            <a:lvl4pPr>
              <a:defRPr sz="100"/>
            </a:lvl4pPr>
            <a:lvl5pPr>
              <a:defRPr sz="100"/>
            </a:lvl5pPr>
          </a:lstStyle>
          <a:p>
            <a:pPr lvl="0"/>
            <a:r>
              <a:rPr lang="en-GB"/>
              <a:t>.</a:t>
            </a:r>
          </a:p>
        </p:txBody>
      </p:sp>
      <p:sp>
        <p:nvSpPr>
          <p:cNvPr id="41" name="Date Placeholder 12" hidden="1">
            <a:extLst>
              <a:ext uri="{FF2B5EF4-FFF2-40B4-BE49-F238E27FC236}">
                <a16:creationId xmlns:a16="http://schemas.microsoft.com/office/drawing/2014/main" id="{F8C7B2A1-0C6D-4367-B22A-DB1D1248E7E8}"/>
              </a:ext>
            </a:extLst>
          </p:cNvPr>
          <p:cNvSpPr>
            <a:spLocks noGrp="1"/>
          </p:cNvSpPr>
          <p:nvPr>
            <p:ph type="dt" sz="half" idx="19"/>
          </p:nvPr>
        </p:nvSpPr>
        <p:spPr>
          <a:xfrm>
            <a:off x="0" y="6858000"/>
            <a:ext cx="0" cy="0"/>
          </a:xfrm>
        </p:spPr>
        <p:txBody>
          <a:bodyPr/>
          <a:lstStyle>
            <a:lvl1pPr>
              <a:defRPr>
                <a:solidFill>
                  <a:schemeClr val="bg1"/>
                </a:solidFill>
              </a:defRPr>
            </a:lvl1pPr>
          </a:lstStyle>
          <a:p>
            <a:endParaRPr lang="en-GB"/>
          </a:p>
        </p:txBody>
      </p:sp>
      <p:sp>
        <p:nvSpPr>
          <p:cNvPr id="42" name="Footer Placeholder 23" hidden="1">
            <a:extLst>
              <a:ext uri="{FF2B5EF4-FFF2-40B4-BE49-F238E27FC236}">
                <a16:creationId xmlns:a16="http://schemas.microsoft.com/office/drawing/2014/main" id="{70E9D16D-FE2F-4908-ABD5-BB45ECB4099A}"/>
              </a:ext>
            </a:extLst>
          </p:cNvPr>
          <p:cNvSpPr>
            <a:spLocks noGrp="1"/>
          </p:cNvSpPr>
          <p:nvPr>
            <p:ph type="ftr" sz="quarter" idx="16"/>
          </p:nvPr>
        </p:nvSpPr>
        <p:spPr>
          <a:xfrm>
            <a:off x="0" y="6858000"/>
            <a:ext cx="0" cy="0"/>
          </a:xfrm>
        </p:spPr>
        <p:txBody>
          <a:bodyPr/>
          <a:lstStyle>
            <a:lvl1pPr>
              <a:defRPr sz="100">
                <a:noFill/>
              </a:defRPr>
            </a:lvl1pPr>
          </a:lstStyle>
          <a:p>
            <a:endParaRPr lang="en-GB">
              <a:noFill/>
            </a:endParaRPr>
          </a:p>
        </p:txBody>
      </p:sp>
      <p:sp>
        <p:nvSpPr>
          <p:cNvPr id="43" name="Slide Number Placeholder 24" hidden="1">
            <a:extLst>
              <a:ext uri="{FF2B5EF4-FFF2-40B4-BE49-F238E27FC236}">
                <a16:creationId xmlns:a16="http://schemas.microsoft.com/office/drawing/2014/main" id="{393087B7-ABFA-4120-819F-40E9D4ED1169}"/>
              </a:ext>
            </a:extLst>
          </p:cNvPr>
          <p:cNvSpPr>
            <a:spLocks noGrp="1"/>
          </p:cNvSpPr>
          <p:nvPr>
            <p:ph type="sldNum" sz="quarter" idx="17"/>
          </p:nvPr>
        </p:nvSpPr>
        <p:spPr>
          <a:xfrm>
            <a:off x="0" y="6858000"/>
            <a:ext cx="0" cy="0"/>
          </a:xfrm>
        </p:spPr>
        <p:txBody>
          <a:bodyPr/>
          <a:lstStyle>
            <a:lvl1pPr>
              <a:defRPr sz="100">
                <a:noFill/>
              </a:defRPr>
            </a:lvl1pPr>
          </a:lstStyle>
          <a:p>
            <a:fld id="{5BA07366-CB75-4AA8-9E5B-928B849F427C}" type="slidenum">
              <a:rPr lang="en-GB" smtClean="0"/>
              <a:pPr/>
              <a:t>‹#›</a:t>
            </a:fld>
            <a:endParaRPr lang="en-GB" sz="100"/>
          </a:p>
        </p:txBody>
      </p:sp>
    </p:spTree>
    <p:extLst>
      <p:ext uri="{BB962C8B-B14F-4D97-AF65-F5344CB8AC3E}">
        <p14:creationId xmlns:p14="http://schemas.microsoft.com/office/powerpoint/2010/main" val="390734972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Cover service">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11EE7B84-21D7-4D19-B8C2-98FB782C5002}"/>
              </a:ext>
            </a:extLst>
          </p:cNvPr>
          <p:cNvSpPr/>
          <p:nvPr userDrawn="1"/>
        </p:nvSpPr>
        <p:spPr>
          <a:xfrm>
            <a:off x="10892788" y="3428991"/>
            <a:ext cx="1299210" cy="3434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noProof="0"/>
          </a:p>
        </p:txBody>
      </p:sp>
      <p:sp>
        <p:nvSpPr>
          <p:cNvPr id="28" name="Rectangle 27">
            <a:extLst>
              <a:ext uri="{FF2B5EF4-FFF2-40B4-BE49-F238E27FC236}">
                <a16:creationId xmlns:a16="http://schemas.microsoft.com/office/drawing/2014/main" id="{5C9E16D1-DD8A-448B-8C91-3F9644937B8A}"/>
              </a:ext>
            </a:extLst>
          </p:cNvPr>
          <p:cNvSpPr/>
          <p:nvPr userDrawn="1"/>
        </p:nvSpPr>
        <p:spPr>
          <a:xfrm>
            <a:off x="10892788" y="0"/>
            <a:ext cx="1299210" cy="34289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noProof="0"/>
          </a:p>
        </p:txBody>
      </p:sp>
      <p:pic>
        <p:nvPicPr>
          <p:cNvPr id="27" name="Graphic 26">
            <a:extLst>
              <a:ext uri="{FF2B5EF4-FFF2-40B4-BE49-F238E27FC236}">
                <a16:creationId xmlns:a16="http://schemas.microsoft.com/office/drawing/2014/main" id="{45691DC5-BC42-4673-ABEB-824D2A1A48AB}"/>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72347" t="1675" r="7579" b="42703"/>
          <a:stretch/>
        </p:blipFill>
        <p:spPr>
          <a:xfrm>
            <a:off x="10892789" y="0"/>
            <a:ext cx="1299210" cy="3428993"/>
          </a:xfrm>
          <a:prstGeom prst="rect">
            <a:avLst/>
          </a:prstGeom>
        </p:spPr>
      </p:pic>
      <p:sp>
        <p:nvSpPr>
          <p:cNvPr id="32" name="Picture Placeholder 31">
            <a:extLst>
              <a:ext uri="{FF2B5EF4-FFF2-40B4-BE49-F238E27FC236}">
                <a16:creationId xmlns:a16="http://schemas.microsoft.com/office/drawing/2014/main" id="{353A26F8-896D-4566-BE5C-C8CD2E8BB8E2}"/>
              </a:ext>
            </a:extLst>
          </p:cNvPr>
          <p:cNvSpPr>
            <a:spLocks noGrp="1"/>
          </p:cNvSpPr>
          <p:nvPr>
            <p:ph type="pic" sz="quarter" idx="19" hasCustomPrompt="1"/>
          </p:nvPr>
        </p:nvSpPr>
        <p:spPr>
          <a:xfrm>
            <a:off x="0" y="3428993"/>
            <a:ext cx="10892788" cy="3429007"/>
          </a:xfrm>
          <a:prstGeom prst="rect">
            <a:avLst/>
          </a:prstGeom>
          <a:blipFill>
            <a:blip r:embed="rId4"/>
            <a:stretch>
              <a:fillRect/>
            </a:stretch>
          </a:blipFill>
        </p:spPr>
        <p:txBody>
          <a:bodyPr wrap="square" lIns="3348000" rIns="3060000">
            <a:noAutofit/>
          </a:bodyPr>
          <a:lstStyle>
            <a:lvl1pPr marL="0" indent="0" algn="l">
              <a:buFontTx/>
              <a:buNone/>
              <a:defRPr sz="1600" b="0">
                <a:solidFill>
                  <a:schemeClr val="accent4"/>
                </a:solidFill>
              </a:defRPr>
            </a:lvl1pPr>
          </a:lstStyle>
          <a:p>
            <a:r>
              <a:rPr lang="en-GB"/>
              <a:t>Click on picture frame to insert background picture, click on DNV-menu / Image Tools-button / Choose Insert or Paste</a:t>
            </a:r>
          </a:p>
        </p:txBody>
      </p:sp>
      <p:sp>
        <p:nvSpPr>
          <p:cNvPr id="2" name="Title 1"/>
          <p:cNvSpPr>
            <a:spLocks noGrp="1"/>
          </p:cNvSpPr>
          <p:nvPr>
            <p:ph type="ctrTitle" hasCustomPrompt="1"/>
          </p:nvPr>
        </p:nvSpPr>
        <p:spPr>
          <a:xfrm>
            <a:off x="539750" y="1591200"/>
            <a:ext cx="6586538" cy="977407"/>
          </a:xfrm>
        </p:spPr>
        <p:txBody>
          <a:bodyPr anchor="t" anchorCtr="0">
            <a:noAutofit/>
          </a:bodyPr>
          <a:lstStyle>
            <a:lvl1pPr>
              <a:lnSpc>
                <a:spcPct val="83000"/>
              </a:lnSpc>
              <a:defRPr sz="3600">
                <a:solidFill>
                  <a:schemeClr val="accent1"/>
                </a:solidFill>
              </a:defRPr>
            </a:lvl1pPr>
          </a:lstStyle>
          <a:p>
            <a:r>
              <a:rPr lang="en-GB"/>
              <a:t>Click to add title</a:t>
            </a:r>
          </a:p>
        </p:txBody>
      </p:sp>
      <p:sp>
        <p:nvSpPr>
          <p:cNvPr id="31" name="Subtitle 2"/>
          <p:cNvSpPr>
            <a:spLocks noGrp="1"/>
          </p:cNvSpPr>
          <p:nvPr>
            <p:ph type="subTitle" idx="1" hasCustomPrompt="1"/>
          </p:nvPr>
        </p:nvSpPr>
        <p:spPr>
          <a:xfrm>
            <a:off x="539750" y="2620800"/>
            <a:ext cx="6586538" cy="316800"/>
          </a:xfrm>
        </p:spPr>
        <p:txBody>
          <a:bodyPr>
            <a:noAutofit/>
          </a:bodyPr>
          <a:lstStyle>
            <a:lvl1pPr marL="0" indent="0" algn="l" defTabSz="914400" rtl="0" eaLnBrk="1" latinLnBrk="0" hangingPunct="1">
              <a:lnSpc>
                <a:spcPct val="83000"/>
              </a:lnSpc>
              <a:spcBef>
                <a:spcPts val="0"/>
              </a:spcBef>
              <a:buNone/>
              <a:defRPr lang="en-US" sz="2000" b="0" kern="1200" dirty="0">
                <a:solidFill>
                  <a:schemeClr val="accent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add subtitle</a:t>
            </a:r>
          </a:p>
        </p:txBody>
      </p:sp>
      <p:sp>
        <p:nvSpPr>
          <p:cNvPr id="4" name="Text Placeholder 3">
            <a:extLst>
              <a:ext uri="{FF2B5EF4-FFF2-40B4-BE49-F238E27FC236}">
                <a16:creationId xmlns:a16="http://schemas.microsoft.com/office/drawing/2014/main" id="{2B2D590D-63DF-49A5-B495-2B2E9EA7D2AA}"/>
              </a:ext>
            </a:extLst>
          </p:cNvPr>
          <p:cNvSpPr>
            <a:spLocks noGrp="1"/>
          </p:cNvSpPr>
          <p:nvPr>
            <p:ph type="body" sz="quarter" idx="18" hasCustomPrompt="1"/>
          </p:nvPr>
        </p:nvSpPr>
        <p:spPr>
          <a:xfrm>
            <a:off x="539750" y="2980800"/>
            <a:ext cx="6586538" cy="396000"/>
          </a:xfrm>
        </p:spPr>
        <p:txBody>
          <a:bodyPr anchor="t" anchorCtr="0">
            <a:normAutofit/>
          </a:bodyPr>
          <a:lstStyle>
            <a:lvl1pPr marL="0" indent="0">
              <a:lnSpc>
                <a:spcPct val="83000"/>
              </a:lnSpc>
              <a:spcBef>
                <a:spcPts val="0"/>
              </a:spcBef>
              <a:buNone/>
              <a:tabLst/>
              <a:defRPr sz="1400" b="0">
                <a:solidFill>
                  <a:schemeClr val="accent1"/>
                </a:solidFill>
              </a:defRPr>
            </a:lvl1pPr>
            <a:lvl2pPr marL="0" indent="0">
              <a:lnSpc>
                <a:spcPct val="83000"/>
              </a:lnSpc>
              <a:spcBef>
                <a:spcPts val="0"/>
              </a:spcBef>
              <a:buNone/>
              <a:tabLst/>
              <a:defRPr sz="1400" b="0"/>
            </a:lvl2pPr>
            <a:lvl3pPr marL="0" indent="0">
              <a:lnSpc>
                <a:spcPct val="83000"/>
              </a:lnSpc>
              <a:spcBef>
                <a:spcPts val="0"/>
              </a:spcBef>
              <a:buNone/>
              <a:tabLst/>
              <a:defRPr sz="1400" b="0"/>
            </a:lvl3pPr>
            <a:lvl4pPr marL="0" indent="0">
              <a:lnSpc>
                <a:spcPct val="83000"/>
              </a:lnSpc>
              <a:spcBef>
                <a:spcPts val="0"/>
              </a:spcBef>
              <a:buNone/>
              <a:tabLst/>
              <a:defRPr sz="1400" b="0"/>
            </a:lvl4pPr>
            <a:lvl5pPr marL="0" indent="0">
              <a:lnSpc>
                <a:spcPct val="83000"/>
              </a:lnSpc>
              <a:spcBef>
                <a:spcPts val="0"/>
              </a:spcBef>
              <a:buNone/>
              <a:tabLst/>
              <a:defRPr sz="1400" b="0"/>
            </a:lvl5pPr>
          </a:lstStyle>
          <a:p>
            <a:pPr lvl="0"/>
            <a:r>
              <a:rPr lang="en-GB"/>
              <a:t>Click to add name, title etc..</a:t>
            </a:r>
          </a:p>
        </p:txBody>
      </p:sp>
      <p:sp>
        <p:nvSpPr>
          <p:cNvPr id="13" name="Date Placeholder 12" hidden="1"/>
          <p:cNvSpPr>
            <a:spLocks noGrp="1"/>
          </p:cNvSpPr>
          <p:nvPr>
            <p:ph type="dt" sz="half" idx="15"/>
          </p:nvPr>
        </p:nvSpPr>
        <p:spPr>
          <a:xfrm>
            <a:off x="0" y="6858000"/>
            <a:ext cx="0" cy="0"/>
          </a:xfrm>
        </p:spPr>
        <p:txBody>
          <a:bodyPr/>
          <a:lstStyle>
            <a:lvl1pPr>
              <a:defRPr>
                <a:solidFill>
                  <a:schemeClr val="bg1"/>
                </a:solidFill>
              </a:defRPr>
            </a:lvl1pPr>
          </a:lstStyle>
          <a:p>
            <a:endParaRPr lang="en-GB"/>
          </a:p>
        </p:txBody>
      </p:sp>
      <p:sp>
        <p:nvSpPr>
          <p:cNvPr id="24" name="Footer Placeholder 23" hidden="1"/>
          <p:cNvSpPr>
            <a:spLocks noGrp="1"/>
          </p:cNvSpPr>
          <p:nvPr>
            <p:ph type="ftr" sz="quarter" idx="16"/>
          </p:nvPr>
        </p:nvSpPr>
        <p:spPr>
          <a:xfrm>
            <a:off x="0" y="6858000"/>
            <a:ext cx="0" cy="0"/>
          </a:xfrm>
        </p:spPr>
        <p:txBody>
          <a:bodyPr/>
          <a:lstStyle>
            <a:lvl1pPr>
              <a:defRPr sz="100">
                <a:noFill/>
              </a:defRPr>
            </a:lvl1pPr>
          </a:lstStyle>
          <a:p>
            <a:endParaRPr lang="en-GB">
              <a:noFill/>
            </a:endParaRPr>
          </a:p>
        </p:txBody>
      </p:sp>
      <p:sp>
        <p:nvSpPr>
          <p:cNvPr id="25" name="Slide Number Placeholder 24" hidden="1"/>
          <p:cNvSpPr>
            <a:spLocks noGrp="1"/>
          </p:cNvSpPr>
          <p:nvPr>
            <p:ph type="sldNum" sz="quarter" idx="17"/>
          </p:nvPr>
        </p:nvSpPr>
        <p:spPr>
          <a:xfrm>
            <a:off x="0" y="6858000"/>
            <a:ext cx="0" cy="0"/>
          </a:xfrm>
        </p:spPr>
        <p:txBody>
          <a:bodyPr/>
          <a:lstStyle>
            <a:lvl1pPr>
              <a:defRPr sz="100">
                <a:noFill/>
              </a:defRPr>
            </a:lvl1pPr>
          </a:lstStyle>
          <a:p>
            <a:fld id="{5BA07366-CB75-4AA8-9E5B-928B849F427C}" type="slidenum">
              <a:rPr lang="en-GB" smtClean="0"/>
              <a:pPr/>
              <a:t>‹#›</a:t>
            </a:fld>
            <a:endParaRPr lang="en-GB" sz="100"/>
          </a:p>
        </p:txBody>
      </p:sp>
      <p:sp>
        <p:nvSpPr>
          <p:cNvPr id="29" name="_SD_FLD_DocumentNumber"/>
          <p:cNvSpPr txBox="1">
            <a:spLocks noChangeArrowheads="1"/>
          </p:cNvSpPr>
          <p:nvPr userDrawn="1"/>
        </p:nvSpPr>
        <p:spPr bwMode="auto">
          <a:xfrm>
            <a:off x="540001" y="6440400"/>
            <a:ext cx="170155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l">
              <a:spcBef>
                <a:spcPts val="0"/>
              </a:spcBef>
            </a:pPr>
            <a:endParaRPr lang="en-GB" altLang="ja-JP" sz="700">
              <a:solidFill>
                <a:schemeClr val="accent1"/>
              </a:solidFill>
              <a:ea typeface="ＭＳ Ｐゴシック" charset="-128"/>
              <a:cs typeface="Arial" charset="0"/>
            </a:endParaRPr>
          </a:p>
        </p:txBody>
      </p:sp>
      <p:sp>
        <p:nvSpPr>
          <p:cNvPr id="46" name="SD_FLD_Confidentiality">
            <a:extLst>
              <a:ext uri="{FF2B5EF4-FFF2-40B4-BE49-F238E27FC236}">
                <a16:creationId xmlns:a16="http://schemas.microsoft.com/office/drawing/2014/main" id="{4E7786D1-21E1-42FD-A034-CC844823A79D}"/>
              </a:ext>
            </a:extLst>
          </p:cNvPr>
          <p:cNvSpPr/>
          <p:nvPr userDrawn="1"/>
        </p:nvSpPr>
        <p:spPr>
          <a:xfrm>
            <a:off x="7126289" y="3095995"/>
            <a:ext cx="3223962" cy="223661"/>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nchorCtr="0"/>
          <a:lstStyle/>
          <a:p>
            <a:pPr marL="0" algn="r" defTabSz="914400" rtl="0" eaLnBrk="1" latinLnBrk="0" hangingPunct="1">
              <a:lnSpc>
                <a:spcPct val="100000"/>
              </a:lnSpc>
              <a:spcBef>
                <a:spcPts val="0"/>
              </a:spcBef>
            </a:pPr>
            <a:endParaRPr lang="en-GB" sz="700" b="0" kern="1200" cap="all" baseline="0">
              <a:solidFill>
                <a:schemeClr val="accent1"/>
              </a:solidFill>
              <a:latin typeface="+mn-lt"/>
              <a:ea typeface="+mn-ea"/>
              <a:cs typeface="+mn-cs"/>
            </a:endParaRPr>
          </a:p>
        </p:txBody>
      </p:sp>
      <p:sp>
        <p:nvSpPr>
          <p:cNvPr id="37" name="SD_FLD_DocumentDate">
            <a:extLst>
              <a:ext uri="{FF2B5EF4-FFF2-40B4-BE49-F238E27FC236}">
                <a16:creationId xmlns:a16="http://schemas.microsoft.com/office/drawing/2014/main" id="{8708ADB9-3B0F-453F-A039-DB1191DA8B60}"/>
              </a:ext>
            </a:extLst>
          </p:cNvPr>
          <p:cNvSpPr txBox="1">
            <a:spLocks noChangeArrowheads="1"/>
          </p:cNvSpPr>
          <p:nvPr userDrawn="1"/>
        </p:nvSpPr>
        <p:spPr bwMode="auto">
          <a:xfrm>
            <a:off x="7126288" y="3001462"/>
            <a:ext cx="3223962" cy="1890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r">
              <a:lnSpc>
                <a:spcPct val="83000"/>
              </a:lnSpc>
              <a:spcBef>
                <a:spcPts val="0"/>
              </a:spcBef>
            </a:pPr>
            <a:r>
              <a:rPr lang="en-GB" altLang="ja-JP" sz="1400" cap="none" baseline="0">
                <a:solidFill>
                  <a:schemeClr val="accent1"/>
                </a:solidFill>
                <a:ea typeface="ＭＳ Ｐゴシック" charset="-128"/>
                <a:cs typeface="Arial" charset="0"/>
              </a:rPr>
              <a:t>11 August </a:t>
            </a:r>
            <a:r>
              <a:rPr lang="en-GB" altLang="ja-JP" sz="1400" cap="none" baseline="0" dirty="0">
                <a:solidFill>
                  <a:schemeClr val="accent1"/>
                </a:solidFill>
                <a:ea typeface="ＭＳ Ｐゴシック" charset="-128"/>
                <a:cs typeface="Arial" charset="0"/>
              </a:rPr>
              <a:t>2023</a:t>
            </a:r>
          </a:p>
        </p:txBody>
      </p:sp>
      <p:sp>
        <p:nvSpPr>
          <p:cNvPr id="39" name="SD_FLD_Draft" hidden="1">
            <a:extLst>
              <a:ext uri="{FF2B5EF4-FFF2-40B4-BE49-F238E27FC236}">
                <a16:creationId xmlns:a16="http://schemas.microsoft.com/office/drawing/2014/main" id="{2F1643DB-FB69-4D52-AC31-87438698FFD6}"/>
              </a:ext>
            </a:extLst>
          </p:cNvPr>
          <p:cNvSpPr txBox="1">
            <a:spLocks noChangeArrowheads="1"/>
          </p:cNvSpPr>
          <p:nvPr userDrawn="1"/>
        </p:nvSpPr>
        <p:spPr bwMode="auto">
          <a:xfrm>
            <a:off x="5243513" y="6232324"/>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grpSp>
        <p:nvGrpSpPr>
          <p:cNvPr id="38" name="Logo">
            <a:extLst>
              <a:ext uri="{FF2B5EF4-FFF2-40B4-BE49-F238E27FC236}">
                <a16:creationId xmlns:a16="http://schemas.microsoft.com/office/drawing/2014/main" id="{196DDB45-CDCA-476F-809B-C62C84255763}"/>
              </a:ext>
            </a:extLst>
          </p:cNvPr>
          <p:cNvGrpSpPr>
            <a:grpSpLocks noChangeAspect="1"/>
          </p:cNvGrpSpPr>
          <p:nvPr userDrawn="1"/>
        </p:nvGrpSpPr>
        <p:grpSpPr>
          <a:xfrm>
            <a:off x="540000" y="540001"/>
            <a:ext cx="1702800" cy="727237"/>
            <a:chOff x="6380216" y="4059273"/>
            <a:chExt cx="2905863" cy="1241045"/>
          </a:xfrm>
        </p:grpSpPr>
        <p:sp>
          <p:nvSpPr>
            <p:cNvPr id="40" name="Freeform: Shape 39">
              <a:extLst>
                <a:ext uri="{FF2B5EF4-FFF2-40B4-BE49-F238E27FC236}">
                  <a16:creationId xmlns:a16="http://schemas.microsoft.com/office/drawing/2014/main" id="{99AE0E04-A811-402C-9CE3-BBE238EC2F38}"/>
                </a:ext>
              </a:extLst>
            </p:cNvPr>
            <p:cNvSpPr/>
            <p:nvPr/>
          </p:nvSpPr>
          <p:spPr>
            <a:xfrm>
              <a:off x="6380216" y="4059273"/>
              <a:ext cx="2905863" cy="346936"/>
            </a:xfrm>
            <a:custGeom>
              <a:avLst/>
              <a:gdLst>
                <a:gd name="connsiteX0" fmla="*/ 0 w 2905863"/>
                <a:gd name="connsiteY0" fmla="*/ 0 h 346936"/>
                <a:gd name="connsiteX1" fmla="*/ 2905864 w 2905863"/>
                <a:gd name="connsiteY1" fmla="*/ 0 h 346936"/>
                <a:gd name="connsiteX2" fmla="*/ 2905864 w 2905863"/>
                <a:gd name="connsiteY2" fmla="*/ 346937 h 346936"/>
                <a:gd name="connsiteX3" fmla="*/ 0 w 2905863"/>
                <a:gd name="connsiteY3" fmla="*/ 346937 h 346936"/>
              </a:gdLst>
              <a:ahLst/>
              <a:cxnLst>
                <a:cxn ang="0">
                  <a:pos x="connsiteX0" y="connsiteY0"/>
                </a:cxn>
                <a:cxn ang="0">
                  <a:pos x="connsiteX1" y="connsiteY1"/>
                </a:cxn>
                <a:cxn ang="0">
                  <a:pos x="connsiteX2" y="connsiteY2"/>
                </a:cxn>
                <a:cxn ang="0">
                  <a:pos x="connsiteX3" y="connsiteY3"/>
                </a:cxn>
              </a:cxnLst>
              <a:rect l="l" t="t" r="r" b="b"/>
              <a:pathLst>
                <a:path w="2905863" h="346936">
                  <a:moveTo>
                    <a:pt x="0" y="0"/>
                  </a:moveTo>
                  <a:lnTo>
                    <a:pt x="2905864" y="0"/>
                  </a:lnTo>
                  <a:lnTo>
                    <a:pt x="2905864" y="346937"/>
                  </a:lnTo>
                  <a:lnTo>
                    <a:pt x="0" y="346937"/>
                  </a:lnTo>
                  <a:close/>
                </a:path>
              </a:pathLst>
            </a:custGeom>
            <a:solidFill>
              <a:srgbClr val="99D9F0"/>
            </a:solidFill>
            <a:ln w="4731" cap="flat">
              <a:noFill/>
              <a:prstDash val="solid"/>
              <a:miter/>
            </a:ln>
          </p:spPr>
          <p:txBody>
            <a:bodyPr rtlCol="0" anchor="ctr"/>
            <a:lstStyle/>
            <a:p>
              <a:endParaRPr lang="en-GB"/>
            </a:p>
          </p:txBody>
        </p:sp>
        <p:sp>
          <p:nvSpPr>
            <p:cNvPr id="41" name="Freeform: Shape 40">
              <a:extLst>
                <a:ext uri="{FF2B5EF4-FFF2-40B4-BE49-F238E27FC236}">
                  <a16:creationId xmlns:a16="http://schemas.microsoft.com/office/drawing/2014/main" id="{9380A0FC-DDF7-4C0C-ACFB-2F429FB7948A}"/>
                </a:ext>
              </a:extLst>
            </p:cNvPr>
            <p:cNvSpPr/>
            <p:nvPr/>
          </p:nvSpPr>
          <p:spPr>
            <a:xfrm>
              <a:off x="6380216" y="4521775"/>
              <a:ext cx="2905863" cy="57854"/>
            </a:xfrm>
            <a:custGeom>
              <a:avLst/>
              <a:gdLst>
                <a:gd name="connsiteX0" fmla="*/ 0 w 2905863"/>
                <a:gd name="connsiteY0" fmla="*/ 0 h 57854"/>
                <a:gd name="connsiteX1" fmla="*/ 2905864 w 2905863"/>
                <a:gd name="connsiteY1" fmla="*/ 0 h 57854"/>
                <a:gd name="connsiteX2" fmla="*/ 2905864 w 2905863"/>
                <a:gd name="connsiteY2" fmla="*/ 57854 h 57854"/>
                <a:gd name="connsiteX3" fmla="*/ 0 w 2905863"/>
                <a:gd name="connsiteY3" fmla="*/ 57854 h 57854"/>
              </a:gdLst>
              <a:ahLst/>
              <a:cxnLst>
                <a:cxn ang="0">
                  <a:pos x="connsiteX0" y="connsiteY0"/>
                </a:cxn>
                <a:cxn ang="0">
                  <a:pos x="connsiteX1" y="connsiteY1"/>
                </a:cxn>
                <a:cxn ang="0">
                  <a:pos x="connsiteX2" y="connsiteY2"/>
                </a:cxn>
                <a:cxn ang="0">
                  <a:pos x="connsiteX3" y="connsiteY3"/>
                </a:cxn>
              </a:cxnLst>
              <a:rect l="l" t="t" r="r" b="b"/>
              <a:pathLst>
                <a:path w="2905863" h="57854">
                  <a:moveTo>
                    <a:pt x="0" y="0"/>
                  </a:moveTo>
                  <a:lnTo>
                    <a:pt x="2905864" y="0"/>
                  </a:lnTo>
                  <a:lnTo>
                    <a:pt x="2905864" y="57854"/>
                  </a:lnTo>
                  <a:lnTo>
                    <a:pt x="0" y="57854"/>
                  </a:lnTo>
                  <a:close/>
                </a:path>
              </a:pathLst>
            </a:custGeom>
            <a:solidFill>
              <a:srgbClr val="3F9C35"/>
            </a:solidFill>
            <a:ln w="4731" cap="flat">
              <a:noFill/>
              <a:prstDash val="solid"/>
              <a:miter/>
            </a:ln>
          </p:spPr>
          <p:txBody>
            <a:bodyPr rtlCol="0" anchor="ctr"/>
            <a:lstStyle/>
            <a:p>
              <a:endParaRPr lang="en-GB"/>
            </a:p>
          </p:txBody>
        </p:sp>
        <p:sp>
          <p:nvSpPr>
            <p:cNvPr id="42" name="Freeform: Shape 41">
              <a:extLst>
                <a:ext uri="{FF2B5EF4-FFF2-40B4-BE49-F238E27FC236}">
                  <a16:creationId xmlns:a16="http://schemas.microsoft.com/office/drawing/2014/main" id="{279E4B05-CB75-4B58-9E28-2FAA335E1493}"/>
                </a:ext>
              </a:extLst>
            </p:cNvPr>
            <p:cNvSpPr/>
            <p:nvPr/>
          </p:nvSpPr>
          <p:spPr>
            <a:xfrm>
              <a:off x="6380216" y="4637294"/>
              <a:ext cx="2905863" cy="115566"/>
            </a:xfrm>
            <a:custGeom>
              <a:avLst/>
              <a:gdLst>
                <a:gd name="connsiteX0" fmla="*/ 0 w 2905863"/>
                <a:gd name="connsiteY0" fmla="*/ 0 h 115566"/>
                <a:gd name="connsiteX1" fmla="*/ 2905864 w 2905863"/>
                <a:gd name="connsiteY1" fmla="*/ 0 h 115566"/>
                <a:gd name="connsiteX2" fmla="*/ 2905864 w 2905863"/>
                <a:gd name="connsiteY2" fmla="*/ 115566 h 115566"/>
                <a:gd name="connsiteX3" fmla="*/ 0 w 2905863"/>
                <a:gd name="connsiteY3" fmla="*/ 115566 h 115566"/>
              </a:gdLst>
              <a:ahLst/>
              <a:cxnLst>
                <a:cxn ang="0">
                  <a:pos x="connsiteX0" y="connsiteY0"/>
                </a:cxn>
                <a:cxn ang="0">
                  <a:pos x="connsiteX1" y="connsiteY1"/>
                </a:cxn>
                <a:cxn ang="0">
                  <a:pos x="connsiteX2" y="connsiteY2"/>
                </a:cxn>
                <a:cxn ang="0">
                  <a:pos x="connsiteX3" y="connsiteY3"/>
                </a:cxn>
              </a:cxnLst>
              <a:rect l="l" t="t" r="r" b="b"/>
              <a:pathLst>
                <a:path w="2905863" h="115566">
                  <a:moveTo>
                    <a:pt x="0" y="0"/>
                  </a:moveTo>
                  <a:lnTo>
                    <a:pt x="2905864" y="0"/>
                  </a:lnTo>
                  <a:lnTo>
                    <a:pt x="2905864" y="115566"/>
                  </a:lnTo>
                  <a:lnTo>
                    <a:pt x="0" y="115566"/>
                  </a:lnTo>
                  <a:close/>
                </a:path>
              </a:pathLst>
            </a:custGeom>
            <a:solidFill>
              <a:srgbClr val="003591"/>
            </a:solidFill>
            <a:ln w="4731"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BED928C2-5DAA-462E-90D6-80E99E2F3A77}"/>
                </a:ext>
              </a:extLst>
            </p:cNvPr>
            <p:cNvSpPr/>
            <p:nvPr/>
          </p:nvSpPr>
          <p:spPr>
            <a:xfrm>
              <a:off x="7833598" y="4927183"/>
              <a:ext cx="392545" cy="373134"/>
            </a:xfrm>
            <a:custGeom>
              <a:avLst/>
              <a:gdLst>
                <a:gd name="connsiteX0" fmla="*/ 303984 w 392545"/>
                <a:gd name="connsiteY0" fmla="*/ 19174 h 373134"/>
                <a:gd name="connsiteX1" fmla="*/ 201992 w 392545"/>
                <a:gd name="connsiteY1" fmla="*/ 0 h 373134"/>
                <a:gd name="connsiteX2" fmla="*/ 62173 w 392545"/>
                <a:gd name="connsiteY2" fmla="*/ 0 h 373134"/>
                <a:gd name="connsiteX3" fmla="*/ 27859 w 392545"/>
                <a:gd name="connsiteY3" fmla="*/ 0 h 373134"/>
                <a:gd name="connsiteX4" fmla="*/ 0 w 392545"/>
                <a:gd name="connsiteY4" fmla="*/ 0 h 373134"/>
                <a:gd name="connsiteX5" fmla="*/ 0 w 392545"/>
                <a:gd name="connsiteY5" fmla="*/ 373135 h 373134"/>
                <a:gd name="connsiteX6" fmla="*/ 27859 w 392545"/>
                <a:gd name="connsiteY6" fmla="*/ 373135 h 373134"/>
                <a:gd name="connsiteX7" fmla="*/ 62173 w 392545"/>
                <a:gd name="connsiteY7" fmla="*/ 373135 h 373134"/>
                <a:gd name="connsiteX8" fmla="*/ 201992 w 392545"/>
                <a:gd name="connsiteY8" fmla="*/ 373135 h 373134"/>
                <a:gd name="connsiteX9" fmla="*/ 303984 w 392545"/>
                <a:gd name="connsiteY9" fmla="*/ 353961 h 373134"/>
                <a:gd name="connsiteX10" fmla="*/ 369670 w 392545"/>
                <a:gd name="connsiteY10" fmla="*/ 296249 h 373134"/>
                <a:gd name="connsiteX11" fmla="*/ 392546 w 392545"/>
                <a:gd name="connsiteY11" fmla="*/ 199477 h 373134"/>
                <a:gd name="connsiteX12" fmla="*/ 392546 w 392545"/>
                <a:gd name="connsiteY12" fmla="*/ 173611 h 373134"/>
                <a:gd name="connsiteX13" fmla="*/ 369670 w 392545"/>
                <a:gd name="connsiteY13" fmla="*/ 76839 h 373134"/>
                <a:gd name="connsiteX14" fmla="*/ 303984 w 392545"/>
                <a:gd name="connsiteY14" fmla="*/ 19174 h 373134"/>
                <a:gd name="connsiteX15" fmla="*/ 331369 w 392545"/>
                <a:gd name="connsiteY15" fmla="*/ 197531 h 373134"/>
                <a:gd name="connsiteX16" fmla="*/ 299048 w 392545"/>
                <a:gd name="connsiteY16" fmla="*/ 287563 h 373134"/>
                <a:gd name="connsiteX17" fmla="*/ 202514 w 392545"/>
                <a:gd name="connsiteY17" fmla="*/ 316894 h 373134"/>
                <a:gd name="connsiteX18" fmla="*/ 62221 w 392545"/>
                <a:gd name="connsiteY18" fmla="*/ 316894 h 373134"/>
                <a:gd name="connsiteX19" fmla="*/ 62221 w 392545"/>
                <a:gd name="connsiteY19" fmla="*/ 56193 h 373134"/>
                <a:gd name="connsiteX20" fmla="*/ 202514 w 392545"/>
                <a:gd name="connsiteY20" fmla="*/ 56193 h 373134"/>
                <a:gd name="connsiteX21" fmla="*/ 299048 w 392545"/>
                <a:gd name="connsiteY21" fmla="*/ 84812 h 373134"/>
                <a:gd name="connsiteX22" fmla="*/ 331369 w 392545"/>
                <a:gd name="connsiteY22" fmla="*/ 175604 h 373134"/>
                <a:gd name="connsiteX23" fmla="*/ 331369 w 392545"/>
                <a:gd name="connsiteY23" fmla="*/ 197531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92545" h="373134">
                  <a:moveTo>
                    <a:pt x="303984" y="19174"/>
                  </a:moveTo>
                  <a:cubicBezTo>
                    <a:pt x="275461" y="6407"/>
                    <a:pt x="241479" y="0"/>
                    <a:pt x="201992" y="0"/>
                  </a:cubicBezTo>
                  <a:lnTo>
                    <a:pt x="62173" y="0"/>
                  </a:lnTo>
                  <a:lnTo>
                    <a:pt x="27859" y="0"/>
                  </a:lnTo>
                  <a:lnTo>
                    <a:pt x="0" y="0"/>
                  </a:lnTo>
                  <a:lnTo>
                    <a:pt x="0" y="373135"/>
                  </a:lnTo>
                  <a:lnTo>
                    <a:pt x="27859" y="373135"/>
                  </a:lnTo>
                  <a:lnTo>
                    <a:pt x="62173" y="373135"/>
                  </a:lnTo>
                  <a:lnTo>
                    <a:pt x="201992" y="373135"/>
                  </a:lnTo>
                  <a:cubicBezTo>
                    <a:pt x="241479" y="373135"/>
                    <a:pt x="275461" y="366728"/>
                    <a:pt x="303984" y="353961"/>
                  </a:cubicBezTo>
                  <a:cubicBezTo>
                    <a:pt x="332508" y="341194"/>
                    <a:pt x="354387" y="321972"/>
                    <a:pt x="369670" y="296249"/>
                  </a:cubicBezTo>
                  <a:cubicBezTo>
                    <a:pt x="384904" y="270525"/>
                    <a:pt x="392546" y="238299"/>
                    <a:pt x="392546" y="199477"/>
                  </a:cubicBezTo>
                  <a:lnTo>
                    <a:pt x="392546" y="173611"/>
                  </a:lnTo>
                  <a:cubicBezTo>
                    <a:pt x="392546" y="134788"/>
                    <a:pt x="384904" y="102562"/>
                    <a:pt x="369670" y="76839"/>
                  </a:cubicBezTo>
                  <a:cubicBezTo>
                    <a:pt x="354387" y="51162"/>
                    <a:pt x="332508" y="31941"/>
                    <a:pt x="303984" y="19174"/>
                  </a:cubicBezTo>
                  <a:close/>
                  <a:moveTo>
                    <a:pt x="331369" y="197531"/>
                  </a:moveTo>
                  <a:cubicBezTo>
                    <a:pt x="331369" y="238015"/>
                    <a:pt x="320596" y="268010"/>
                    <a:pt x="299048" y="287563"/>
                  </a:cubicBezTo>
                  <a:cubicBezTo>
                    <a:pt x="277502" y="307117"/>
                    <a:pt x="245323" y="316894"/>
                    <a:pt x="202514" y="316894"/>
                  </a:cubicBezTo>
                  <a:lnTo>
                    <a:pt x="62221" y="316894"/>
                  </a:lnTo>
                  <a:lnTo>
                    <a:pt x="62221" y="56193"/>
                  </a:lnTo>
                  <a:lnTo>
                    <a:pt x="202514" y="56193"/>
                  </a:lnTo>
                  <a:cubicBezTo>
                    <a:pt x="245323" y="56193"/>
                    <a:pt x="277454" y="65733"/>
                    <a:pt x="299048" y="84812"/>
                  </a:cubicBezTo>
                  <a:cubicBezTo>
                    <a:pt x="320596" y="103891"/>
                    <a:pt x="331369" y="134171"/>
                    <a:pt x="331369" y="175604"/>
                  </a:cubicBezTo>
                  <a:lnTo>
                    <a:pt x="331369" y="197531"/>
                  </a:lnTo>
                  <a:close/>
                </a:path>
              </a:pathLst>
            </a:custGeom>
            <a:solidFill>
              <a:srgbClr val="0F214A"/>
            </a:solidFill>
            <a:ln w="4731" cap="flat">
              <a:noFill/>
              <a:prstDash val="solid"/>
              <a:miter/>
            </a:ln>
          </p:spPr>
          <p:txBody>
            <a:bodyPr rtlCol="0" anchor="ctr"/>
            <a:lstStyle/>
            <a:p>
              <a:endParaRPr lang="en-GB"/>
            </a:p>
          </p:txBody>
        </p:sp>
        <p:sp>
          <p:nvSpPr>
            <p:cNvPr id="44" name="Freeform: Shape 43">
              <a:extLst>
                <a:ext uri="{FF2B5EF4-FFF2-40B4-BE49-F238E27FC236}">
                  <a16:creationId xmlns:a16="http://schemas.microsoft.com/office/drawing/2014/main" id="{5E08F6C9-1226-467B-81CC-D21D6869BD16}"/>
                </a:ext>
              </a:extLst>
            </p:cNvPr>
            <p:cNvSpPr/>
            <p:nvPr/>
          </p:nvSpPr>
          <p:spPr>
            <a:xfrm>
              <a:off x="8344036" y="4927183"/>
              <a:ext cx="410485" cy="373134"/>
            </a:xfrm>
            <a:custGeom>
              <a:avLst/>
              <a:gdLst>
                <a:gd name="connsiteX0" fmla="*/ 349262 w 410485"/>
                <a:gd name="connsiteY0" fmla="*/ 291598 h 373134"/>
                <a:gd name="connsiteX1" fmla="*/ 60702 w 410485"/>
                <a:gd name="connsiteY1" fmla="*/ 0 h 373134"/>
                <a:gd name="connsiteX2" fmla="*/ 26388 w 410485"/>
                <a:gd name="connsiteY2" fmla="*/ 0 h 373134"/>
                <a:gd name="connsiteX3" fmla="*/ 0 w 410485"/>
                <a:gd name="connsiteY3" fmla="*/ 0 h 373134"/>
                <a:gd name="connsiteX4" fmla="*/ 0 w 410485"/>
                <a:gd name="connsiteY4" fmla="*/ 373135 h 373134"/>
                <a:gd name="connsiteX5" fmla="*/ 60702 w 410485"/>
                <a:gd name="connsiteY5" fmla="*/ 373135 h 373134"/>
                <a:gd name="connsiteX6" fmla="*/ 60702 w 410485"/>
                <a:gd name="connsiteY6" fmla="*/ 81917 h 373134"/>
                <a:gd name="connsiteX7" fmla="*/ 349262 w 410485"/>
                <a:gd name="connsiteY7" fmla="*/ 373135 h 373134"/>
                <a:gd name="connsiteX8" fmla="*/ 410486 w 410485"/>
                <a:gd name="connsiteY8" fmla="*/ 373135 h 373134"/>
                <a:gd name="connsiteX9" fmla="*/ 410486 w 410485"/>
                <a:gd name="connsiteY9" fmla="*/ 0 h 373134"/>
                <a:gd name="connsiteX10" fmla="*/ 349262 w 410485"/>
                <a:gd name="connsiteY10"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85" h="373134">
                  <a:moveTo>
                    <a:pt x="349262" y="291598"/>
                  </a:moveTo>
                  <a:lnTo>
                    <a:pt x="60702" y="0"/>
                  </a:lnTo>
                  <a:lnTo>
                    <a:pt x="26388" y="0"/>
                  </a:lnTo>
                  <a:lnTo>
                    <a:pt x="0" y="0"/>
                  </a:lnTo>
                  <a:lnTo>
                    <a:pt x="0" y="373135"/>
                  </a:lnTo>
                  <a:lnTo>
                    <a:pt x="60702" y="373135"/>
                  </a:lnTo>
                  <a:lnTo>
                    <a:pt x="60702" y="81917"/>
                  </a:lnTo>
                  <a:lnTo>
                    <a:pt x="349262" y="373135"/>
                  </a:lnTo>
                  <a:lnTo>
                    <a:pt x="410486" y="373135"/>
                  </a:lnTo>
                  <a:lnTo>
                    <a:pt x="410486" y="0"/>
                  </a:lnTo>
                  <a:lnTo>
                    <a:pt x="349262" y="0"/>
                  </a:lnTo>
                  <a:close/>
                </a:path>
              </a:pathLst>
            </a:custGeom>
            <a:solidFill>
              <a:srgbClr val="0F214A"/>
            </a:solidFill>
            <a:ln w="4731"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9EBFF170-9966-4D97-BD59-699C843D4DB9}"/>
                </a:ext>
              </a:extLst>
            </p:cNvPr>
            <p:cNvSpPr/>
            <p:nvPr/>
          </p:nvSpPr>
          <p:spPr>
            <a:xfrm>
              <a:off x="8863965" y="4927183"/>
              <a:ext cx="421876" cy="373134"/>
            </a:xfrm>
            <a:custGeom>
              <a:avLst/>
              <a:gdLst>
                <a:gd name="connsiteX0" fmla="*/ 355716 w 421876"/>
                <a:gd name="connsiteY0" fmla="*/ 0 h 373134"/>
                <a:gd name="connsiteX1" fmla="*/ 212955 w 421876"/>
                <a:gd name="connsiteY1" fmla="*/ 291598 h 373134"/>
                <a:gd name="connsiteX2" fmla="*/ 70146 w 421876"/>
                <a:gd name="connsiteY2" fmla="*/ 0 h 373134"/>
                <a:gd name="connsiteX3" fmla="*/ 0 w 421876"/>
                <a:gd name="connsiteY3" fmla="*/ 0 h 373134"/>
                <a:gd name="connsiteX4" fmla="*/ 187042 w 421876"/>
                <a:gd name="connsiteY4" fmla="*/ 373135 h 373134"/>
                <a:gd name="connsiteX5" fmla="*/ 235309 w 421876"/>
                <a:gd name="connsiteY5" fmla="*/ 373135 h 373134"/>
                <a:gd name="connsiteX6" fmla="*/ 421876 w 421876"/>
                <a:gd name="connsiteY6"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1876" h="373134">
                  <a:moveTo>
                    <a:pt x="355716" y="0"/>
                  </a:moveTo>
                  <a:lnTo>
                    <a:pt x="212955" y="291598"/>
                  </a:lnTo>
                  <a:lnTo>
                    <a:pt x="70146" y="0"/>
                  </a:lnTo>
                  <a:lnTo>
                    <a:pt x="0" y="0"/>
                  </a:lnTo>
                  <a:lnTo>
                    <a:pt x="187042" y="373135"/>
                  </a:lnTo>
                  <a:lnTo>
                    <a:pt x="235309" y="373135"/>
                  </a:lnTo>
                  <a:lnTo>
                    <a:pt x="421876" y="0"/>
                  </a:lnTo>
                  <a:close/>
                </a:path>
              </a:pathLst>
            </a:custGeom>
            <a:solidFill>
              <a:srgbClr val="0F214A"/>
            </a:solidFill>
            <a:ln w="4731" cap="flat">
              <a:noFill/>
              <a:prstDash val="solid"/>
              <a:miter/>
            </a:ln>
          </p:spPr>
          <p:txBody>
            <a:bodyPr rtlCol="0" anchor="ctr"/>
            <a:lstStyle/>
            <a:p>
              <a:endParaRPr lang="en-GB"/>
            </a:p>
          </p:txBody>
        </p:sp>
      </p:grpSp>
      <p:pic>
        <p:nvPicPr>
          <p:cNvPr id="47" name="TAGLINE 60Black">
            <a:extLst>
              <a:ext uri="{FF2B5EF4-FFF2-40B4-BE49-F238E27FC236}">
                <a16:creationId xmlns:a16="http://schemas.microsoft.com/office/drawing/2014/main" id="{1DDB6F67-2C8F-419C-A09A-62A18305D40F}"/>
              </a:ext>
            </a:extLst>
          </p:cNvPr>
          <p:cNvPicPr>
            <a:picLocks noChangeAspect="1"/>
          </p:cNvPicPr>
          <p:nvPr userDrawn="1"/>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646865" y="539750"/>
            <a:ext cx="1703386" cy="110689"/>
          </a:xfrm>
          <a:prstGeom prst="rect">
            <a:avLst/>
          </a:prstGeom>
        </p:spPr>
      </p:pic>
    </p:spTree>
    <p:extLst>
      <p:ext uri="{BB962C8B-B14F-4D97-AF65-F5344CB8AC3E}">
        <p14:creationId xmlns:p14="http://schemas.microsoft.com/office/powerpoint/2010/main" val="145962639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Agenda slide">
    <p:bg>
      <p:bgPr>
        <a:solidFill>
          <a:schemeClr val="accent1"/>
        </a:solidFill>
        <a:effectLst/>
      </p:bgPr>
    </p:bg>
    <p:spTree>
      <p:nvGrpSpPr>
        <p:cNvPr id="1" name=""/>
        <p:cNvGrpSpPr/>
        <p:nvPr/>
      </p:nvGrpSpPr>
      <p:grpSpPr>
        <a:xfrm>
          <a:off x="0" y="0"/>
          <a:ext cx="0" cy="0"/>
          <a:chOff x="0" y="0"/>
          <a:chExt cx="0" cy="0"/>
        </a:xfrm>
      </p:grpSpPr>
      <p:grpSp>
        <p:nvGrpSpPr>
          <p:cNvPr id="10" name="Logo">
            <a:extLst>
              <a:ext uri="{FF2B5EF4-FFF2-40B4-BE49-F238E27FC236}">
                <a16:creationId xmlns:a16="http://schemas.microsoft.com/office/drawing/2014/main" id="{695A7F22-D090-4AF8-A177-30D9606CFDBE}"/>
              </a:ext>
            </a:extLst>
          </p:cNvPr>
          <p:cNvGrpSpPr/>
          <p:nvPr userDrawn="1"/>
        </p:nvGrpSpPr>
        <p:grpSpPr>
          <a:xfrm>
            <a:off x="10893210" y="6350918"/>
            <a:ext cx="755843" cy="322808"/>
            <a:chOff x="6380216" y="4059273"/>
            <a:chExt cx="2905863" cy="1241045"/>
          </a:xfrm>
          <a:solidFill>
            <a:schemeClr val="bg1"/>
          </a:solidFill>
        </p:grpSpPr>
        <p:sp>
          <p:nvSpPr>
            <p:cNvPr id="11" name="Freeform: Shape 10">
              <a:extLst>
                <a:ext uri="{FF2B5EF4-FFF2-40B4-BE49-F238E27FC236}">
                  <a16:creationId xmlns:a16="http://schemas.microsoft.com/office/drawing/2014/main" id="{DC3685D1-9F07-4341-8451-6ACA3C76F377}"/>
                </a:ext>
              </a:extLst>
            </p:cNvPr>
            <p:cNvSpPr/>
            <p:nvPr/>
          </p:nvSpPr>
          <p:spPr>
            <a:xfrm>
              <a:off x="6380216" y="4059273"/>
              <a:ext cx="2905863" cy="346936"/>
            </a:xfrm>
            <a:custGeom>
              <a:avLst/>
              <a:gdLst>
                <a:gd name="connsiteX0" fmla="*/ 0 w 2905863"/>
                <a:gd name="connsiteY0" fmla="*/ 0 h 346936"/>
                <a:gd name="connsiteX1" fmla="*/ 2905864 w 2905863"/>
                <a:gd name="connsiteY1" fmla="*/ 0 h 346936"/>
                <a:gd name="connsiteX2" fmla="*/ 2905864 w 2905863"/>
                <a:gd name="connsiteY2" fmla="*/ 346937 h 346936"/>
                <a:gd name="connsiteX3" fmla="*/ 0 w 2905863"/>
                <a:gd name="connsiteY3" fmla="*/ 346937 h 346936"/>
              </a:gdLst>
              <a:ahLst/>
              <a:cxnLst>
                <a:cxn ang="0">
                  <a:pos x="connsiteX0" y="connsiteY0"/>
                </a:cxn>
                <a:cxn ang="0">
                  <a:pos x="connsiteX1" y="connsiteY1"/>
                </a:cxn>
                <a:cxn ang="0">
                  <a:pos x="connsiteX2" y="connsiteY2"/>
                </a:cxn>
                <a:cxn ang="0">
                  <a:pos x="connsiteX3" y="connsiteY3"/>
                </a:cxn>
              </a:cxnLst>
              <a:rect l="l" t="t" r="r" b="b"/>
              <a:pathLst>
                <a:path w="2905863" h="346936">
                  <a:moveTo>
                    <a:pt x="0" y="0"/>
                  </a:moveTo>
                  <a:lnTo>
                    <a:pt x="2905864" y="0"/>
                  </a:lnTo>
                  <a:lnTo>
                    <a:pt x="2905864" y="346937"/>
                  </a:lnTo>
                  <a:lnTo>
                    <a:pt x="0" y="346937"/>
                  </a:lnTo>
                  <a:close/>
                </a:path>
              </a:pathLst>
            </a:custGeom>
            <a:grpFill/>
            <a:ln w="4731"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505DB9FB-B858-4B06-A61C-9DAA21B1D160}"/>
                </a:ext>
              </a:extLst>
            </p:cNvPr>
            <p:cNvSpPr/>
            <p:nvPr/>
          </p:nvSpPr>
          <p:spPr>
            <a:xfrm>
              <a:off x="6380216" y="4521775"/>
              <a:ext cx="2905863" cy="57854"/>
            </a:xfrm>
            <a:custGeom>
              <a:avLst/>
              <a:gdLst>
                <a:gd name="connsiteX0" fmla="*/ 0 w 2905863"/>
                <a:gd name="connsiteY0" fmla="*/ 0 h 57854"/>
                <a:gd name="connsiteX1" fmla="*/ 2905864 w 2905863"/>
                <a:gd name="connsiteY1" fmla="*/ 0 h 57854"/>
                <a:gd name="connsiteX2" fmla="*/ 2905864 w 2905863"/>
                <a:gd name="connsiteY2" fmla="*/ 57854 h 57854"/>
                <a:gd name="connsiteX3" fmla="*/ 0 w 2905863"/>
                <a:gd name="connsiteY3" fmla="*/ 57854 h 57854"/>
              </a:gdLst>
              <a:ahLst/>
              <a:cxnLst>
                <a:cxn ang="0">
                  <a:pos x="connsiteX0" y="connsiteY0"/>
                </a:cxn>
                <a:cxn ang="0">
                  <a:pos x="connsiteX1" y="connsiteY1"/>
                </a:cxn>
                <a:cxn ang="0">
                  <a:pos x="connsiteX2" y="connsiteY2"/>
                </a:cxn>
                <a:cxn ang="0">
                  <a:pos x="connsiteX3" y="connsiteY3"/>
                </a:cxn>
              </a:cxnLst>
              <a:rect l="l" t="t" r="r" b="b"/>
              <a:pathLst>
                <a:path w="2905863" h="57854">
                  <a:moveTo>
                    <a:pt x="0" y="0"/>
                  </a:moveTo>
                  <a:lnTo>
                    <a:pt x="2905864" y="0"/>
                  </a:lnTo>
                  <a:lnTo>
                    <a:pt x="2905864" y="57854"/>
                  </a:lnTo>
                  <a:lnTo>
                    <a:pt x="0" y="57854"/>
                  </a:lnTo>
                  <a:close/>
                </a:path>
              </a:pathLst>
            </a:custGeom>
            <a:grpFill/>
            <a:ln w="4731"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86694A08-8823-4FD6-88C7-8415CF19C262}"/>
                </a:ext>
              </a:extLst>
            </p:cNvPr>
            <p:cNvSpPr/>
            <p:nvPr/>
          </p:nvSpPr>
          <p:spPr>
            <a:xfrm>
              <a:off x="6380216" y="4637294"/>
              <a:ext cx="2905863" cy="115566"/>
            </a:xfrm>
            <a:custGeom>
              <a:avLst/>
              <a:gdLst>
                <a:gd name="connsiteX0" fmla="*/ 0 w 2905863"/>
                <a:gd name="connsiteY0" fmla="*/ 0 h 115566"/>
                <a:gd name="connsiteX1" fmla="*/ 2905864 w 2905863"/>
                <a:gd name="connsiteY1" fmla="*/ 0 h 115566"/>
                <a:gd name="connsiteX2" fmla="*/ 2905864 w 2905863"/>
                <a:gd name="connsiteY2" fmla="*/ 115566 h 115566"/>
                <a:gd name="connsiteX3" fmla="*/ 0 w 2905863"/>
                <a:gd name="connsiteY3" fmla="*/ 115566 h 115566"/>
              </a:gdLst>
              <a:ahLst/>
              <a:cxnLst>
                <a:cxn ang="0">
                  <a:pos x="connsiteX0" y="connsiteY0"/>
                </a:cxn>
                <a:cxn ang="0">
                  <a:pos x="connsiteX1" y="connsiteY1"/>
                </a:cxn>
                <a:cxn ang="0">
                  <a:pos x="connsiteX2" y="connsiteY2"/>
                </a:cxn>
                <a:cxn ang="0">
                  <a:pos x="connsiteX3" y="connsiteY3"/>
                </a:cxn>
              </a:cxnLst>
              <a:rect l="l" t="t" r="r" b="b"/>
              <a:pathLst>
                <a:path w="2905863" h="115566">
                  <a:moveTo>
                    <a:pt x="0" y="0"/>
                  </a:moveTo>
                  <a:lnTo>
                    <a:pt x="2905864" y="0"/>
                  </a:lnTo>
                  <a:lnTo>
                    <a:pt x="2905864" y="115566"/>
                  </a:lnTo>
                  <a:lnTo>
                    <a:pt x="0" y="115566"/>
                  </a:lnTo>
                  <a:close/>
                </a:path>
              </a:pathLst>
            </a:custGeom>
            <a:grpFill/>
            <a:ln w="4731" cap="flat">
              <a:noFill/>
              <a:prstDash val="solid"/>
              <a:miter/>
            </a:ln>
          </p:spPr>
          <p:txBody>
            <a:bodyPr rtlCol="0" anchor="ctr"/>
            <a:lstStyle/>
            <a:p>
              <a:endParaRPr lang="en-GB"/>
            </a:p>
          </p:txBody>
        </p:sp>
        <p:sp>
          <p:nvSpPr>
            <p:cNvPr id="14" name="Freeform: Shape 13">
              <a:extLst>
                <a:ext uri="{FF2B5EF4-FFF2-40B4-BE49-F238E27FC236}">
                  <a16:creationId xmlns:a16="http://schemas.microsoft.com/office/drawing/2014/main" id="{20EAD51D-BC75-421A-AA39-A25C2993AF87}"/>
                </a:ext>
              </a:extLst>
            </p:cNvPr>
            <p:cNvSpPr/>
            <p:nvPr/>
          </p:nvSpPr>
          <p:spPr>
            <a:xfrm>
              <a:off x="7833598" y="4927183"/>
              <a:ext cx="392545" cy="373134"/>
            </a:xfrm>
            <a:custGeom>
              <a:avLst/>
              <a:gdLst>
                <a:gd name="connsiteX0" fmla="*/ 303984 w 392545"/>
                <a:gd name="connsiteY0" fmla="*/ 19174 h 373134"/>
                <a:gd name="connsiteX1" fmla="*/ 201992 w 392545"/>
                <a:gd name="connsiteY1" fmla="*/ 0 h 373134"/>
                <a:gd name="connsiteX2" fmla="*/ 62173 w 392545"/>
                <a:gd name="connsiteY2" fmla="*/ 0 h 373134"/>
                <a:gd name="connsiteX3" fmla="*/ 27859 w 392545"/>
                <a:gd name="connsiteY3" fmla="*/ 0 h 373134"/>
                <a:gd name="connsiteX4" fmla="*/ 0 w 392545"/>
                <a:gd name="connsiteY4" fmla="*/ 0 h 373134"/>
                <a:gd name="connsiteX5" fmla="*/ 0 w 392545"/>
                <a:gd name="connsiteY5" fmla="*/ 373135 h 373134"/>
                <a:gd name="connsiteX6" fmla="*/ 27859 w 392545"/>
                <a:gd name="connsiteY6" fmla="*/ 373135 h 373134"/>
                <a:gd name="connsiteX7" fmla="*/ 62173 w 392545"/>
                <a:gd name="connsiteY7" fmla="*/ 373135 h 373134"/>
                <a:gd name="connsiteX8" fmla="*/ 201992 w 392545"/>
                <a:gd name="connsiteY8" fmla="*/ 373135 h 373134"/>
                <a:gd name="connsiteX9" fmla="*/ 303984 w 392545"/>
                <a:gd name="connsiteY9" fmla="*/ 353961 h 373134"/>
                <a:gd name="connsiteX10" fmla="*/ 369670 w 392545"/>
                <a:gd name="connsiteY10" fmla="*/ 296249 h 373134"/>
                <a:gd name="connsiteX11" fmla="*/ 392546 w 392545"/>
                <a:gd name="connsiteY11" fmla="*/ 199477 h 373134"/>
                <a:gd name="connsiteX12" fmla="*/ 392546 w 392545"/>
                <a:gd name="connsiteY12" fmla="*/ 173611 h 373134"/>
                <a:gd name="connsiteX13" fmla="*/ 369670 w 392545"/>
                <a:gd name="connsiteY13" fmla="*/ 76839 h 373134"/>
                <a:gd name="connsiteX14" fmla="*/ 303984 w 392545"/>
                <a:gd name="connsiteY14" fmla="*/ 19174 h 373134"/>
                <a:gd name="connsiteX15" fmla="*/ 331369 w 392545"/>
                <a:gd name="connsiteY15" fmla="*/ 197531 h 373134"/>
                <a:gd name="connsiteX16" fmla="*/ 299048 w 392545"/>
                <a:gd name="connsiteY16" fmla="*/ 287563 h 373134"/>
                <a:gd name="connsiteX17" fmla="*/ 202514 w 392545"/>
                <a:gd name="connsiteY17" fmla="*/ 316894 h 373134"/>
                <a:gd name="connsiteX18" fmla="*/ 62221 w 392545"/>
                <a:gd name="connsiteY18" fmla="*/ 316894 h 373134"/>
                <a:gd name="connsiteX19" fmla="*/ 62221 w 392545"/>
                <a:gd name="connsiteY19" fmla="*/ 56193 h 373134"/>
                <a:gd name="connsiteX20" fmla="*/ 202514 w 392545"/>
                <a:gd name="connsiteY20" fmla="*/ 56193 h 373134"/>
                <a:gd name="connsiteX21" fmla="*/ 299048 w 392545"/>
                <a:gd name="connsiteY21" fmla="*/ 84812 h 373134"/>
                <a:gd name="connsiteX22" fmla="*/ 331369 w 392545"/>
                <a:gd name="connsiteY22" fmla="*/ 175604 h 373134"/>
                <a:gd name="connsiteX23" fmla="*/ 331369 w 392545"/>
                <a:gd name="connsiteY23" fmla="*/ 197531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92545" h="373134">
                  <a:moveTo>
                    <a:pt x="303984" y="19174"/>
                  </a:moveTo>
                  <a:cubicBezTo>
                    <a:pt x="275461" y="6407"/>
                    <a:pt x="241479" y="0"/>
                    <a:pt x="201992" y="0"/>
                  </a:cubicBezTo>
                  <a:lnTo>
                    <a:pt x="62173" y="0"/>
                  </a:lnTo>
                  <a:lnTo>
                    <a:pt x="27859" y="0"/>
                  </a:lnTo>
                  <a:lnTo>
                    <a:pt x="0" y="0"/>
                  </a:lnTo>
                  <a:lnTo>
                    <a:pt x="0" y="373135"/>
                  </a:lnTo>
                  <a:lnTo>
                    <a:pt x="27859" y="373135"/>
                  </a:lnTo>
                  <a:lnTo>
                    <a:pt x="62173" y="373135"/>
                  </a:lnTo>
                  <a:lnTo>
                    <a:pt x="201992" y="373135"/>
                  </a:lnTo>
                  <a:cubicBezTo>
                    <a:pt x="241479" y="373135"/>
                    <a:pt x="275461" y="366728"/>
                    <a:pt x="303984" y="353961"/>
                  </a:cubicBezTo>
                  <a:cubicBezTo>
                    <a:pt x="332508" y="341194"/>
                    <a:pt x="354387" y="321972"/>
                    <a:pt x="369670" y="296249"/>
                  </a:cubicBezTo>
                  <a:cubicBezTo>
                    <a:pt x="384904" y="270525"/>
                    <a:pt x="392546" y="238299"/>
                    <a:pt x="392546" y="199477"/>
                  </a:cubicBezTo>
                  <a:lnTo>
                    <a:pt x="392546" y="173611"/>
                  </a:lnTo>
                  <a:cubicBezTo>
                    <a:pt x="392546" y="134788"/>
                    <a:pt x="384904" y="102562"/>
                    <a:pt x="369670" y="76839"/>
                  </a:cubicBezTo>
                  <a:cubicBezTo>
                    <a:pt x="354387" y="51162"/>
                    <a:pt x="332508" y="31941"/>
                    <a:pt x="303984" y="19174"/>
                  </a:cubicBezTo>
                  <a:close/>
                  <a:moveTo>
                    <a:pt x="331369" y="197531"/>
                  </a:moveTo>
                  <a:cubicBezTo>
                    <a:pt x="331369" y="238015"/>
                    <a:pt x="320596" y="268010"/>
                    <a:pt x="299048" y="287563"/>
                  </a:cubicBezTo>
                  <a:cubicBezTo>
                    <a:pt x="277502" y="307117"/>
                    <a:pt x="245323" y="316894"/>
                    <a:pt x="202514" y="316894"/>
                  </a:cubicBezTo>
                  <a:lnTo>
                    <a:pt x="62221" y="316894"/>
                  </a:lnTo>
                  <a:lnTo>
                    <a:pt x="62221" y="56193"/>
                  </a:lnTo>
                  <a:lnTo>
                    <a:pt x="202514" y="56193"/>
                  </a:lnTo>
                  <a:cubicBezTo>
                    <a:pt x="245323" y="56193"/>
                    <a:pt x="277454" y="65733"/>
                    <a:pt x="299048" y="84812"/>
                  </a:cubicBezTo>
                  <a:cubicBezTo>
                    <a:pt x="320596" y="103891"/>
                    <a:pt x="331369" y="134171"/>
                    <a:pt x="331369" y="175604"/>
                  </a:cubicBezTo>
                  <a:lnTo>
                    <a:pt x="331369" y="197531"/>
                  </a:lnTo>
                  <a:close/>
                </a:path>
              </a:pathLst>
            </a:custGeom>
            <a:grpFill/>
            <a:ln w="4731" cap="flat">
              <a:noFill/>
              <a:prstDash val="solid"/>
              <a:miter/>
            </a:ln>
          </p:spPr>
          <p:txBody>
            <a:bodyPr rtlCol="0" anchor="ctr"/>
            <a:lstStyle/>
            <a:p>
              <a:endParaRPr lang="en-GB"/>
            </a:p>
          </p:txBody>
        </p:sp>
        <p:sp>
          <p:nvSpPr>
            <p:cNvPr id="15" name="Freeform: Shape 14">
              <a:extLst>
                <a:ext uri="{FF2B5EF4-FFF2-40B4-BE49-F238E27FC236}">
                  <a16:creationId xmlns:a16="http://schemas.microsoft.com/office/drawing/2014/main" id="{6D0EDFBF-F6DC-4EE5-B961-FB8227BC86A9}"/>
                </a:ext>
              </a:extLst>
            </p:cNvPr>
            <p:cNvSpPr/>
            <p:nvPr/>
          </p:nvSpPr>
          <p:spPr>
            <a:xfrm>
              <a:off x="8344036" y="4927183"/>
              <a:ext cx="410485" cy="373134"/>
            </a:xfrm>
            <a:custGeom>
              <a:avLst/>
              <a:gdLst>
                <a:gd name="connsiteX0" fmla="*/ 349262 w 410485"/>
                <a:gd name="connsiteY0" fmla="*/ 291598 h 373134"/>
                <a:gd name="connsiteX1" fmla="*/ 60702 w 410485"/>
                <a:gd name="connsiteY1" fmla="*/ 0 h 373134"/>
                <a:gd name="connsiteX2" fmla="*/ 26388 w 410485"/>
                <a:gd name="connsiteY2" fmla="*/ 0 h 373134"/>
                <a:gd name="connsiteX3" fmla="*/ 0 w 410485"/>
                <a:gd name="connsiteY3" fmla="*/ 0 h 373134"/>
                <a:gd name="connsiteX4" fmla="*/ 0 w 410485"/>
                <a:gd name="connsiteY4" fmla="*/ 373135 h 373134"/>
                <a:gd name="connsiteX5" fmla="*/ 60702 w 410485"/>
                <a:gd name="connsiteY5" fmla="*/ 373135 h 373134"/>
                <a:gd name="connsiteX6" fmla="*/ 60702 w 410485"/>
                <a:gd name="connsiteY6" fmla="*/ 81917 h 373134"/>
                <a:gd name="connsiteX7" fmla="*/ 349262 w 410485"/>
                <a:gd name="connsiteY7" fmla="*/ 373135 h 373134"/>
                <a:gd name="connsiteX8" fmla="*/ 410486 w 410485"/>
                <a:gd name="connsiteY8" fmla="*/ 373135 h 373134"/>
                <a:gd name="connsiteX9" fmla="*/ 410486 w 410485"/>
                <a:gd name="connsiteY9" fmla="*/ 0 h 373134"/>
                <a:gd name="connsiteX10" fmla="*/ 349262 w 410485"/>
                <a:gd name="connsiteY10"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85" h="373134">
                  <a:moveTo>
                    <a:pt x="349262" y="291598"/>
                  </a:moveTo>
                  <a:lnTo>
                    <a:pt x="60702" y="0"/>
                  </a:lnTo>
                  <a:lnTo>
                    <a:pt x="26388" y="0"/>
                  </a:lnTo>
                  <a:lnTo>
                    <a:pt x="0" y="0"/>
                  </a:lnTo>
                  <a:lnTo>
                    <a:pt x="0" y="373135"/>
                  </a:lnTo>
                  <a:lnTo>
                    <a:pt x="60702" y="373135"/>
                  </a:lnTo>
                  <a:lnTo>
                    <a:pt x="60702" y="81917"/>
                  </a:lnTo>
                  <a:lnTo>
                    <a:pt x="349262" y="373135"/>
                  </a:lnTo>
                  <a:lnTo>
                    <a:pt x="410486" y="373135"/>
                  </a:lnTo>
                  <a:lnTo>
                    <a:pt x="410486" y="0"/>
                  </a:lnTo>
                  <a:lnTo>
                    <a:pt x="349262" y="0"/>
                  </a:lnTo>
                  <a:close/>
                </a:path>
              </a:pathLst>
            </a:custGeom>
            <a:grpFill/>
            <a:ln w="4731" cap="flat">
              <a:noFill/>
              <a:prstDash val="solid"/>
              <a:miter/>
            </a:ln>
          </p:spPr>
          <p:txBody>
            <a:bodyPr rtlCol="0" anchor="ctr"/>
            <a:lstStyle/>
            <a:p>
              <a:endParaRPr lang="en-GB"/>
            </a:p>
          </p:txBody>
        </p:sp>
        <p:sp>
          <p:nvSpPr>
            <p:cNvPr id="16" name="Freeform: Shape 15">
              <a:extLst>
                <a:ext uri="{FF2B5EF4-FFF2-40B4-BE49-F238E27FC236}">
                  <a16:creationId xmlns:a16="http://schemas.microsoft.com/office/drawing/2014/main" id="{7D9D8410-AE1F-42D5-9F0C-1407AD71DD5C}"/>
                </a:ext>
              </a:extLst>
            </p:cNvPr>
            <p:cNvSpPr/>
            <p:nvPr/>
          </p:nvSpPr>
          <p:spPr>
            <a:xfrm>
              <a:off x="8863965" y="4927183"/>
              <a:ext cx="421876" cy="373134"/>
            </a:xfrm>
            <a:custGeom>
              <a:avLst/>
              <a:gdLst>
                <a:gd name="connsiteX0" fmla="*/ 355716 w 421876"/>
                <a:gd name="connsiteY0" fmla="*/ 0 h 373134"/>
                <a:gd name="connsiteX1" fmla="*/ 212955 w 421876"/>
                <a:gd name="connsiteY1" fmla="*/ 291598 h 373134"/>
                <a:gd name="connsiteX2" fmla="*/ 70146 w 421876"/>
                <a:gd name="connsiteY2" fmla="*/ 0 h 373134"/>
                <a:gd name="connsiteX3" fmla="*/ 0 w 421876"/>
                <a:gd name="connsiteY3" fmla="*/ 0 h 373134"/>
                <a:gd name="connsiteX4" fmla="*/ 187042 w 421876"/>
                <a:gd name="connsiteY4" fmla="*/ 373135 h 373134"/>
                <a:gd name="connsiteX5" fmla="*/ 235309 w 421876"/>
                <a:gd name="connsiteY5" fmla="*/ 373135 h 373134"/>
                <a:gd name="connsiteX6" fmla="*/ 421876 w 421876"/>
                <a:gd name="connsiteY6"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1876" h="373134">
                  <a:moveTo>
                    <a:pt x="355716" y="0"/>
                  </a:moveTo>
                  <a:lnTo>
                    <a:pt x="212955" y="291598"/>
                  </a:lnTo>
                  <a:lnTo>
                    <a:pt x="70146" y="0"/>
                  </a:lnTo>
                  <a:lnTo>
                    <a:pt x="0" y="0"/>
                  </a:lnTo>
                  <a:lnTo>
                    <a:pt x="187042" y="373135"/>
                  </a:lnTo>
                  <a:lnTo>
                    <a:pt x="235309" y="373135"/>
                  </a:lnTo>
                  <a:lnTo>
                    <a:pt x="421876" y="0"/>
                  </a:lnTo>
                  <a:close/>
                </a:path>
              </a:pathLst>
            </a:custGeom>
            <a:grpFill/>
            <a:ln w="4731" cap="flat">
              <a:noFill/>
              <a:prstDash val="solid"/>
              <a:miter/>
            </a:ln>
          </p:spPr>
          <p:txBody>
            <a:bodyPr rtlCol="0" anchor="ctr"/>
            <a:lstStyle/>
            <a:p>
              <a:endParaRPr lang="en-GB"/>
            </a:p>
          </p:txBody>
        </p:sp>
      </p:grpSp>
      <p:sp>
        <p:nvSpPr>
          <p:cNvPr id="2" name="Title 1"/>
          <p:cNvSpPr>
            <a:spLocks noGrp="1"/>
          </p:cNvSpPr>
          <p:nvPr>
            <p:ph type="title" hasCustomPrompt="1"/>
          </p:nvPr>
        </p:nvSpPr>
        <p:spPr/>
        <p:txBody>
          <a:bodyPr/>
          <a:lstStyle>
            <a:lvl1pPr>
              <a:defRPr>
                <a:solidFill>
                  <a:schemeClr val="bg1"/>
                </a:solidFill>
              </a:defRPr>
            </a:lvl1pPr>
          </a:lstStyle>
          <a:p>
            <a:r>
              <a:rPr lang="en-GB"/>
              <a:t>Click to insert agenda title</a:t>
            </a:r>
          </a:p>
        </p:txBody>
      </p:sp>
      <p:sp>
        <p:nvSpPr>
          <p:cNvPr id="7" name="Text Placeholder 6"/>
          <p:cNvSpPr>
            <a:spLocks noGrp="1"/>
          </p:cNvSpPr>
          <p:nvPr>
            <p:ph type="body" sz="quarter" idx="13" hasCustomPrompt="1"/>
          </p:nvPr>
        </p:nvSpPr>
        <p:spPr>
          <a:xfrm>
            <a:off x="539750" y="1730375"/>
            <a:ext cx="11110913" cy="4316413"/>
          </a:xfrm>
          <a:prstGeom prst="rect">
            <a:avLst/>
          </a:prstGeom>
        </p:spPr>
        <p:txBody>
          <a:bodyPr/>
          <a:lstStyle>
            <a:lvl1pPr marL="0" indent="0">
              <a:lnSpc>
                <a:spcPct val="107000"/>
              </a:lnSpc>
              <a:spcBef>
                <a:spcPts val="600"/>
              </a:spcBef>
              <a:buClr>
                <a:srgbClr val="333333"/>
              </a:buClr>
              <a:buFont typeface="Arial" panose="020B0604020202020204" pitchFamily="34" charset="0"/>
              <a:buChar char="​"/>
              <a:defRPr sz="2800" b="0">
                <a:solidFill>
                  <a:schemeClr val="bg1"/>
                </a:solidFill>
              </a:defRPr>
            </a:lvl1pPr>
            <a:lvl2pPr marL="180000" indent="-180000">
              <a:spcBef>
                <a:spcPts val="0"/>
              </a:spcBef>
              <a:buFont typeface="Arial" panose="020B0604020202020204" pitchFamily="34" charset="0"/>
              <a:buChar char="•"/>
              <a:defRPr sz="2000">
                <a:solidFill>
                  <a:schemeClr val="bg1"/>
                </a:solidFill>
              </a:defRPr>
            </a:lvl2pPr>
            <a:lvl3pPr marL="360000">
              <a:spcBef>
                <a:spcPts val="600"/>
              </a:spcBef>
              <a:defRPr>
                <a:solidFill>
                  <a:schemeClr val="bg1"/>
                </a:solidFill>
              </a:defRPr>
            </a:lvl3pPr>
          </a:lstStyle>
          <a:p>
            <a:pPr lvl="0"/>
            <a:r>
              <a:rPr lang="en-GB"/>
              <a:t>Click to add agenda topic, use DNV colour to highlight topic</a:t>
            </a:r>
          </a:p>
          <a:p>
            <a:pPr lvl="1"/>
            <a:r>
              <a:rPr lang="en-GB"/>
              <a:t>Second level</a:t>
            </a:r>
          </a:p>
          <a:p>
            <a:pPr lvl="2"/>
            <a:r>
              <a:rPr lang="en-GB"/>
              <a:t>Third level</a:t>
            </a:r>
          </a:p>
        </p:txBody>
      </p:sp>
      <p:sp>
        <p:nvSpPr>
          <p:cNvPr id="6" name="Date Placeholder 5">
            <a:extLst>
              <a:ext uri="{FF2B5EF4-FFF2-40B4-BE49-F238E27FC236}">
                <a16:creationId xmlns:a16="http://schemas.microsoft.com/office/drawing/2014/main" id="{9CC51AD2-C7F6-4AF5-83C7-C3346E7B2B96}"/>
              </a:ext>
            </a:extLst>
          </p:cNvPr>
          <p:cNvSpPr>
            <a:spLocks noGrp="1"/>
          </p:cNvSpPr>
          <p:nvPr>
            <p:ph type="dt" sz="half" idx="14"/>
          </p:nvPr>
        </p:nvSpPr>
        <p:spPr/>
        <p:txBody>
          <a:bodyPr/>
          <a:lstStyle/>
          <a:p>
            <a:endParaRPr lang="en-GB"/>
          </a:p>
        </p:txBody>
      </p:sp>
      <p:sp>
        <p:nvSpPr>
          <p:cNvPr id="8" name="Footer Placeholder 7">
            <a:extLst>
              <a:ext uri="{FF2B5EF4-FFF2-40B4-BE49-F238E27FC236}">
                <a16:creationId xmlns:a16="http://schemas.microsoft.com/office/drawing/2014/main" id="{A26645AE-FC10-4F79-953E-599B36B67B3F}"/>
              </a:ext>
            </a:extLst>
          </p:cNvPr>
          <p:cNvSpPr>
            <a:spLocks noGrp="1"/>
          </p:cNvSpPr>
          <p:nvPr>
            <p:ph type="ftr" sz="quarter" idx="15"/>
          </p:nvPr>
        </p:nvSpPr>
        <p:spPr/>
        <p:txBody>
          <a:bodyPr/>
          <a:lstStyle>
            <a:lvl1pPr>
              <a:defRPr>
                <a:solidFill>
                  <a:schemeClr val="bg1"/>
                </a:solidFill>
              </a:defRPr>
            </a:lvl1pPr>
          </a:lstStyle>
          <a:p>
            <a:endParaRPr lang="en-GB">
              <a:solidFill>
                <a:schemeClr val="bg1"/>
              </a:solidFill>
            </a:endParaRPr>
          </a:p>
        </p:txBody>
      </p:sp>
      <p:sp>
        <p:nvSpPr>
          <p:cNvPr id="9" name="Slide Number Placeholder 8">
            <a:extLst>
              <a:ext uri="{FF2B5EF4-FFF2-40B4-BE49-F238E27FC236}">
                <a16:creationId xmlns:a16="http://schemas.microsoft.com/office/drawing/2014/main" id="{17170CD4-9BE0-473A-A859-807C538E799F}"/>
              </a:ext>
            </a:extLst>
          </p:cNvPr>
          <p:cNvSpPr>
            <a:spLocks noGrp="1"/>
          </p:cNvSpPr>
          <p:nvPr>
            <p:ph type="sldNum" sz="quarter" idx="16"/>
          </p:nvPr>
        </p:nvSpPr>
        <p:spPr/>
        <p:txBody>
          <a:bodyPr/>
          <a:lstStyle>
            <a:lvl1pPr>
              <a:defRPr>
                <a:solidFill>
                  <a:schemeClr val="bg1"/>
                </a:solidFill>
              </a:defRPr>
            </a:lvl1pPr>
          </a:lstStyle>
          <a:p>
            <a:fld id="{5BA07366-CB75-4AA8-9E5B-928B849F427C}" type="slidenum">
              <a:rPr lang="en-GB" smtClean="0"/>
              <a:pPr/>
              <a:t>‹#›</a:t>
            </a:fld>
            <a:endParaRPr lang="en-GB"/>
          </a:p>
        </p:txBody>
      </p:sp>
      <p:sp>
        <p:nvSpPr>
          <p:cNvPr id="17" name="_SD_FLD_Copyright">
            <a:extLst>
              <a:ext uri="{FF2B5EF4-FFF2-40B4-BE49-F238E27FC236}">
                <a16:creationId xmlns:a16="http://schemas.microsoft.com/office/drawing/2014/main" id="{91DD9A75-AAB0-4D34-9DD6-745202F2B6EC}"/>
              </a:ext>
            </a:extLst>
          </p:cNvPr>
          <p:cNvSpPr txBox="1"/>
          <p:nvPr userDrawn="1"/>
        </p:nvSpPr>
        <p:spPr>
          <a:xfrm>
            <a:off x="853200" y="6440400"/>
            <a:ext cx="278923" cy="107722"/>
          </a:xfrm>
          <a:prstGeom prst="rect">
            <a:avLst/>
          </a:prstGeom>
          <a:noFill/>
        </p:spPr>
        <p:txBody>
          <a:bodyPr wrap="none" lIns="0" tIns="0" rIns="0" bIns="0" rtlCol="0">
            <a:spAutoFit/>
          </a:bodyPr>
          <a:lstStyle/>
          <a:p>
            <a:r>
              <a:rPr lang="en-GB" sz="700" noProof="0">
                <a:solidFill>
                  <a:schemeClr val="bg1"/>
                </a:solidFill>
              </a:rPr>
              <a:t>DNV ©</a:t>
            </a:r>
          </a:p>
        </p:txBody>
      </p:sp>
      <p:sp>
        <p:nvSpPr>
          <p:cNvPr id="18" name="SD_FLD_DocumentDate">
            <a:extLst>
              <a:ext uri="{FF2B5EF4-FFF2-40B4-BE49-F238E27FC236}">
                <a16:creationId xmlns:a16="http://schemas.microsoft.com/office/drawing/2014/main" id="{1BACBB39-DAB4-4191-818A-2C30244CF39A}"/>
              </a:ext>
            </a:extLst>
          </p:cNvPr>
          <p:cNvSpPr txBox="1">
            <a:spLocks noChangeArrowheads="1"/>
          </p:cNvSpPr>
          <p:nvPr userDrawn="1"/>
        </p:nvSpPr>
        <p:spPr bwMode="auto">
          <a:xfrm>
            <a:off x="1166400" y="6471218"/>
            <a:ext cx="1198800" cy="1203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ctr">
              <a:spcBef>
                <a:spcPts val="0"/>
              </a:spcBef>
            </a:pPr>
            <a:r>
              <a:rPr lang="en-GB" altLang="ja-JP" sz="700" cap="all" baseline="0">
                <a:solidFill>
                  <a:schemeClr val="bg1"/>
                </a:solidFill>
                <a:ea typeface="ＭＳ Ｐゴシック" charset="-128"/>
                <a:cs typeface="Arial" charset="0"/>
              </a:rPr>
              <a:t>11 August 2023</a:t>
            </a:r>
          </a:p>
        </p:txBody>
      </p:sp>
      <p:sp>
        <p:nvSpPr>
          <p:cNvPr id="22" name="SD_FLD_Draft" hidden="1">
            <a:extLst>
              <a:ext uri="{FF2B5EF4-FFF2-40B4-BE49-F238E27FC236}">
                <a16:creationId xmlns:a16="http://schemas.microsoft.com/office/drawing/2014/main" id="{92C90B5D-5FAE-415E-B4B3-FF93FD8C92BE}"/>
              </a:ext>
            </a:extLst>
          </p:cNvPr>
          <p:cNvSpPr txBox="1">
            <a:spLocks noChangeArrowheads="1"/>
          </p:cNvSpPr>
          <p:nvPr userDrawn="1"/>
        </p:nvSpPr>
        <p:spPr bwMode="auto">
          <a:xfrm>
            <a:off x="5243513" y="6232324"/>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sp>
        <p:nvSpPr>
          <p:cNvPr id="20" name="SD_FLD_Confidentiality">
            <a:extLst>
              <a:ext uri="{FF2B5EF4-FFF2-40B4-BE49-F238E27FC236}">
                <a16:creationId xmlns:a16="http://schemas.microsoft.com/office/drawing/2014/main" id="{3DEC7C90-257A-486B-BBAD-EACD348C6498}"/>
              </a:ext>
            </a:extLst>
          </p:cNvPr>
          <p:cNvSpPr/>
          <p:nvPr userDrawn="1"/>
        </p:nvSpPr>
        <p:spPr>
          <a:xfrm>
            <a:off x="7131600" y="6440400"/>
            <a:ext cx="2440800" cy="1512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L="0" algn="ctr" defTabSz="914400" rtl="0" eaLnBrk="1" latinLnBrk="0" hangingPunct="1">
              <a:lnSpc>
                <a:spcPct val="100000"/>
              </a:lnSpc>
              <a:spcBef>
                <a:spcPts val="0"/>
              </a:spcBef>
            </a:pPr>
            <a:endParaRPr lang="en-GB" sz="700" b="0" kern="1200" cap="all" baseline="0">
              <a:solidFill>
                <a:schemeClr val="bg1"/>
              </a:solidFill>
              <a:latin typeface="+mn-lt"/>
              <a:ea typeface="+mn-ea"/>
              <a:cs typeface="+mn-cs"/>
            </a:endParaRPr>
          </a:p>
        </p:txBody>
      </p:sp>
    </p:spTree>
    <p:extLst>
      <p:ext uri="{BB962C8B-B14F-4D97-AF65-F5344CB8AC3E}">
        <p14:creationId xmlns:p14="http://schemas.microsoft.com/office/powerpoint/2010/main" val="6774043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blue">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65632BCD-D585-42E8-A6D3-3C06DC3313BD}"/>
              </a:ext>
            </a:extLst>
          </p:cNvPr>
          <p:cNvSpPr/>
          <p:nvPr userDrawn="1"/>
        </p:nvSpPr>
        <p:spPr bwMode="white">
          <a:xfrm>
            <a:off x="0" y="0"/>
            <a:ext cx="12192000" cy="685502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9" name="Logo">
            <a:extLst>
              <a:ext uri="{FF2B5EF4-FFF2-40B4-BE49-F238E27FC236}">
                <a16:creationId xmlns:a16="http://schemas.microsoft.com/office/drawing/2014/main" id="{38FB97ED-5A4B-484F-BA47-613177090BCB}"/>
              </a:ext>
            </a:extLst>
          </p:cNvPr>
          <p:cNvGrpSpPr>
            <a:grpSpLocks noChangeAspect="1"/>
          </p:cNvGrpSpPr>
          <p:nvPr userDrawn="1"/>
        </p:nvGrpSpPr>
        <p:grpSpPr bwMode="white">
          <a:xfrm>
            <a:off x="539750" y="540000"/>
            <a:ext cx="1702800" cy="727238"/>
            <a:chOff x="6380216" y="4059273"/>
            <a:chExt cx="2905863" cy="1241045"/>
          </a:xfrm>
        </p:grpSpPr>
        <p:sp>
          <p:nvSpPr>
            <p:cNvPr id="27" name="Freeform: Shape 26">
              <a:extLst>
                <a:ext uri="{FF2B5EF4-FFF2-40B4-BE49-F238E27FC236}">
                  <a16:creationId xmlns:a16="http://schemas.microsoft.com/office/drawing/2014/main" id="{055DDA26-00FD-4EB4-98FC-C3CA907FBBFB}"/>
                </a:ext>
              </a:extLst>
            </p:cNvPr>
            <p:cNvSpPr/>
            <p:nvPr/>
          </p:nvSpPr>
          <p:spPr bwMode="white">
            <a:xfrm>
              <a:off x="6380216" y="4059273"/>
              <a:ext cx="2905863" cy="346936"/>
            </a:xfrm>
            <a:custGeom>
              <a:avLst/>
              <a:gdLst>
                <a:gd name="connsiteX0" fmla="*/ 0 w 2905863"/>
                <a:gd name="connsiteY0" fmla="*/ 0 h 346936"/>
                <a:gd name="connsiteX1" fmla="*/ 2905864 w 2905863"/>
                <a:gd name="connsiteY1" fmla="*/ 0 h 346936"/>
                <a:gd name="connsiteX2" fmla="*/ 2905864 w 2905863"/>
                <a:gd name="connsiteY2" fmla="*/ 346937 h 346936"/>
                <a:gd name="connsiteX3" fmla="*/ 0 w 2905863"/>
                <a:gd name="connsiteY3" fmla="*/ 346937 h 346936"/>
              </a:gdLst>
              <a:ahLst/>
              <a:cxnLst>
                <a:cxn ang="0">
                  <a:pos x="connsiteX0" y="connsiteY0"/>
                </a:cxn>
                <a:cxn ang="0">
                  <a:pos x="connsiteX1" y="connsiteY1"/>
                </a:cxn>
                <a:cxn ang="0">
                  <a:pos x="connsiteX2" y="connsiteY2"/>
                </a:cxn>
                <a:cxn ang="0">
                  <a:pos x="connsiteX3" y="connsiteY3"/>
                </a:cxn>
              </a:cxnLst>
              <a:rect l="l" t="t" r="r" b="b"/>
              <a:pathLst>
                <a:path w="2905863" h="346936">
                  <a:moveTo>
                    <a:pt x="0" y="0"/>
                  </a:moveTo>
                  <a:lnTo>
                    <a:pt x="2905864" y="0"/>
                  </a:lnTo>
                  <a:lnTo>
                    <a:pt x="2905864" y="346937"/>
                  </a:lnTo>
                  <a:lnTo>
                    <a:pt x="0" y="346937"/>
                  </a:lnTo>
                  <a:close/>
                </a:path>
              </a:pathLst>
            </a:custGeom>
            <a:solidFill>
              <a:schemeClr val="bg1"/>
            </a:solidFill>
            <a:ln w="4731"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24CB032C-9E7C-4EB0-A639-A1F06C45D200}"/>
                </a:ext>
              </a:extLst>
            </p:cNvPr>
            <p:cNvSpPr/>
            <p:nvPr/>
          </p:nvSpPr>
          <p:spPr bwMode="white">
            <a:xfrm>
              <a:off x="6380216" y="4521775"/>
              <a:ext cx="2905863" cy="57854"/>
            </a:xfrm>
            <a:custGeom>
              <a:avLst/>
              <a:gdLst>
                <a:gd name="connsiteX0" fmla="*/ 0 w 2905863"/>
                <a:gd name="connsiteY0" fmla="*/ 0 h 57854"/>
                <a:gd name="connsiteX1" fmla="*/ 2905864 w 2905863"/>
                <a:gd name="connsiteY1" fmla="*/ 0 h 57854"/>
                <a:gd name="connsiteX2" fmla="*/ 2905864 w 2905863"/>
                <a:gd name="connsiteY2" fmla="*/ 57854 h 57854"/>
                <a:gd name="connsiteX3" fmla="*/ 0 w 2905863"/>
                <a:gd name="connsiteY3" fmla="*/ 57854 h 57854"/>
              </a:gdLst>
              <a:ahLst/>
              <a:cxnLst>
                <a:cxn ang="0">
                  <a:pos x="connsiteX0" y="connsiteY0"/>
                </a:cxn>
                <a:cxn ang="0">
                  <a:pos x="connsiteX1" y="connsiteY1"/>
                </a:cxn>
                <a:cxn ang="0">
                  <a:pos x="connsiteX2" y="connsiteY2"/>
                </a:cxn>
                <a:cxn ang="0">
                  <a:pos x="connsiteX3" y="connsiteY3"/>
                </a:cxn>
              </a:cxnLst>
              <a:rect l="l" t="t" r="r" b="b"/>
              <a:pathLst>
                <a:path w="2905863" h="57854">
                  <a:moveTo>
                    <a:pt x="0" y="0"/>
                  </a:moveTo>
                  <a:lnTo>
                    <a:pt x="2905864" y="0"/>
                  </a:lnTo>
                  <a:lnTo>
                    <a:pt x="2905864" y="57854"/>
                  </a:lnTo>
                  <a:lnTo>
                    <a:pt x="0" y="57854"/>
                  </a:lnTo>
                  <a:close/>
                </a:path>
              </a:pathLst>
            </a:custGeom>
            <a:solidFill>
              <a:schemeClr val="bg1"/>
            </a:solidFill>
            <a:ln w="4731"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B7DD5104-FF83-40C7-AA43-C17183E0159B}"/>
                </a:ext>
              </a:extLst>
            </p:cNvPr>
            <p:cNvSpPr/>
            <p:nvPr/>
          </p:nvSpPr>
          <p:spPr bwMode="white">
            <a:xfrm>
              <a:off x="6380216" y="4637294"/>
              <a:ext cx="2905863" cy="115566"/>
            </a:xfrm>
            <a:custGeom>
              <a:avLst/>
              <a:gdLst>
                <a:gd name="connsiteX0" fmla="*/ 0 w 2905863"/>
                <a:gd name="connsiteY0" fmla="*/ 0 h 115566"/>
                <a:gd name="connsiteX1" fmla="*/ 2905864 w 2905863"/>
                <a:gd name="connsiteY1" fmla="*/ 0 h 115566"/>
                <a:gd name="connsiteX2" fmla="*/ 2905864 w 2905863"/>
                <a:gd name="connsiteY2" fmla="*/ 115566 h 115566"/>
                <a:gd name="connsiteX3" fmla="*/ 0 w 2905863"/>
                <a:gd name="connsiteY3" fmla="*/ 115566 h 115566"/>
              </a:gdLst>
              <a:ahLst/>
              <a:cxnLst>
                <a:cxn ang="0">
                  <a:pos x="connsiteX0" y="connsiteY0"/>
                </a:cxn>
                <a:cxn ang="0">
                  <a:pos x="connsiteX1" y="connsiteY1"/>
                </a:cxn>
                <a:cxn ang="0">
                  <a:pos x="connsiteX2" y="connsiteY2"/>
                </a:cxn>
                <a:cxn ang="0">
                  <a:pos x="connsiteX3" y="connsiteY3"/>
                </a:cxn>
              </a:cxnLst>
              <a:rect l="l" t="t" r="r" b="b"/>
              <a:pathLst>
                <a:path w="2905863" h="115566">
                  <a:moveTo>
                    <a:pt x="0" y="0"/>
                  </a:moveTo>
                  <a:lnTo>
                    <a:pt x="2905864" y="0"/>
                  </a:lnTo>
                  <a:lnTo>
                    <a:pt x="2905864" y="115566"/>
                  </a:lnTo>
                  <a:lnTo>
                    <a:pt x="0" y="115566"/>
                  </a:lnTo>
                  <a:close/>
                </a:path>
              </a:pathLst>
            </a:custGeom>
            <a:solidFill>
              <a:schemeClr val="bg1"/>
            </a:solidFill>
            <a:ln w="4731"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DE483200-DEA7-441E-B11A-6554B16BE995}"/>
                </a:ext>
              </a:extLst>
            </p:cNvPr>
            <p:cNvSpPr/>
            <p:nvPr/>
          </p:nvSpPr>
          <p:spPr bwMode="white">
            <a:xfrm>
              <a:off x="7833598" y="4927183"/>
              <a:ext cx="392545" cy="373134"/>
            </a:xfrm>
            <a:custGeom>
              <a:avLst/>
              <a:gdLst>
                <a:gd name="connsiteX0" fmla="*/ 303984 w 392545"/>
                <a:gd name="connsiteY0" fmla="*/ 19174 h 373134"/>
                <a:gd name="connsiteX1" fmla="*/ 201992 w 392545"/>
                <a:gd name="connsiteY1" fmla="*/ 0 h 373134"/>
                <a:gd name="connsiteX2" fmla="*/ 62173 w 392545"/>
                <a:gd name="connsiteY2" fmla="*/ 0 h 373134"/>
                <a:gd name="connsiteX3" fmla="*/ 27859 w 392545"/>
                <a:gd name="connsiteY3" fmla="*/ 0 h 373134"/>
                <a:gd name="connsiteX4" fmla="*/ 0 w 392545"/>
                <a:gd name="connsiteY4" fmla="*/ 0 h 373134"/>
                <a:gd name="connsiteX5" fmla="*/ 0 w 392545"/>
                <a:gd name="connsiteY5" fmla="*/ 373135 h 373134"/>
                <a:gd name="connsiteX6" fmla="*/ 27859 w 392545"/>
                <a:gd name="connsiteY6" fmla="*/ 373135 h 373134"/>
                <a:gd name="connsiteX7" fmla="*/ 62173 w 392545"/>
                <a:gd name="connsiteY7" fmla="*/ 373135 h 373134"/>
                <a:gd name="connsiteX8" fmla="*/ 201992 w 392545"/>
                <a:gd name="connsiteY8" fmla="*/ 373135 h 373134"/>
                <a:gd name="connsiteX9" fmla="*/ 303984 w 392545"/>
                <a:gd name="connsiteY9" fmla="*/ 353961 h 373134"/>
                <a:gd name="connsiteX10" fmla="*/ 369670 w 392545"/>
                <a:gd name="connsiteY10" fmla="*/ 296249 h 373134"/>
                <a:gd name="connsiteX11" fmla="*/ 392546 w 392545"/>
                <a:gd name="connsiteY11" fmla="*/ 199477 h 373134"/>
                <a:gd name="connsiteX12" fmla="*/ 392546 w 392545"/>
                <a:gd name="connsiteY12" fmla="*/ 173611 h 373134"/>
                <a:gd name="connsiteX13" fmla="*/ 369670 w 392545"/>
                <a:gd name="connsiteY13" fmla="*/ 76839 h 373134"/>
                <a:gd name="connsiteX14" fmla="*/ 303984 w 392545"/>
                <a:gd name="connsiteY14" fmla="*/ 19174 h 373134"/>
                <a:gd name="connsiteX15" fmla="*/ 331369 w 392545"/>
                <a:gd name="connsiteY15" fmla="*/ 197531 h 373134"/>
                <a:gd name="connsiteX16" fmla="*/ 299048 w 392545"/>
                <a:gd name="connsiteY16" fmla="*/ 287563 h 373134"/>
                <a:gd name="connsiteX17" fmla="*/ 202514 w 392545"/>
                <a:gd name="connsiteY17" fmla="*/ 316894 h 373134"/>
                <a:gd name="connsiteX18" fmla="*/ 62221 w 392545"/>
                <a:gd name="connsiteY18" fmla="*/ 316894 h 373134"/>
                <a:gd name="connsiteX19" fmla="*/ 62221 w 392545"/>
                <a:gd name="connsiteY19" fmla="*/ 56193 h 373134"/>
                <a:gd name="connsiteX20" fmla="*/ 202514 w 392545"/>
                <a:gd name="connsiteY20" fmla="*/ 56193 h 373134"/>
                <a:gd name="connsiteX21" fmla="*/ 299048 w 392545"/>
                <a:gd name="connsiteY21" fmla="*/ 84812 h 373134"/>
                <a:gd name="connsiteX22" fmla="*/ 331369 w 392545"/>
                <a:gd name="connsiteY22" fmla="*/ 175604 h 373134"/>
                <a:gd name="connsiteX23" fmla="*/ 331369 w 392545"/>
                <a:gd name="connsiteY23" fmla="*/ 197531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92545" h="373134">
                  <a:moveTo>
                    <a:pt x="303984" y="19174"/>
                  </a:moveTo>
                  <a:cubicBezTo>
                    <a:pt x="275461" y="6407"/>
                    <a:pt x="241479" y="0"/>
                    <a:pt x="201992" y="0"/>
                  </a:cubicBezTo>
                  <a:lnTo>
                    <a:pt x="62173" y="0"/>
                  </a:lnTo>
                  <a:lnTo>
                    <a:pt x="27859" y="0"/>
                  </a:lnTo>
                  <a:lnTo>
                    <a:pt x="0" y="0"/>
                  </a:lnTo>
                  <a:lnTo>
                    <a:pt x="0" y="373135"/>
                  </a:lnTo>
                  <a:lnTo>
                    <a:pt x="27859" y="373135"/>
                  </a:lnTo>
                  <a:lnTo>
                    <a:pt x="62173" y="373135"/>
                  </a:lnTo>
                  <a:lnTo>
                    <a:pt x="201992" y="373135"/>
                  </a:lnTo>
                  <a:cubicBezTo>
                    <a:pt x="241479" y="373135"/>
                    <a:pt x="275461" y="366728"/>
                    <a:pt x="303984" y="353961"/>
                  </a:cubicBezTo>
                  <a:cubicBezTo>
                    <a:pt x="332508" y="341194"/>
                    <a:pt x="354387" y="321972"/>
                    <a:pt x="369670" y="296249"/>
                  </a:cubicBezTo>
                  <a:cubicBezTo>
                    <a:pt x="384904" y="270525"/>
                    <a:pt x="392546" y="238299"/>
                    <a:pt x="392546" y="199477"/>
                  </a:cubicBezTo>
                  <a:lnTo>
                    <a:pt x="392546" y="173611"/>
                  </a:lnTo>
                  <a:cubicBezTo>
                    <a:pt x="392546" y="134788"/>
                    <a:pt x="384904" y="102562"/>
                    <a:pt x="369670" y="76839"/>
                  </a:cubicBezTo>
                  <a:cubicBezTo>
                    <a:pt x="354387" y="51162"/>
                    <a:pt x="332508" y="31941"/>
                    <a:pt x="303984" y="19174"/>
                  </a:cubicBezTo>
                  <a:close/>
                  <a:moveTo>
                    <a:pt x="331369" y="197531"/>
                  </a:moveTo>
                  <a:cubicBezTo>
                    <a:pt x="331369" y="238015"/>
                    <a:pt x="320596" y="268010"/>
                    <a:pt x="299048" y="287563"/>
                  </a:cubicBezTo>
                  <a:cubicBezTo>
                    <a:pt x="277502" y="307117"/>
                    <a:pt x="245323" y="316894"/>
                    <a:pt x="202514" y="316894"/>
                  </a:cubicBezTo>
                  <a:lnTo>
                    <a:pt x="62221" y="316894"/>
                  </a:lnTo>
                  <a:lnTo>
                    <a:pt x="62221" y="56193"/>
                  </a:lnTo>
                  <a:lnTo>
                    <a:pt x="202514" y="56193"/>
                  </a:lnTo>
                  <a:cubicBezTo>
                    <a:pt x="245323" y="56193"/>
                    <a:pt x="277454" y="65733"/>
                    <a:pt x="299048" y="84812"/>
                  </a:cubicBezTo>
                  <a:cubicBezTo>
                    <a:pt x="320596" y="103891"/>
                    <a:pt x="331369" y="134171"/>
                    <a:pt x="331369" y="175604"/>
                  </a:cubicBezTo>
                  <a:lnTo>
                    <a:pt x="331369" y="197531"/>
                  </a:lnTo>
                  <a:close/>
                </a:path>
              </a:pathLst>
            </a:custGeom>
            <a:solidFill>
              <a:schemeClr val="bg1"/>
            </a:solidFill>
            <a:ln w="4731" cap="flat">
              <a:noFill/>
              <a:prstDash val="solid"/>
              <a:miter/>
            </a:ln>
          </p:spPr>
          <p:txBody>
            <a:bodyPr rtlCol="0" anchor="ctr"/>
            <a:lstStyle/>
            <a:p>
              <a:endParaRPr lang="en-GB"/>
            </a:p>
          </p:txBody>
        </p:sp>
        <p:sp>
          <p:nvSpPr>
            <p:cNvPr id="37" name="Freeform: Shape 36">
              <a:extLst>
                <a:ext uri="{FF2B5EF4-FFF2-40B4-BE49-F238E27FC236}">
                  <a16:creationId xmlns:a16="http://schemas.microsoft.com/office/drawing/2014/main" id="{533B82D2-D994-4BA1-81E5-F06092A32375}"/>
                </a:ext>
              </a:extLst>
            </p:cNvPr>
            <p:cNvSpPr/>
            <p:nvPr/>
          </p:nvSpPr>
          <p:spPr bwMode="white">
            <a:xfrm>
              <a:off x="8344036" y="4927183"/>
              <a:ext cx="410485" cy="373134"/>
            </a:xfrm>
            <a:custGeom>
              <a:avLst/>
              <a:gdLst>
                <a:gd name="connsiteX0" fmla="*/ 349262 w 410485"/>
                <a:gd name="connsiteY0" fmla="*/ 291598 h 373134"/>
                <a:gd name="connsiteX1" fmla="*/ 60702 w 410485"/>
                <a:gd name="connsiteY1" fmla="*/ 0 h 373134"/>
                <a:gd name="connsiteX2" fmla="*/ 26388 w 410485"/>
                <a:gd name="connsiteY2" fmla="*/ 0 h 373134"/>
                <a:gd name="connsiteX3" fmla="*/ 0 w 410485"/>
                <a:gd name="connsiteY3" fmla="*/ 0 h 373134"/>
                <a:gd name="connsiteX4" fmla="*/ 0 w 410485"/>
                <a:gd name="connsiteY4" fmla="*/ 373135 h 373134"/>
                <a:gd name="connsiteX5" fmla="*/ 60702 w 410485"/>
                <a:gd name="connsiteY5" fmla="*/ 373135 h 373134"/>
                <a:gd name="connsiteX6" fmla="*/ 60702 w 410485"/>
                <a:gd name="connsiteY6" fmla="*/ 81917 h 373134"/>
                <a:gd name="connsiteX7" fmla="*/ 349262 w 410485"/>
                <a:gd name="connsiteY7" fmla="*/ 373135 h 373134"/>
                <a:gd name="connsiteX8" fmla="*/ 410486 w 410485"/>
                <a:gd name="connsiteY8" fmla="*/ 373135 h 373134"/>
                <a:gd name="connsiteX9" fmla="*/ 410486 w 410485"/>
                <a:gd name="connsiteY9" fmla="*/ 0 h 373134"/>
                <a:gd name="connsiteX10" fmla="*/ 349262 w 410485"/>
                <a:gd name="connsiteY10"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85" h="373134">
                  <a:moveTo>
                    <a:pt x="349262" y="291598"/>
                  </a:moveTo>
                  <a:lnTo>
                    <a:pt x="60702" y="0"/>
                  </a:lnTo>
                  <a:lnTo>
                    <a:pt x="26388" y="0"/>
                  </a:lnTo>
                  <a:lnTo>
                    <a:pt x="0" y="0"/>
                  </a:lnTo>
                  <a:lnTo>
                    <a:pt x="0" y="373135"/>
                  </a:lnTo>
                  <a:lnTo>
                    <a:pt x="60702" y="373135"/>
                  </a:lnTo>
                  <a:lnTo>
                    <a:pt x="60702" y="81917"/>
                  </a:lnTo>
                  <a:lnTo>
                    <a:pt x="349262" y="373135"/>
                  </a:lnTo>
                  <a:lnTo>
                    <a:pt x="410486" y="373135"/>
                  </a:lnTo>
                  <a:lnTo>
                    <a:pt x="410486" y="0"/>
                  </a:lnTo>
                  <a:lnTo>
                    <a:pt x="349262" y="0"/>
                  </a:lnTo>
                  <a:close/>
                </a:path>
              </a:pathLst>
            </a:custGeom>
            <a:solidFill>
              <a:schemeClr val="bg1"/>
            </a:solidFill>
            <a:ln w="4731" cap="flat">
              <a:noFill/>
              <a:prstDash val="solid"/>
              <a:miter/>
            </a:ln>
          </p:spPr>
          <p:txBody>
            <a:bodyPr rtlCol="0" anchor="ctr"/>
            <a:lstStyle/>
            <a:p>
              <a:endParaRPr lang="en-GB"/>
            </a:p>
          </p:txBody>
        </p:sp>
        <p:sp>
          <p:nvSpPr>
            <p:cNvPr id="38" name="Freeform: Shape 37">
              <a:extLst>
                <a:ext uri="{FF2B5EF4-FFF2-40B4-BE49-F238E27FC236}">
                  <a16:creationId xmlns:a16="http://schemas.microsoft.com/office/drawing/2014/main" id="{CD107E4C-634D-4DED-A03F-46DF1723185F}"/>
                </a:ext>
              </a:extLst>
            </p:cNvPr>
            <p:cNvSpPr/>
            <p:nvPr/>
          </p:nvSpPr>
          <p:spPr bwMode="white">
            <a:xfrm>
              <a:off x="8863965" y="4927183"/>
              <a:ext cx="421876" cy="373134"/>
            </a:xfrm>
            <a:custGeom>
              <a:avLst/>
              <a:gdLst>
                <a:gd name="connsiteX0" fmla="*/ 355716 w 421876"/>
                <a:gd name="connsiteY0" fmla="*/ 0 h 373134"/>
                <a:gd name="connsiteX1" fmla="*/ 212955 w 421876"/>
                <a:gd name="connsiteY1" fmla="*/ 291598 h 373134"/>
                <a:gd name="connsiteX2" fmla="*/ 70146 w 421876"/>
                <a:gd name="connsiteY2" fmla="*/ 0 h 373134"/>
                <a:gd name="connsiteX3" fmla="*/ 0 w 421876"/>
                <a:gd name="connsiteY3" fmla="*/ 0 h 373134"/>
                <a:gd name="connsiteX4" fmla="*/ 187042 w 421876"/>
                <a:gd name="connsiteY4" fmla="*/ 373135 h 373134"/>
                <a:gd name="connsiteX5" fmla="*/ 235309 w 421876"/>
                <a:gd name="connsiteY5" fmla="*/ 373135 h 373134"/>
                <a:gd name="connsiteX6" fmla="*/ 421876 w 421876"/>
                <a:gd name="connsiteY6"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1876" h="373134">
                  <a:moveTo>
                    <a:pt x="355716" y="0"/>
                  </a:moveTo>
                  <a:lnTo>
                    <a:pt x="212955" y="291598"/>
                  </a:lnTo>
                  <a:lnTo>
                    <a:pt x="70146" y="0"/>
                  </a:lnTo>
                  <a:lnTo>
                    <a:pt x="0" y="0"/>
                  </a:lnTo>
                  <a:lnTo>
                    <a:pt x="187042" y="373135"/>
                  </a:lnTo>
                  <a:lnTo>
                    <a:pt x="235309" y="373135"/>
                  </a:lnTo>
                  <a:lnTo>
                    <a:pt x="421876" y="0"/>
                  </a:lnTo>
                  <a:close/>
                </a:path>
              </a:pathLst>
            </a:custGeom>
            <a:solidFill>
              <a:schemeClr val="bg1"/>
            </a:solidFill>
            <a:ln w="4731" cap="flat">
              <a:noFill/>
              <a:prstDash val="solid"/>
              <a:miter/>
            </a:ln>
          </p:spPr>
          <p:txBody>
            <a:bodyPr rtlCol="0" anchor="ctr"/>
            <a:lstStyle/>
            <a:p>
              <a:endParaRPr lang="en-GB"/>
            </a:p>
          </p:txBody>
        </p:sp>
      </p:grpSp>
      <p:pic>
        <p:nvPicPr>
          <p:cNvPr id="41" name="TAGLINE WHITE">
            <a:extLst>
              <a:ext uri="{FF2B5EF4-FFF2-40B4-BE49-F238E27FC236}">
                <a16:creationId xmlns:a16="http://schemas.microsoft.com/office/drawing/2014/main" id="{A98F511B-B3B4-46F3-ACF7-28F2D6378C25}"/>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950400" y="539750"/>
            <a:ext cx="1702800" cy="110651"/>
          </a:xfrm>
          <a:prstGeom prst="rect">
            <a:avLst/>
          </a:prstGeom>
        </p:spPr>
      </p:pic>
      <p:sp>
        <p:nvSpPr>
          <p:cNvPr id="2" name="Title 1"/>
          <p:cNvSpPr>
            <a:spLocks noGrp="1"/>
          </p:cNvSpPr>
          <p:nvPr>
            <p:ph type="ctrTitle" hasCustomPrompt="1"/>
          </p:nvPr>
        </p:nvSpPr>
        <p:spPr>
          <a:xfrm>
            <a:off x="539751" y="1730375"/>
            <a:ext cx="8290798" cy="2985625"/>
          </a:xfrm>
        </p:spPr>
        <p:txBody>
          <a:bodyPr anchor="b" anchorCtr="0">
            <a:noAutofit/>
          </a:bodyPr>
          <a:lstStyle>
            <a:lvl1pPr algn="l">
              <a:lnSpc>
                <a:spcPct val="83000"/>
              </a:lnSpc>
              <a:defRPr sz="6000">
                <a:solidFill>
                  <a:schemeClr val="bg1"/>
                </a:solidFill>
              </a:defRPr>
            </a:lvl1pPr>
          </a:lstStyle>
          <a:p>
            <a:r>
              <a:rPr lang="en-GB"/>
              <a:t>Click to add title</a:t>
            </a:r>
          </a:p>
        </p:txBody>
      </p:sp>
      <p:sp>
        <p:nvSpPr>
          <p:cNvPr id="31" name="Subtitle 2"/>
          <p:cNvSpPr>
            <a:spLocks noGrp="1"/>
          </p:cNvSpPr>
          <p:nvPr>
            <p:ph type="subTitle" idx="1" hasCustomPrompt="1"/>
          </p:nvPr>
        </p:nvSpPr>
        <p:spPr>
          <a:xfrm>
            <a:off x="540000" y="4946400"/>
            <a:ext cx="8290798" cy="648072"/>
          </a:xfrm>
        </p:spPr>
        <p:txBody>
          <a:bodyPr/>
          <a:lstStyle>
            <a:lvl1pPr marL="0" indent="0" algn="l" defTabSz="914400" rtl="0" eaLnBrk="1" latinLnBrk="0" hangingPunct="1">
              <a:lnSpc>
                <a:spcPct val="83000"/>
              </a:lnSpc>
              <a:spcBef>
                <a:spcPts val="0"/>
              </a:spcBef>
              <a:buNone/>
              <a:defRPr lang="en-US" sz="2000" b="0" kern="1200" dirty="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add subtitle</a:t>
            </a:r>
          </a:p>
        </p:txBody>
      </p:sp>
      <p:sp>
        <p:nvSpPr>
          <p:cNvPr id="4" name="Text Placeholder 3">
            <a:extLst>
              <a:ext uri="{FF2B5EF4-FFF2-40B4-BE49-F238E27FC236}">
                <a16:creationId xmlns:a16="http://schemas.microsoft.com/office/drawing/2014/main" id="{2B2D590D-63DF-49A5-B495-2B2E9EA7D2AA}"/>
              </a:ext>
            </a:extLst>
          </p:cNvPr>
          <p:cNvSpPr>
            <a:spLocks noGrp="1"/>
          </p:cNvSpPr>
          <p:nvPr>
            <p:ph type="body" sz="quarter" idx="18" hasCustomPrompt="1"/>
          </p:nvPr>
        </p:nvSpPr>
        <p:spPr>
          <a:xfrm>
            <a:off x="539748" y="5768975"/>
            <a:ext cx="8291049" cy="277813"/>
          </a:xfrm>
        </p:spPr>
        <p:txBody>
          <a:bodyPr anchor="b" anchorCtr="0"/>
          <a:lstStyle>
            <a:lvl1pPr marL="0" indent="0">
              <a:lnSpc>
                <a:spcPct val="83000"/>
              </a:lnSpc>
              <a:spcBef>
                <a:spcPts val="0"/>
              </a:spcBef>
              <a:buNone/>
              <a:tabLst/>
              <a:defRPr sz="1400" b="0">
                <a:solidFill>
                  <a:schemeClr val="bg1"/>
                </a:solidFill>
              </a:defRPr>
            </a:lvl1pPr>
            <a:lvl2pPr marL="0" indent="0">
              <a:lnSpc>
                <a:spcPct val="83000"/>
              </a:lnSpc>
              <a:spcBef>
                <a:spcPts val="0"/>
              </a:spcBef>
              <a:buNone/>
              <a:tabLst/>
              <a:defRPr sz="1400" b="0"/>
            </a:lvl2pPr>
            <a:lvl3pPr marL="0" indent="0">
              <a:lnSpc>
                <a:spcPct val="83000"/>
              </a:lnSpc>
              <a:spcBef>
                <a:spcPts val="0"/>
              </a:spcBef>
              <a:buNone/>
              <a:tabLst/>
              <a:defRPr sz="1400" b="0"/>
            </a:lvl3pPr>
            <a:lvl4pPr marL="0" indent="0">
              <a:lnSpc>
                <a:spcPct val="83000"/>
              </a:lnSpc>
              <a:spcBef>
                <a:spcPts val="0"/>
              </a:spcBef>
              <a:buNone/>
              <a:tabLst/>
              <a:defRPr sz="1400" b="0"/>
            </a:lvl4pPr>
            <a:lvl5pPr marL="0" indent="0">
              <a:lnSpc>
                <a:spcPct val="83000"/>
              </a:lnSpc>
              <a:spcBef>
                <a:spcPts val="0"/>
              </a:spcBef>
              <a:buNone/>
              <a:tabLst/>
              <a:defRPr sz="1400" b="0"/>
            </a:lvl5pPr>
          </a:lstStyle>
          <a:p>
            <a:pPr lvl="0"/>
            <a:r>
              <a:rPr lang="en-GB"/>
              <a:t>Click to add name, title etc..</a:t>
            </a:r>
          </a:p>
        </p:txBody>
      </p:sp>
      <p:sp>
        <p:nvSpPr>
          <p:cNvPr id="13" name="Date Placeholder 12"/>
          <p:cNvSpPr>
            <a:spLocks noGrp="1"/>
          </p:cNvSpPr>
          <p:nvPr>
            <p:ph type="dt" sz="half" idx="15"/>
          </p:nvPr>
        </p:nvSpPr>
        <p:spPr>
          <a:xfrm>
            <a:off x="0" y="6858000"/>
            <a:ext cx="0" cy="0"/>
          </a:xfrm>
        </p:spPr>
        <p:txBody>
          <a:bodyPr/>
          <a:lstStyle>
            <a:lvl1pPr>
              <a:defRPr>
                <a:solidFill>
                  <a:schemeClr val="bg1"/>
                </a:solidFill>
              </a:defRPr>
            </a:lvl1pPr>
          </a:lstStyle>
          <a:p>
            <a:endParaRPr lang="en-GB"/>
          </a:p>
        </p:txBody>
      </p:sp>
      <p:sp>
        <p:nvSpPr>
          <p:cNvPr id="24" name="Footer Placeholder 23"/>
          <p:cNvSpPr>
            <a:spLocks noGrp="1"/>
          </p:cNvSpPr>
          <p:nvPr>
            <p:ph type="ftr" sz="quarter" idx="16"/>
          </p:nvPr>
        </p:nvSpPr>
        <p:spPr>
          <a:xfrm>
            <a:off x="0" y="6858000"/>
            <a:ext cx="0" cy="0"/>
          </a:xfrm>
        </p:spPr>
        <p:txBody>
          <a:bodyPr/>
          <a:lstStyle>
            <a:lvl1pPr>
              <a:defRPr sz="100">
                <a:noFill/>
              </a:defRPr>
            </a:lvl1pPr>
          </a:lstStyle>
          <a:p>
            <a:endParaRPr lang="en-GB">
              <a:noFill/>
            </a:endParaRPr>
          </a:p>
        </p:txBody>
      </p:sp>
      <p:sp>
        <p:nvSpPr>
          <p:cNvPr id="25" name="Slide Number Placeholder 24"/>
          <p:cNvSpPr>
            <a:spLocks noGrp="1"/>
          </p:cNvSpPr>
          <p:nvPr>
            <p:ph type="sldNum" sz="quarter" idx="17"/>
          </p:nvPr>
        </p:nvSpPr>
        <p:spPr>
          <a:xfrm>
            <a:off x="0" y="6858000"/>
            <a:ext cx="0" cy="0"/>
          </a:xfrm>
        </p:spPr>
        <p:txBody>
          <a:bodyPr/>
          <a:lstStyle>
            <a:lvl1pPr>
              <a:defRPr sz="100">
                <a:noFill/>
              </a:defRPr>
            </a:lvl1pPr>
          </a:lstStyle>
          <a:p>
            <a:fld id="{5BA07366-CB75-4AA8-9E5B-928B849F427C}" type="slidenum">
              <a:rPr lang="en-GB" smtClean="0"/>
              <a:pPr/>
              <a:t>‹#›</a:t>
            </a:fld>
            <a:endParaRPr lang="en-GB" sz="100"/>
          </a:p>
        </p:txBody>
      </p:sp>
      <p:sp>
        <p:nvSpPr>
          <p:cNvPr id="40" name="SD_FLD_DocumentDate">
            <a:extLst>
              <a:ext uri="{FF2B5EF4-FFF2-40B4-BE49-F238E27FC236}">
                <a16:creationId xmlns:a16="http://schemas.microsoft.com/office/drawing/2014/main" id="{7E2B10C4-BD8D-4AE7-9B25-DFBE307FFE40}"/>
              </a:ext>
            </a:extLst>
          </p:cNvPr>
          <p:cNvSpPr txBox="1">
            <a:spLocks noChangeArrowheads="1"/>
          </p:cNvSpPr>
          <p:nvPr userDrawn="1"/>
        </p:nvSpPr>
        <p:spPr bwMode="auto">
          <a:xfrm>
            <a:off x="540001" y="6161675"/>
            <a:ext cx="8290796" cy="181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l">
              <a:lnSpc>
                <a:spcPct val="83000"/>
              </a:lnSpc>
              <a:spcBef>
                <a:spcPts val="0"/>
              </a:spcBef>
            </a:pPr>
            <a:r>
              <a:rPr lang="en-GB" altLang="ja-JP" sz="1400" cap="none" baseline="0">
                <a:solidFill>
                  <a:schemeClr val="bg1"/>
                </a:solidFill>
                <a:ea typeface="ＭＳ Ｐゴシック" charset="-128"/>
                <a:cs typeface="Arial" charset="0"/>
              </a:rPr>
              <a:t>11 August 2023</a:t>
            </a:r>
          </a:p>
        </p:txBody>
      </p:sp>
      <p:sp>
        <p:nvSpPr>
          <p:cNvPr id="29" name="_SD_FLD_DocumentNumber"/>
          <p:cNvSpPr txBox="1">
            <a:spLocks noChangeArrowheads="1"/>
          </p:cNvSpPr>
          <p:nvPr userDrawn="1"/>
        </p:nvSpPr>
        <p:spPr bwMode="auto">
          <a:xfrm>
            <a:off x="540001" y="6440400"/>
            <a:ext cx="170155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l">
              <a:spcBef>
                <a:spcPts val="0"/>
              </a:spcBef>
            </a:pPr>
            <a:endParaRPr lang="en-GB" altLang="ja-JP" sz="700">
              <a:solidFill>
                <a:schemeClr val="bg1"/>
              </a:solidFill>
              <a:ea typeface="ＭＳ Ｐゴシック" charset="-128"/>
              <a:cs typeface="Arial" charset="0"/>
            </a:endParaRPr>
          </a:p>
        </p:txBody>
      </p:sp>
      <p:sp>
        <p:nvSpPr>
          <p:cNvPr id="22" name="SD_FLD_Draft" hidden="1">
            <a:extLst>
              <a:ext uri="{FF2B5EF4-FFF2-40B4-BE49-F238E27FC236}">
                <a16:creationId xmlns:a16="http://schemas.microsoft.com/office/drawing/2014/main" id="{D3B7CDF1-E10F-4E39-9E5D-AE11897E4C1E}"/>
              </a:ext>
            </a:extLst>
          </p:cNvPr>
          <p:cNvSpPr txBox="1">
            <a:spLocks noChangeArrowheads="1"/>
          </p:cNvSpPr>
          <p:nvPr userDrawn="1"/>
        </p:nvSpPr>
        <p:spPr bwMode="auto">
          <a:xfrm>
            <a:off x="5243513" y="6232324"/>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sp>
        <p:nvSpPr>
          <p:cNvPr id="21" name="SD_FLD_Confidentiality">
            <a:extLst>
              <a:ext uri="{FF2B5EF4-FFF2-40B4-BE49-F238E27FC236}">
                <a16:creationId xmlns:a16="http://schemas.microsoft.com/office/drawing/2014/main" id="{B504DBE6-F10B-43A3-A35B-E9AA5F4CDC43}"/>
              </a:ext>
            </a:extLst>
          </p:cNvPr>
          <p:cNvSpPr/>
          <p:nvPr userDrawn="1"/>
        </p:nvSpPr>
        <p:spPr>
          <a:xfrm>
            <a:off x="7131600" y="6440400"/>
            <a:ext cx="2440800" cy="1512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L="0" algn="ctr" defTabSz="914400" rtl="0" eaLnBrk="1" latinLnBrk="0" hangingPunct="1">
              <a:lnSpc>
                <a:spcPct val="100000"/>
              </a:lnSpc>
              <a:spcBef>
                <a:spcPts val="0"/>
              </a:spcBef>
            </a:pPr>
            <a:endParaRPr lang="en-GB" sz="700" b="0" kern="1200" cap="all" baseline="0">
              <a:solidFill>
                <a:schemeClr val="bg1"/>
              </a:solidFill>
              <a:latin typeface="+mn-lt"/>
              <a:ea typeface="+mn-ea"/>
              <a:cs typeface="+mn-cs"/>
            </a:endParaRPr>
          </a:p>
        </p:txBody>
      </p:sp>
    </p:spTree>
    <p:extLst>
      <p:ext uri="{BB962C8B-B14F-4D97-AF65-F5344CB8AC3E}">
        <p14:creationId xmlns:p14="http://schemas.microsoft.com/office/powerpoint/2010/main" val="264878049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Chapter slide">
    <p:spTree>
      <p:nvGrpSpPr>
        <p:cNvPr id="1" name=""/>
        <p:cNvGrpSpPr/>
        <p:nvPr/>
      </p:nvGrpSpPr>
      <p:grpSpPr>
        <a:xfrm>
          <a:off x="0" y="0"/>
          <a:ext cx="0" cy="0"/>
          <a:chOff x="0" y="0"/>
          <a:chExt cx="0" cy="0"/>
        </a:xfrm>
      </p:grpSpPr>
      <p:sp>
        <p:nvSpPr>
          <p:cNvPr id="7" name="Rectangle 6"/>
          <p:cNvSpPr/>
          <p:nvPr userDrawn="1"/>
        </p:nvSpPr>
        <p:spPr bwMode="white">
          <a:xfrm>
            <a:off x="1" y="-1"/>
            <a:ext cx="12191999" cy="6861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540000" y="1536806"/>
            <a:ext cx="10170863" cy="3784387"/>
          </a:xfrm>
        </p:spPr>
        <p:txBody>
          <a:bodyPr anchor="ctr" anchorCtr="0">
            <a:noAutofit/>
          </a:bodyPr>
          <a:lstStyle>
            <a:lvl1pPr algn="l">
              <a:defRPr sz="6000" b="0" cap="none" baseline="0">
                <a:solidFill>
                  <a:schemeClr val="accent5"/>
                </a:solidFill>
              </a:defRPr>
            </a:lvl1pPr>
          </a:lstStyle>
          <a:p>
            <a:r>
              <a:rPr lang="en-GB"/>
              <a:t>Click to add title</a:t>
            </a:r>
          </a:p>
        </p:txBody>
      </p:sp>
      <p:grpSp>
        <p:nvGrpSpPr>
          <p:cNvPr id="14" name="Logo">
            <a:extLst>
              <a:ext uri="{FF2B5EF4-FFF2-40B4-BE49-F238E27FC236}">
                <a16:creationId xmlns:a16="http://schemas.microsoft.com/office/drawing/2014/main" id="{FFD8B2ED-D29A-4DD2-802B-39A737104C76}"/>
              </a:ext>
            </a:extLst>
          </p:cNvPr>
          <p:cNvGrpSpPr/>
          <p:nvPr userDrawn="1"/>
        </p:nvGrpSpPr>
        <p:grpSpPr bwMode="black">
          <a:xfrm>
            <a:off x="10893210" y="6350918"/>
            <a:ext cx="755843" cy="322808"/>
            <a:chOff x="6380216" y="4059273"/>
            <a:chExt cx="2905863" cy="1241045"/>
          </a:xfrm>
          <a:solidFill>
            <a:schemeClr val="bg1"/>
          </a:solidFill>
        </p:grpSpPr>
        <p:sp>
          <p:nvSpPr>
            <p:cNvPr id="15" name="Freeform: Shape 14">
              <a:extLst>
                <a:ext uri="{FF2B5EF4-FFF2-40B4-BE49-F238E27FC236}">
                  <a16:creationId xmlns:a16="http://schemas.microsoft.com/office/drawing/2014/main" id="{CDE34447-D162-4F7B-935A-955BE9F11910}"/>
                </a:ext>
              </a:extLst>
            </p:cNvPr>
            <p:cNvSpPr/>
            <p:nvPr/>
          </p:nvSpPr>
          <p:spPr bwMode="black">
            <a:xfrm>
              <a:off x="6380216" y="4059273"/>
              <a:ext cx="2905863" cy="346936"/>
            </a:xfrm>
            <a:custGeom>
              <a:avLst/>
              <a:gdLst>
                <a:gd name="connsiteX0" fmla="*/ 0 w 2905863"/>
                <a:gd name="connsiteY0" fmla="*/ 0 h 346936"/>
                <a:gd name="connsiteX1" fmla="*/ 2905864 w 2905863"/>
                <a:gd name="connsiteY1" fmla="*/ 0 h 346936"/>
                <a:gd name="connsiteX2" fmla="*/ 2905864 w 2905863"/>
                <a:gd name="connsiteY2" fmla="*/ 346937 h 346936"/>
                <a:gd name="connsiteX3" fmla="*/ 0 w 2905863"/>
                <a:gd name="connsiteY3" fmla="*/ 346937 h 346936"/>
              </a:gdLst>
              <a:ahLst/>
              <a:cxnLst>
                <a:cxn ang="0">
                  <a:pos x="connsiteX0" y="connsiteY0"/>
                </a:cxn>
                <a:cxn ang="0">
                  <a:pos x="connsiteX1" y="connsiteY1"/>
                </a:cxn>
                <a:cxn ang="0">
                  <a:pos x="connsiteX2" y="connsiteY2"/>
                </a:cxn>
                <a:cxn ang="0">
                  <a:pos x="connsiteX3" y="connsiteY3"/>
                </a:cxn>
              </a:cxnLst>
              <a:rect l="l" t="t" r="r" b="b"/>
              <a:pathLst>
                <a:path w="2905863" h="346936">
                  <a:moveTo>
                    <a:pt x="0" y="0"/>
                  </a:moveTo>
                  <a:lnTo>
                    <a:pt x="2905864" y="0"/>
                  </a:lnTo>
                  <a:lnTo>
                    <a:pt x="2905864" y="346937"/>
                  </a:lnTo>
                  <a:lnTo>
                    <a:pt x="0" y="346937"/>
                  </a:lnTo>
                  <a:close/>
                </a:path>
              </a:pathLst>
            </a:custGeom>
            <a:grpFill/>
            <a:ln w="4731" cap="flat">
              <a:noFill/>
              <a:prstDash val="solid"/>
              <a:miter/>
            </a:ln>
          </p:spPr>
          <p:txBody>
            <a:bodyPr rtlCol="0" anchor="ctr"/>
            <a:lstStyle/>
            <a:p>
              <a:endParaRPr lang="en-GB"/>
            </a:p>
          </p:txBody>
        </p:sp>
        <p:sp>
          <p:nvSpPr>
            <p:cNvPr id="16" name="Freeform: Shape 15">
              <a:extLst>
                <a:ext uri="{FF2B5EF4-FFF2-40B4-BE49-F238E27FC236}">
                  <a16:creationId xmlns:a16="http://schemas.microsoft.com/office/drawing/2014/main" id="{FCC62DE1-D960-4214-AF24-6FCCF8E1E2CB}"/>
                </a:ext>
              </a:extLst>
            </p:cNvPr>
            <p:cNvSpPr/>
            <p:nvPr/>
          </p:nvSpPr>
          <p:spPr bwMode="black">
            <a:xfrm>
              <a:off x="6380216" y="4521775"/>
              <a:ext cx="2905863" cy="57854"/>
            </a:xfrm>
            <a:custGeom>
              <a:avLst/>
              <a:gdLst>
                <a:gd name="connsiteX0" fmla="*/ 0 w 2905863"/>
                <a:gd name="connsiteY0" fmla="*/ 0 h 57854"/>
                <a:gd name="connsiteX1" fmla="*/ 2905864 w 2905863"/>
                <a:gd name="connsiteY1" fmla="*/ 0 h 57854"/>
                <a:gd name="connsiteX2" fmla="*/ 2905864 w 2905863"/>
                <a:gd name="connsiteY2" fmla="*/ 57854 h 57854"/>
                <a:gd name="connsiteX3" fmla="*/ 0 w 2905863"/>
                <a:gd name="connsiteY3" fmla="*/ 57854 h 57854"/>
              </a:gdLst>
              <a:ahLst/>
              <a:cxnLst>
                <a:cxn ang="0">
                  <a:pos x="connsiteX0" y="connsiteY0"/>
                </a:cxn>
                <a:cxn ang="0">
                  <a:pos x="connsiteX1" y="connsiteY1"/>
                </a:cxn>
                <a:cxn ang="0">
                  <a:pos x="connsiteX2" y="connsiteY2"/>
                </a:cxn>
                <a:cxn ang="0">
                  <a:pos x="connsiteX3" y="connsiteY3"/>
                </a:cxn>
              </a:cxnLst>
              <a:rect l="l" t="t" r="r" b="b"/>
              <a:pathLst>
                <a:path w="2905863" h="57854">
                  <a:moveTo>
                    <a:pt x="0" y="0"/>
                  </a:moveTo>
                  <a:lnTo>
                    <a:pt x="2905864" y="0"/>
                  </a:lnTo>
                  <a:lnTo>
                    <a:pt x="2905864" y="57854"/>
                  </a:lnTo>
                  <a:lnTo>
                    <a:pt x="0" y="57854"/>
                  </a:lnTo>
                  <a:close/>
                </a:path>
              </a:pathLst>
            </a:custGeom>
            <a:grpFill/>
            <a:ln w="4731"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FDA82B21-5583-4BEB-BD57-5F9CEB1A8934}"/>
                </a:ext>
              </a:extLst>
            </p:cNvPr>
            <p:cNvSpPr/>
            <p:nvPr/>
          </p:nvSpPr>
          <p:spPr bwMode="black">
            <a:xfrm>
              <a:off x="6380216" y="4637294"/>
              <a:ext cx="2905863" cy="115566"/>
            </a:xfrm>
            <a:custGeom>
              <a:avLst/>
              <a:gdLst>
                <a:gd name="connsiteX0" fmla="*/ 0 w 2905863"/>
                <a:gd name="connsiteY0" fmla="*/ 0 h 115566"/>
                <a:gd name="connsiteX1" fmla="*/ 2905864 w 2905863"/>
                <a:gd name="connsiteY1" fmla="*/ 0 h 115566"/>
                <a:gd name="connsiteX2" fmla="*/ 2905864 w 2905863"/>
                <a:gd name="connsiteY2" fmla="*/ 115566 h 115566"/>
                <a:gd name="connsiteX3" fmla="*/ 0 w 2905863"/>
                <a:gd name="connsiteY3" fmla="*/ 115566 h 115566"/>
              </a:gdLst>
              <a:ahLst/>
              <a:cxnLst>
                <a:cxn ang="0">
                  <a:pos x="connsiteX0" y="connsiteY0"/>
                </a:cxn>
                <a:cxn ang="0">
                  <a:pos x="connsiteX1" y="connsiteY1"/>
                </a:cxn>
                <a:cxn ang="0">
                  <a:pos x="connsiteX2" y="connsiteY2"/>
                </a:cxn>
                <a:cxn ang="0">
                  <a:pos x="connsiteX3" y="connsiteY3"/>
                </a:cxn>
              </a:cxnLst>
              <a:rect l="l" t="t" r="r" b="b"/>
              <a:pathLst>
                <a:path w="2905863" h="115566">
                  <a:moveTo>
                    <a:pt x="0" y="0"/>
                  </a:moveTo>
                  <a:lnTo>
                    <a:pt x="2905864" y="0"/>
                  </a:lnTo>
                  <a:lnTo>
                    <a:pt x="2905864" y="115566"/>
                  </a:lnTo>
                  <a:lnTo>
                    <a:pt x="0" y="115566"/>
                  </a:lnTo>
                  <a:close/>
                </a:path>
              </a:pathLst>
            </a:custGeom>
            <a:grpFill/>
            <a:ln w="4731" cap="flat">
              <a:noFill/>
              <a:prstDash val="solid"/>
              <a:miter/>
            </a:ln>
          </p:spPr>
          <p:txBody>
            <a:bodyPr rtlCol="0" anchor="ctr"/>
            <a:lstStyle/>
            <a:p>
              <a:endParaRPr lang="en-GB"/>
            </a:p>
          </p:txBody>
        </p:sp>
        <p:sp>
          <p:nvSpPr>
            <p:cNvPr id="18" name="Freeform: Shape 17">
              <a:extLst>
                <a:ext uri="{FF2B5EF4-FFF2-40B4-BE49-F238E27FC236}">
                  <a16:creationId xmlns:a16="http://schemas.microsoft.com/office/drawing/2014/main" id="{9CE20039-795E-4D11-8AE0-90EC7F537A0F}"/>
                </a:ext>
              </a:extLst>
            </p:cNvPr>
            <p:cNvSpPr/>
            <p:nvPr/>
          </p:nvSpPr>
          <p:spPr bwMode="black">
            <a:xfrm>
              <a:off x="7833598" y="4927183"/>
              <a:ext cx="392545" cy="373134"/>
            </a:xfrm>
            <a:custGeom>
              <a:avLst/>
              <a:gdLst>
                <a:gd name="connsiteX0" fmla="*/ 303984 w 392545"/>
                <a:gd name="connsiteY0" fmla="*/ 19174 h 373134"/>
                <a:gd name="connsiteX1" fmla="*/ 201992 w 392545"/>
                <a:gd name="connsiteY1" fmla="*/ 0 h 373134"/>
                <a:gd name="connsiteX2" fmla="*/ 62173 w 392545"/>
                <a:gd name="connsiteY2" fmla="*/ 0 h 373134"/>
                <a:gd name="connsiteX3" fmla="*/ 27859 w 392545"/>
                <a:gd name="connsiteY3" fmla="*/ 0 h 373134"/>
                <a:gd name="connsiteX4" fmla="*/ 0 w 392545"/>
                <a:gd name="connsiteY4" fmla="*/ 0 h 373134"/>
                <a:gd name="connsiteX5" fmla="*/ 0 w 392545"/>
                <a:gd name="connsiteY5" fmla="*/ 373135 h 373134"/>
                <a:gd name="connsiteX6" fmla="*/ 27859 w 392545"/>
                <a:gd name="connsiteY6" fmla="*/ 373135 h 373134"/>
                <a:gd name="connsiteX7" fmla="*/ 62173 w 392545"/>
                <a:gd name="connsiteY7" fmla="*/ 373135 h 373134"/>
                <a:gd name="connsiteX8" fmla="*/ 201992 w 392545"/>
                <a:gd name="connsiteY8" fmla="*/ 373135 h 373134"/>
                <a:gd name="connsiteX9" fmla="*/ 303984 w 392545"/>
                <a:gd name="connsiteY9" fmla="*/ 353961 h 373134"/>
                <a:gd name="connsiteX10" fmla="*/ 369670 w 392545"/>
                <a:gd name="connsiteY10" fmla="*/ 296249 h 373134"/>
                <a:gd name="connsiteX11" fmla="*/ 392546 w 392545"/>
                <a:gd name="connsiteY11" fmla="*/ 199477 h 373134"/>
                <a:gd name="connsiteX12" fmla="*/ 392546 w 392545"/>
                <a:gd name="connsiteY12" fmla="*/ 173611 h 373134"/>
                <a:gd name="connsiteX13" fmla="*/ 369670 w 392545"/>
                <a:gd name="connsiteY13" fmla="*/ 76839 h 373134"/>
                <a:gd name="connsiteX14" fmla="*/ 303984 w 392545"/>
                <a:gd name="connsiteY14" fmla="*/ 19174 h 373134"/>
                <a:gd name="connsiteX15" fmla="*/ 331369 w 392545"/>
                <a:gd name="connsiteY15" fmla="*/ 197531 h 373134"/>
                <a:gd name="connsiteX16" fmla="*/ 299048 w 392545"/>
                <a:gd name="connsiteY16" fmla="*/ 287563 h 373134"/>
                <a:gd name="connsiteX17" fmla="*/ 202514 w 392545"/>
                <a:gd name="connsiteY17" fmla="*/ 316894 h 373134"/>
                <a:gd name="connsiteX18" fmla="*/ 62221 w 392545"/>
                <a:gd name="connsiteY18" fmla="*/ 316894 h 373134"/>
                <a:gd name="connsiteX19" fmla="*/ 62221 w 392545"/>
                <a:gd name="connsiteY19" fmla="*/ 56193 h 373134"/>
                <a:gd name="connsiteX20" fmla="*/ 202514 w 392545"/>
                <a:gd name="connsiteY20" fmla="*/ 56193 h 373134"/>
                <a:gd name="connsiteX21" fmla="*/ 299048 w 392545"/>
                <a:gd name="connsiteY21" fmla="*/ 84812 h 373134"/>
                <a:gd name="connsiteX22" fmla="*/ 331369 w 392545"/>
                <a:gd name="connsiteY22" fmla="*/ 175604 h 373134"/>
                <a:gd name="connsiteX23" fmla="*/ 331369 w 392545"/>
                <a:gd name="connsiteY23" fmla="*/ 197531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92545" h="373134">
                  <a:moveTo>
                    <a:pt x="303984" y="19174"/>
                  </a:moveTo>
                  <a:cubicBezTo>
                    <a:pt x="275461" y="6407"/>
                    <a:pt x="241479" y="0"/>
                    <a:pt x="201992" y="0"/>
                  </a:cubicBezTo>
                  <a:lnTo>
                    <a:pt x="62173" y="0"/>
                  </a:lnTo>
                  <a:lnTo>
                    <a:pt x="27859" y="0"/>
                  </a:lnTo>
                  <a:lnTo>
                    <a:pt x="0" y="0"/>
                  </a:lnTo>
                  <a:lnTo>
                    <a:pt x="0" y="373135"/>
                  </a:lnTo>
                  <a:lnTo>
                    <a:pt x="27859" y="373135"/>
                  </a:lnTo>
                  <a:lnTo>
                    <a:pt x="62173" y="373135"/>
                  </a:lnTo>
                  <a:lnTo>
                    <a:pt x="201992" y="373135"/>
                  </a:lnTo>
                  <a:cubicBezTo>
                    <a:pt x="241479" y="373135"/>
                    <a:pt x="275461" y="366728"/>
                    <a:pt x="303984" y="353961"/>
                  </a:cubicBezTo>
                  <a:cubicBezTo>
                    <a:pt x="332508" y="341194"/>
                    <a:pt x="354387" y="321972"/>
                    <a:pt x="369670" y="296249"/>
                  </a:cubicBezTo>
                  <a:cubicBezTo>
                    <a:pt x="384904" y="270525"/>
                    <a:pt x="392546" y="238299"/>
                    <a:pt x="392546" y="199477"/>
                  </a:cubicBezTo>
                  <a:lnTo>
                    <a:pt x="392546" y="173611"/>
                  </a:lnTo>
                  <a:cubicBezTo>
                    <a:pt x="392546" y="134788"/>
                    <a:pt x="384904" y="102562"/>
                    <a:pt x="369670" y="76839"/>
                  </a:cubicBezTo>
                  <a:cubicBezTo>
                    <a:pt x="354387" y="51162"/>
                    <a:pt x="332508" y="31941"/>
                    <a:pt x="303984" y="19174"/>
                  </a:cubicBezTo>
                  <a:close/>
                  <a:moveTo>
                    <a:pt x="331369" y="197531"/>
                  </a:moveTo>
                  <a:cubicBezTo>
                    <a:pt x="331369" y="238015"/>
                    <a:pt x="320596" y="268010"/>
                    <a:pt x="299048" y="287563"/>
                  </a:cubicBezTo>
                  <a:cubicBezTo>
                    <a:pt x="277502" y="307117"/>
                    <a:pt x="245323" y="316894"/>
                    <a:pt x="202514" y="316894"/>
                  </a:cubicBezTo>
                  <a:lnTo>
                    <a:pt x="62221" y="316894"/>
                  </a:lnTo>
                  <a:lnTo>
                    <a:pt x="62221" y="56193"/>
                  </a:lnTo>
                  <a:lnTo>
                    <a:pt x="202514" y="56193"/>
                  </a:lnTo>
                  <a:cubicBezTo>
                    <a:pt x="245323" y="56193"/>
                    <a:pt x="277454" y="65733"/>
                    <a:pt x="299048" y="84812"/>
                  </a:cubicBezTo>
                  <a:cubicBezTo>
                    <a:pt x="320596" y="103891"/>
                    <a:pt x="331369" y="134171"/>
                    <a:pt x="331369" y="175604"/>
                  </a:cubicBezTo>
                  <a:lnTo>
                    <a:pt x="331369" y="197531"/>
                  </a:lnTo>
                  <a:close/>
                </a:path>
              </a:pathLst>
            </a:custGeom>
            <a:grpFill/>
            <a:ln w="4731"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698DD760-2FAF-4320-9DEA-72623C379E8E}"/>
                </a:ext>
              </a:extLst>
            </p:cNvPr>
            <p:cNvSpPr/>
            <p:nvPr/>
          </p:nvSpPr>
          <p:spPr bwMode="black">
            <a:xfrm>
              <a:off x="8344036" y="4927183"/>
              <a:ext cx="410485" cy="373134"/>
            </a:xfrm>
            <a:custGeom>
              <a:avLst/>
              <a:gdLst>
                <a:gd name="connsiteX0" fmla="*/ 349262 w 410485"/>
                <a:gd name="connsiteY0" fmla="*/ 291598 h 373134"/>
                <a:gd name="connsiteX1" fmla="*/ 60702 w 410485"/>
                <a:gd name="connsiteY1" fmla="*/ 0 h 373134"/>
                <a:gd name="connsiteX2" fmla="*/ 26388 w 410485"/>
                <a:gd name="connsiteY2" fmla="*/ 0 h 373134"/>
                <a:gd name="connsiteX3" fmla="*/ 0 w 410485"/>
                <a:gd name="connsiteY3" fmla="*/ 0 h 373134"/>
                <a:gd name="connsiteX4" fmla="*/ 0 w 410485"/>
                <a:gd name="connsiteY4" fmla="*/ 373135 h 373134"/>
                <a:gd name="connsiteX5" fmla="*/ 60702 w 410485"/>
                <a:gd name="connsiteY5" fmla="*/ 373135 h 373134"/>
                <a:gd name="connsiteX6" fmla="*/ 60702 w 410485"/>
                <a:gd name="connsiteY6" fmla="*/ 81917 h 373134"/>
                <a:gd name="connsiteX7" fmla="*/ 349262 w 410485"/>
                <a:gd name="connsiteY7" fmla="*/ 373135 h 373134"/>
                <a:gd name="connsiteX8" fmla="*/ 410486 w 410485"/>
                <a:gd name="connsiteY8" fmla="*/ 373135 h 373134"/>
                <a:gd name="connsiteX9" fmla="*/ 410486 w 410485"/>
                <a:gd name="connsiteY9" fmla="*/ 0 h 373134"/>
                <a:gd name="connsiteX10" fmla="*/ 349262 w 410485"/>
                <a:gd name="connsiteY10"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85" h="373134">
                  <a:moveTo>
                    <a:pt x="349262" y="291598"/>
                  </a:moveTo>
                  <a:lnTo>
                    <a:pt x="60702" y="0"/>
                  </a:lnTo>
                  <a:lnTo>
                    <a:pt x="26388" y="0"/>
                  </a:lnTo>
                  <a:lnTo>
                    <a:pt x="0" y="0"/>
                  </a:lnTo>
                  <a:lnTo>
                    <a:pt x="0" y="373135"/>
                  </a:lnTo>
                  <a:lnTo>
                    <a:pt x="60702" y="373135"/>
                  </a:lnTo>
                  <a:lnTo>
                    <a:pt x="60702" y="81917"/>
                  </a:lnTo>
                  <a:lnTo>
                    <a:pt x="349262" y="373135"/>
                  </a:lnTo>
                  <a:lnTo>
                    <a:pt x="410486" y="373135"/>
                  </a:lnTo>
                  <a:lnTo>
                    <a:pt x="410486" y="0"/>
                  </a:lnTo>
                  <a:lnTo>
                    <a:pt x="349262" y="0"/>
                  </a:lnTo>
                  <a:close/>
                </a:path>
              </a:pathLst>
            </a:custGeom>
            <a:grpFill/>
            <a:ln w="4731"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041B905B-6234-4D84-87BB-D0AC1BB118FB}"/>
                </a:ext>
              </a:extLst>
            </p:cNvPr>
            <p:cNvSpPr/>
            <p:nvPr/>
          </p:nvSpPr>
          <p:spPr bwMode="black">
            <a:xfrm>
              <a:off x="8863965" y="4927183"/>
              <a:ext cx="421876" cy="373134"/>
            </a:xfrm>
            <a:custGeom>
              <a:avLst/>
              <a:gdLst>
                <a:gd name="connsiteX0" fmla="*/ 355716 w 421876"/>
                <a:gd name="connsiteY0" fmla="*/ 0 h 373134"/>
                <a:gd name="connsiteX1" fmla="*/ 212955 w 421876"/>
                <a:gd name="connsiteY1" fmla="*/ 291598 h 373134"/>
                <a:gd name="connsiteX2" fmla="*/ 70146 w 421876"/>
                <a:gd name="connsiteY2" fmla="*/ 0 h 373134"/>
                <a:gd name="connsiteX3" fmla="*/ 0 w 421876"/>
                <a:gd name="connsiteY3" fmla="*/ 0 h 373134"/>
                <a:gd name="connsiteX4" fmla="*/ 187042 w 421876"/>
                <a:gd name="connsiteY4" fmla="*/ 373135 h 373134"/>
                <a:gd name="connsiteX5" fmla="*/ 235309 w 421876"/>
                <a:gd name="connsiteY5" fmla="*/ 373135 h 373134"/>
                <a:gd name="connsiteX6" fmla="*/ 421876 w 421876"/>
                <a:gd name="connsiteY6"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1876" h="373134">
                  <a:moveTo>
                    <a:pt x="355716" y="0"/>
                  </a:moveTo>
                  <a:lnTo>
                    <a:pt x="212955" y="291598"/>
                  </a:lnTo>
                  <a:lnTo>
                    <a:pt x="70146" y="0"/>
                  </a:lnTo>
                  <a:lnTo>
                    <a:pt x="0" y="0"/>
                  </a:lnTo>
                  <a:lnTo>
                    <a:pt x="187042" y="373135"/>
                  </a:lnTo>
                  <a:lnTo>
                    <a:pt x="235309" y="373135"/>
                  </a:lnTo>
                  <a:lnTo>
                    <a:pt x="421876" y="0"/>
                  </a:lnTo>
                  <a:close/>
                </a:path>
              </a:pathLst>
            </a:custGeom>
            <a:grpFill/>
            <a:ln w="4731" cap="flat">
              <a:noFill/>
              <a:prstDash val="solid"/>
              <a:miter/>
            </a:ln>
          </p:spPr>
          <p:txBody>
            <a:bodyPr rtlCol="0" anchor="ctr"/>
            <a:lstStyle/>
            <a:p>
              <a:endParaRPr lang="en-GB"/>
            </a:p>
          </p:txBody>
        </p:sp>
      </p:gr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GB">
              <a:solidFill>
                <a:schemeClr val="bg1"/>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5BA07366-CB75-4AA8-9E5B-928B849F427C}" type="slidenum">
              <a:rPr lang="en-GB" smtClean="0"/>
              <a:pPr/>
              <a:t>‹#›</a:t>
            </a:fld>
            <a:endParaRPr lang="en-GB"/>
          </a:p>
        </p:txBody>
      </p:sp>
      <p:sp>
        <p:nvSpPr>
          <p:cNvPr id="8" name="_SD_FLD_Copyright">
            <a:extLst>
              <a:ext uri="{FF2B5EF4-FFF2-40B4-BE49-F238E27FC236}">
                <a16:creationId xmlns:a16="http://schemas.microsoft.com/office/drawing/2014/main" id="{88BB9A6B-143D-4AB2-9315-1A85C0FD59C1}"/>
              </a:ext>
            </a:extLst>
          </p:cNvPr>
          <p:cNvSpPr txBox="1"/>
          <p:nvPr userDrawn="1"/>
        </p:nvSpPr>
        <p:spPr>
          <a:xfrm>
            <a:off x="853200" y="6440400"/>
            <a:ext cx="278923" cy="107722"/>
          </a:xfrm>
          <a:prstGeom prst="rect">
            <a:avLst/>
          </a:prstGeom>
          <a:noFill/>
        </p:spPr>
        <p:txBody>
          <a:bodyPr wrap="none" lIns="0" tIns="0" rIns="0" bIns="0" rtlCol="0">
            <a:spAutoFit/>
          </a:bodyPr>
          <a:lstStyle/>
          <a:p>
            <a:r>
              <a:rPr lang="en-GB" sz="700" noProof="0">
                <a:solidFill>
                  <a:schemeClr val="bg1"/>
                </a:solidFill>
              </a:rPr>
              <a:t>DNV ©</a:t>
            </a:r>
          </a:p>
        </p:txBody>
      </p:sp>
      <p:sp>
        <p:nvSpPr>
          <p:cNvPr id="10" name="SD_FLD_DocumentDate">
            <a:extLst>
              <a:ext uri="{FF2B5EF4-FFF2-40B4-BE49-F238E27FC236}">
                <a16:creationId xmlns:a16="http://schemas.microsoft.com/office/drawing/2014/main" id="{AD49DE91-72EC-4016-8964-B40560EF5373}"/>
              </a:ext>
            </a:extLst>
          </p:cNvPr>
          <p:cNvSpPr txBox="1">
            <a:spLocks noChangeArrowheads="1"/>
          </p:cNvSpPr>
          <p:nvPr userDrawn="1"/>
        </p:nvSpPr>
        <p:spPr bwMode="auto">
          <a:xfrm>
            <a:off x="1166400" y="6440400"/>
            <a:ext cx="119880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ctr">
              <a:spcBef>
                <a:spcPts val="0"/>
              </a:spcBef>
            </a:pPr>
            <a:r>
              <a:rPr lang="en-GB" altLang="ja-JP" sz="700" cap="all" baseline="0">
                <a:solidFill>
                  <a:schemeClr val="bg1"/>
                </a:solidFill>
                <a:ea typeface="ＭＳ Ｐゴシック" charset="-128"/>
                <a:cs typeface="Arial" charset="0"/>
              </a:rPr>
              <a:t>11 August 2023</a:t>
            </a:r>
          </a:p>
        </p:txBody>
      </p:sp>
      <p:sp>
        <p:nvSpPr>
          <p:cNvPr id="22" name="SD_FLD_Draft" hidden="1">
            <a:extLst>
              <a:ext uri="{FF2B5EF4-FFF2-40B4-BE49-F238E27FC236}">
                <a16:creationId xmlns:a16="http://schemas.microsoft.com/office/drawing/2014/main" id="{630717C7-BDDC-469E-A681-3386855F6226}"/>
              </a:ext>
            </a:extLst>
          </p:cNvPr>
          <p:cNvSpPr txBox="1">
            <a:spLocks noChangeArrowheads="1"/>
          </p:cNvSpPr>
          <p:nvPr userDrawn="1"/>
        </p:nvSpPr>
        <p:spPr bwMode="auto">
          <a:xfrm>
            <a:off x="5243513" y="6232324"/>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sp>
        <p:nvSpPr>
          <p:cNvPr id="21" name="SD_FLD_Confidentiality">
            <a:extLst>
              <a:ext uri="{FF2B5EF4-FFF2-40B4-BE49-F238E27FC236}">
                <a16:creationId xmlns:a16="http://schemas.microsoft.com/office/drawing/2014/main" id="{29E2B795-4D5A-4BB6-835E-D4542969C287}"/>
              </a:ext>
            </a:extLst>
          </p:cNvPr>
          <p:cNvSpPr/>
          <p:nvPr userDrawn="1"/>
        </p:nvSpPr>
        <p:spPr>
          <a:xfrm>
            <a:off x="7131600" y="6440400"/>
            <a:ext cx="2440800" cy="1512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L="0" algn="ctr" defTabSz="914400" rtl="0" eaLnBrk="1" latinLnBrk="0" hangingPunct="1">
              <a:lnSpc>
                <a:spcPct val="100000"/>
              </a:lnSpc>
              <a:spcBef>
                <a:spcPts val="0"/>
              </a:spcBef>
            </a:pPr>
            <a:endParaRPr lang="en-GB" sz="700" b="0" kern="1200" cap="all" baseline="0">
              <a:solidFill>
                <a:schemeClr val="bg1"/>
              </a:solidFill>
              <a:latin typeface="+mn-lt"/>
              <a:ea typeface="+mn-ea"/>
              <a:cs typeface="+mn-cs"/>
            </a:endParaRPr>
          </a:p>
        </p:txBody>
      </p:sp>
    </p:spTree>
    <p:extLst>
      <p:ext uri="{BB962C8B-B14F-4D97-AF65-F5344CB8AC3E}">
        <p14:creationId xmlns:p14="http://schemas.microsoft.com/office/powerpoint/2010/main" val="209290000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GB"/>
              <a:t>Click to add title</a:t>
            </a:r>
          </a:p>
        </p:txBody>
      </p:sp>
      <p:sp>
        <p:nvSpPr>
          <p:cNvPr id="3" name="Content Placeholder 2"/>
          <p:cNvSpPr>
            <a:spLocks noGrp="1"/>
          </p:cNvSpPr>
          <p:nvPr>
            <p:ph idx="1" hasCustomPrompt="1"/>
          </p:nvPr>
        </p:nvSpPr>
        <p:spPr/>
        <p:txBody>
          <a:bodyPr rIns="0"/>
          <a:lstStyle>
            <a:lvl5pPr>
              <a:defRPr/>
            </a:lvl5pPr>
          </a:lstStyle>
          <a:p>
            <a:pPr lvl="0"/>
            <a:r>
              <a:rPr lang="en-GB"/>
              <a:t>Click to add text</a:t>
            </a:r>
          </a:p>
          <a:p>
            <a:pPr lvl="1"/>
            <a:r>
              <a:rPr lang="en-GB"/>
              <a:t>Second level</a:t>
            </a:r>
          </a:p>
          <a:p>
            <a:pPr lvl="2"/>
            <a:r>
              <a:rPr lang="en-GB"/>
              <a:t>Third level</a:t>
            </a:r>
          </a:p>
          <a:p>
            <a:pPr lvl="3"/>
            <a:r>
              <a:rPr lang="en-GB"/>
              <a:t>Fourth level</a:t>
            </a:r>
          </a:p>
          <a:p>
            <a:pPr lvl="4"/>
            <a:r>
              <a:rPr lang="en-GB"/>
              <a:t>Fifth level</a:t>
            </a:r>
          </a:p>
          <a:p>
            <a:pPr lvl="5"/>
            <a:r>
              <a:rPr lang="en-GB"/>
              <a:t>6</a:t>
            </a:r>
          </a:p>
          <a:p>
            <a:pPr lvl="6"/>
            <a:r>
              <a:rPr lang="en-GB"/>
              <a:t>7</a:t>
            </a:r>
          </a:p>
          <a:p>
            <a:pPr lvl="7"/>
            <a:r>
              <a:rPr lang="en-GB"/>
              <a:t>8</a:t>
            </a:r>
          </a:p>
          <a:p>
            <a:pPr lvl="8"/>
            <a:r>
              <a:rPr lang="en-GB"/>
              <a:t>9</a:t>
            </a:r>
          </a:p>
        </p:txBody>
      </p:sp>
      <p:sp>
        <p:nvSpPr>
          <p:cNvPr id="4" name="Date Placeholder 3"/>
          <p:cNvSpPr>
            <a:spLocks noGrp="1"/>
          </p:cNvSpPr>
          <p:nvPr>
            <p:ph type="dt" sz="half" idx="10"/>
          </p:nvPr>
        </p:nvSpPr>
        <p:spPr>
          <a:xfrm>
            <a:off x="0" y="6858000"/>
            <a:ext cx="0" cy="0"/>
          </a:xfrm>
        </p:spPr>
        <p:txBody>
          <a:bodyPr/>
          <a:lstStyle>
            <a:lvl1pPr>
              <a:defRPr>
                <a:noFill/>
              </a:defRPr>
            </a:lvl1pPr>
          </a:lstStyle>
          <a:p>
            <a:fld id="{E97BEA22-FED5-49C5-A1AD-AC94B0DA6FF9}" type="datetime4">
              <a:rPr lang="en-GB" smtClean="0"/>
              <a:t>23 January 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BA07366-CB75-4AA8-9E5B-928B849F427C}" type="slidenum">
              <a:rPr lang="en-GB" smtClean="0"/>
              <a:t>‹#›</a:t>
            </a:fld>
            <a:endParaRPr lang="en-GB"/>
          </a:p>
        </p:txBody>
      </p:sp>
    </p:spTree>
    <p:extLst>
      <p:ext uri="{BB962C8B-B14F-4D97-AF65-F5344CB8AC3E}">
        <p14:creationId xmlns:p14="http://schemas.microsoft.com/office/powerpoint/2010/main" val="1414795048"/>
      </p:ext>
    </p:extLst>
  </p:cSld>
  <p:clrMapOvr>
    <a:masterClrMapping/>
  </p:clrMapOvr>
  <p:hf hdr="0" ftr="0"/>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grey">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87621BA-8EDC-4C18-975C-5EE1161FA8FD}"/>
              </a:ext>
            </a:extLst>
          </p:cNvPr>
          <p:cNvSpPr/>
          <p:nvPr userDrawn="1"/>
        </p:nvSpPr>
        <p:spPr>
          <a:xfrm>
            <a:off x="0" y="0"/>
            <a:ext cx="12192000" cy="6861600"/>
          </a:xfrm>
          <a:prstGeom prst="rect">
            <a:avLst/>
          </a:prstGeom>
          <a:solidFill>
            <a:srgbClr val="EE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noProof="0"/>
          </a:p>
        </p:txBody>
      </p:sp>
      <p:grpSp>
        <p:nvGrpSpPr>
          <p:cNvPr id="9" name="Logo">
            <a:extLst>
              <a:ext uri="{FF2B5EF4-FFF2-40B4-BE49-F238E27FC236}">
                <a16:creationId xmlns:a16="http://schemas.microsoft.com/office/drawing/2014/main" id="{F04E253C-783D-4CA5-8CCB-57C4CC102165}"/>
              </a:ext>
            </a:extLst>
          </p:cNvPr>
          <p:cNvGrpSpPr/>
          <p:nvPr userDrawn="1"/>
        </p:nvGrpSpPr>
        <p:grpSpPr>
          <a:xfrm>
            <a:off x="10893210" y="6350918"/>
            <a:ext cx="755843" cy="322808"/>
            <a:chOff x="6380216" y="4059273"/>
            <a:chExt cx="2905863" cy="1241045"/>
          </a:xfrm>
        </p:grpSpPr>
        <p:sp>
          <p:nvSpPr>
            <p:cNvPr id="10" name="Freeform: Shape 9">
              <a:extLst>
                <a:ext uri="{FF2B5EF4-FFF2-40B4-BE49-F238E27FC236}">
                  <a16:creationId xmlns:a16="http://schemas.microsoft.com/office/drawing/2014/main" id="{D8124B4D-CBE2-46DB-B0AE-2AC98C56E78E}"/>
                </a:ext>
              </a:extLst>
            </p:cNvPr>
            <p:cNvSpPr/>
            <p:nvPr/>
          </p:nvSpPr>
          <p:spPr>
            <a:xfrm>
              <a:off x="6380216" y="4059273"/>
              <a:ext cx="2905863" cy="346936"/>
            </a:xfrm>
            <a:custGeom>
              <a:avLst/>
              <a:gdLst>
                <a:gd name="connsiteX0" fmla="*/ 0 w 2905863"/>
                <a:gd name="connsiteY0" fmla="*/ 0 h 346936"/>
                <a:gd name="connsiteX1" fmla="*/ 2905864 w 2905863"/>
                <a:gd name="connsiteY1" fmla="*/ 0 h 346936"/>
                <a:gd name="connsiteX2" fmla="*/ 2905864 w 2905863"/>
                <a:gd name="connsiteY2" fmla="*/ 346937 h 346936"/>
                <a:gd name="connsiteX3" fmla="*/ 0 w 2905863"/>
                <a:gd name="connsiteY3" fmla="*/ 346937 h 346936"/>
              </a:gdLst>
              <a:ahLst/>
              <a:cxnLst>
                <a:cxn ang="0">
                  <a:pos x="connsiteX0" y="connsiteY0"/>
                </a:cxn>
                <a:cxn ang="0">
                  <a:pos x="connsiteX1" y="connsiteY1"/>
                </a:cxn>
                <a:cxn ang="0">
                  <a:pos x="connsiteX2" y="connsiteY2"/>
                </a:cxn>
                <a:cxn ang="0">
                  <a:pos x="connsiteX3" y="connsiteY3"/>
                </a:cxn>
              </a:cxnLst>
              <a:rect l="l" t="t" r="r" b="b"/>
              <a:pathLst>
                <a:path w="2905863" h="346936">
                  <a:moveTo>
                    <a:pt x="0" y="0"/>
                  </a:moveTo>
                  <a:lnTo>
                    <a:pt x="2905864" y="0"/>
                  </a:lnTo>
                  <a:lnTo>
                    <a:pt x="2905864" y="346937"/>
                  </a:lnTo>
                  <a:lnTo>
                    <a:pt x="0" y="346937"/>
                  </a:lnTo>
                  <a:close/>
                </a:path>
              </a:pathLst>
            </a:custGeom>
            <a:solidFill>
              <a:srgbClr val="99D9F0"/>
            </a:solidFill>
            <a:ln w="4731" cap="flat">
              <a:noFill/>
              <a:prstDash val="solid"/>
              <a:miter/>
            </a:ln>
          </p:spPr>
          <p:txBody>
            <a:bodyPr rtlCol="0" anchor="ctr"/>
            <a:lstStyle/>
            <a:p>
              <a:endParaRPr lang="en-GB"/>
            </a:p>
          </p:txBody>
        </p:sp>
        <p:sp>
          <p:nvSpPr>
            <p:cNvPr id="11" name="Freeform: Shape 10">
              <a:extLst>
                <a:ext uri="{FF2B5EF4-FFF2-40B4-BE49-F238E27FC236}">
                  <a16:creationId xmlns:a16="http://schemas.microsoft.com/office/drawing/2014/main" id="{5D916864-12FB-478F-99EE-83C970865F05}"/>
                </a:ext>
              </a:extLst>
            </p:cNvPr>
            <p:cNvSpPr/>
            <p:nvPr/>
          </p:nvSpPr>
          <p:spPr>
            <a:xfrm>
              <a:off x="6380216" y="4521775"/>
              <a:ext cx="2905863" cy="57854"/>
            </a:xfrm>
            <a:custGeom>
              <a:avLst/>
              <a:gdLst>
                <a:gd name="connsiteX0" fmla="*/ 0 w 2905863"/>
                <a:gd name="connsiteY0" fmla="*/ 0 h 57854"/>
                <a:gd name="connsiteX1" fmla="*/ 2905864 w 2905863"/>
                <a:gd name="connsiteY1" fmla="*/ 0 h 57854"/>
                <a:gd name="connsiteX2" fmla="*/ 2905864 w 2905863"/>
                <a:gd name="connsiteY2" fmla="*/ 57854 h 57854"/>
                <a:gd name="connsiteX3" fmla="*/ 0 w 2905863"/>
                <a:gd name="connsiteY3" fmla="*/ 57854 h 57854"/>
              </a:gdLst>
              <a:ahLst/>
              <a:cxnLst>
                <a:cxn ang="0">
                  <a:pos x="connsiteX0" y="connsiteY0"/>
                </a:cxn>
                <a:cxn ang="0">
                  <a:pos x="connsiteX1" y="connsiteY1"/>
                </a:cxn>
                <a:cxn ang="0">
                  <a:pos x="connsiteX2" y="connsiteY2"/>
                </a:cxn>
                <a:cxn ang="0">
                  <a:pos x="connsiteX3" y="connsiteY3"/>
                </a:cxn>
              </a:cxnLst>
              <a:rect l="l" t="t" r="r" b="b"/>
              <a:pathLst>
                <a:path w="2905863" h="57854">
                  <a:moveTo>
                    <a:pt x="0" y="0"/>
                  </a:moveTo>
                  <a:lnTo>
                    <a:pt x="2905864" y="0"/>
                  </a:lnTo>
                  <a:lnTo>
                    <a:pt x="2905864" y="57854"/>
                  </a:lnTo>
                  <a:lnTo>
                    <a:pt x="0" y="57854"/>
                  </a:lnTo>
                  <a:close/>
                </a:path>
              </a:pathLst>
            </a:custGeom>
            <a:solidFill>
              <a:srgbClr val="3F9C35"/>
            </a:solidFill>
            <a:ln w="4731"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00FF8E64-431E-4917-BD40-4BD55CF6B8DF}"/>
                </a:ext>
              </a:extLst>
            </p:cNvPr>
            <p:cNvSpPr/>
            <p:nvPr/>
          </p:nvSpPr>
          <p:spPr>
            <a:xfrm>
              <a:off x="6380216" y="4637294"/>
              <a:ext cx="2905863" cy="115566"/>
            </a:xfrm>
            <a:custGeom>
              <a:avLst/>
              <a:gdLst>
                <a:gd name="connsiteX0" fmla="*/ 0 w 2905863"/>
                <a:gd name="connsiteY0" fmla="*/ 0 h 115566"/>
                <a:gd name="connsiteX1" fmla="*/ 2905864 w 2905863"/>
                <a:gd name="connsiteY1" fmla="*/ 0 h 115566"/>
                <a:gd name="connsiteX2" fmla="*/ 2905864 w 2905863"/>
                <a:gd name="connsiteY2" fmla="*/ 115566 h 115566"/>
                <a:gd name="connsiteX3" fmla="*/ 0 w 2905863"/>
                <a:gd name="connsiteY3" fmla="*/ 115566 h 115566"/>
              </a:gdLst>
              <a:ahLst/>
              <a:cxnLst>
                <a:cxn ang="0">
                  <a:pos x="connsiteX0" y="connsiteY0"/>
                </a:cxn>
                <a:cxn ang="0">
                  <a:pos x="connsiteX1" y="connsiteY1"/>
                </a:cxn>
                <a:cxn ang="0">
                  <a:pos x="connsiteX2" y="connsiteY2"/>
                </a:cxn>
                <a:cxn ang="0">
                  <a:pos x="connsiteX3" y="connsiteY3"/>
                </a:cxn>
              </a:cxnLst>
              <a:rect l="l" t="t" r="r" b="b"/>
              <a:pathLst>
                <a:path w="2905863" h="115566">
                  <a:moveTo>
                    <a:pt x="0" y="0"/>
                  </a:moveTo>
                  <a:lnTo>
                    <a:pt x="2905864" y="0"/>
                  </a:lnTo>
                  <a:lnTo>
                    <a:pt x="2905864" y="115566"/>
                  </a:lnTo>
                  <a:lnTo>
                    <a:pt x="0" y="115566"/>
                  </a:lnTo>
                  <a:close/>
                </a:path>
              </a:pathLst>
            </a:custGeom>
            <a:solidFill>
              <a:srgbClr val="003591"/>
            </a:solidFill>
            <a:ln w="4731"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5E450DA2-D1AF-4EFD-A7B9-9D1161ADD54F}"/>
                </a:ext>
              </a:extLst>
            </p:cNvPr>
            <p:cNvSpPr/>
            <p:nvPr/>
          </p:nvSpPr>
          <p:spPr>
            <a:xfrm>
              <a:off x="7833598" y="4927183"/>
              <a:ext cx="392545" cy="373134"/>
            </a:xfrm>
            <a:custGeom>
              <a:avLst/>
              <a:gdLst>
                <a:gd name="connsiteX0" fmla="*/ 303984 w 392545"/>
                <a:gd name="connsiteY0" fmla="*/ 19174 h 373134"/>
                <a:gd name="connsiteX1" fmla="*/ 201992 w 392545"/>
                <a:gd name="connsiteY1" fmla="*/ 0 h 373134"/>
                <a:gd name="connsiteX2" fmla="*/ 62173 w 392545"/>
                <a:gd name="connsiteY2" fmla="*/ 0 h 373134"/>
                <a:gd name="connsiteX3" fmla="*/ 27859 w 392545"/>
                <a:gd name="connsiteY3" fmla="*/ 0 h 373134"/>
                <a:gd name="connsiteX4" fmla="*/ 0 w 392545"/>
                <a:gd name="connsiteY4" fmla="*/ 0 h 373134"/>
                <a:gd name="connsiteX5" fmla="*/ 0 w 392545"/>
                <a:gd name="connsiteY5" fmla="*/ 373135 h 373134"/>
                <a:gd name="connsiteX6" fmla="*/ 27859 w 392545"/>
                <a:gd name="connsiteY6" fmla="*/ 373135 h 373134"/>
                <a:gd name="connsiteX7" fmla="*/ 62173 w 392545"/>
                <a:gd name="connsiteY7" fmla="*/ 373135 h 373134"/>
                <a:gd name="connsiteX8" fmla="*/ 201992 w 392545"/>
                <a:gd name="connsiteY8" fmla="*/ 373135 h 373134"/>
                <a:gd name="connsiteX9" fmla="*/ 303984 w 392545"/>
                <a:gd name="connsiteY9" fmla="*/ 353961 h 373134"/>
                <a:gd name="connsiteX10" fmla="*/ 369670 w 392545"/>
                <a:gd name="connsiteY10" fmla="*/ 296249 h 373134"/>
                <a:gd name="connsiteX11" fmla="*/ 392546 w 392545"/>
                <a:gd name="connsiteY11" fmla="*/ 199477 h 373134"/>
                <a:gd name="connsiteX12" fmla="*/ 392546 w 392545"/>
                <a:gd name="connsiteY12" fmla="*/ 173611 h 373134"/>
                <a:gd name="connsiteX13" fmla="*/ 369670 w 392545"/>
                <a:gd name="connsiteY13" fmla="*/ 76839 h 373134"/>
                <a:gd name="connsiteX14" fmla="*/ 303984 w 392545"/>
                <a:gd name="connsiteY14" fmla="*/ 19174 h 373134"/>
                <a:gd name="connsiteX15" fmla="*/ 331369 w 392545"/>
                <a:gd name="connsiteY15" fmla="*/ 197531 h 373134"/>
                <a:gd name="connsiteX16" fmla="*/ 299048 w 392545"/>
                <a:gd name="connsiteY16" fmla="*/ 287563 h 373134"/>
                <a:gd name="connsiteX17" fmla="*/ 202514 w 392545"/>
                <a:gd name="connsiteY17" fmla="*/ 316894 h 373134"/>
                <a:gd name="connsiteX18" fmla="*/ 62221 w 392545"/>
                <a:gd name="connsiteY18" fmla="*/ 316894 h 373134"/>
                <a:gd name="connsiteX19" fmla="*/ 62221 w 392545"/>
                <a:gd name="connsiteY19" fmla="*/ 56193 h 373134"/>
                <a:gd name="connsiteX20" fmla="*/ 202514 w 392545"/>
                <a:gd name="connsiteY20" fmla="*/ 56193 h 373134"/>
                <a:gd name="connsiteX21" fmla="*/ 299048 w 392545"/>
                <a:gd name="connsiteY21" fmla="*/ 84812 h 373134"/>
                <a:gd name="connsiteX22" fmla="*/ 331369 w 392545"/>
                <a:gd name="connsiteY22" fmla="*/ 175604 h 373134"/>
                <a:gd name="connsiteX23" fmla="*/ 331369 w 392545"/>
                <a:gd name="connsiteY23" fmla="*/ 197531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92545" h="373134">
                  <a:moveTo>
                    <a:pt x="303984" y="19174"/>
                  </a:moveTo>
                  <a:cubicBezTo>
                    <a:pt x="275461" y="6407"/>
                    <a:pt x="241479" y="0"/>
                    <a:pt x="201992" y="0"/>
                  </a:cubicBezTo>
                  <a:lnTo>
                    <a:pt x="62173" y="0"/>
                  </a:lnTo>
                  <a:lnTo>
                    <a:pt x="27859" y="0"/>
                  </a:lnTo>
                  <a:lnTo>
                    <a:pt x="0" y="0"/>
                  </a:lnTo>
                  <a:lnTo>
                    <a:pt x="0" y="373135"/>
                  </a:lnTo>
                  <a:lnTo>
                    <a:pt x="27859" y="373135"/>
                  </a:lnTo>
                  <a:lnTo>
                    <a:pt x="62173" y="373135"/>
                  </a:lnTo>
                  <a:lnTo>
                    <a:pt x="201992" y="373135"/>
                  </a:lnTo>
                  <a:cubicBezTo>
                    <a:pt x="241479" y="373135"/>
                    <a:pt x="275461" y="366728"/>
                    <a:pt x="303984" y="353961"/>
                  </a:cubicBezTo>
                  <a:cubicBezTo>
                    <a:pt x="332508" y="341194"/>
                    <a:pt x="354387" y="321972"/>
                    <a:pt x="369670" y="296249"/>
                  </a:cubicBezTo>
                  <a:cubicBezTo>
                    <a:pt x="384904" y="270525"/>
                    <a:pt x="392546" y="238299"/>
                    <a:pt x="392546" y="199477"/>
                  </a:cubicBezTo>
                  <a:lnTo>
                    <a:pt x="392546" y="173611"/>
                  </a:lnTo>
                  <a:cubicBezTo>
                    <a:pt x="392546" y="134788"/>
                    <a:pt x="384904" y="102562"/>
                    <a:pt x="369670" y="76839"/>
                  </a:cubicBezTo>
                  <a:cubicBezTo>
                    <a:pt x="354387" y="51162"/>
                    <a:pt x="332508" y="31941"/>
                    <a:pt x="303984" y="19174"/>
                  </a:cubicBezTo>
                  <a:close/>
                  <a:moveTo>
                    <a:pt x="331369" y="197531"/>
                  </a:moveTo>
                  <a:cubicBezTo>
                    <a:pt x="331369" y="238015"/>
                    <a:pt x="320596" y="268010"/>
                    <a:pt x="299048" y="287563"/>
                  </a:cubicBezTo>
                  <a:cubicBezTo>
                    <a:pt x="277502" y="307117"/>
                    <a:pt x="245323" y="316894"/>
                    <a:pt x="202514" y="316894"/>
                  </a:cubicBezTo>
                  <a:lnTo>
                    <a:pt x="62221" y="316894"/>
                  </a:lnTo>
                  <a:lnTo>
                    <a:pt x="62221" y="56193"/>
                  </a:lnTo>
                  <a:lnTo>
                    <a:pt x="202514" y="56193"/>
                  </a:lnTo>
                  <a:cubicBezTo>
                    <a:pt x="245323" y="56193"/>
                    <a:pt x="277454" y="65733"/>
                    <a:pt x="299048" y="84812"/>
                  </a:cubicBezTo>
                  <a:cubicBezTo>
                    <a:pt x="320596" y="103891"/>
                    <a:pt x="331369" y="134171"/>
                    <a:pt x="331369" y="175604"/>
                  </a:cubicBezTo>
                  <a:lnTo>
                    <a:pt x="331369" y="197531"/>
                  </a:lnTo>
                  <a:close/>
                </a:path>
              </a:pathLst>
            </a:custGeom>
            <a:solidFill>
              <a:srgbClr val="0F214A"/>
            </a:solidFill>
            <a:ln w="4731" cap="flat">
              <a:noFill/>
              <a:prstDash val="solid"/>
              <a:miter/>
            </a:ln>
          </p:spPr>
          <p:txBody>
            <a:bodyPr rtlCol="0" anchor="ctr"/>
            <a:lstStyle/>
            <a:p>
              <a:endParaRPr lang="en-GB"/>
            </a:p>
          </p:txBody>
        </p:sp>
        <p:sp>
          <p:nvSpPr>
            <p:cNvPr id="14" name="Freeform: Shape 13">
              <a:extLst>
                <a:ext uri="{FF2B5EF4-FFF2-40B4-BE49-F238E27FC236}">
                  <a16:creationId xmlns:a16="http://schemas.microsoft.com/office/drawing/2014/main" id="{556553B8-1481-4E85-83A7-689A7C6CC67F}"/>
                </a:ext>
              </a:extLst>
            </p:cNvPr>
            <p:cNvSpPr/>
            <p:nvPr/>
          </p:nvSpPr>
          <p:spPr>
            <a:xfrm>
              <a:off x="8344036" y="4927183"/>
              <a:ext cx="410485" cy="373134"/>
            </a:xfrm>
            <a:custGeom>
              <a:avLst/>
              <a:gdLst>
                <a:gd name="connsiteX0" fmla="*/ 349262 w 410485"/>
                <a:gd name="connsiteY0" fmla="*/ 291598 h 373134"/>
                <a:gd name="connsiteX1" fmla="*/ 60702 w 410485"/>
                <a:gd name="connsiteY1" fmla="*/ 0 h 373134"/>
                <a:gd name="connsiteX2" fmla="*/ 26388 w 410485"/>
                <a:gd name="connsiteY2" fmla="*/ 0 h 373134"/>
                <a:gd name="connsiteX3" fmla="*/ 0 w 410485"/>
                <a:gd name="connsiteY3" fmla="*/ 0 h 373134"/>
                <a:gd name="connsiteX4" fmla="*/ 0 w 410485"/>
                <a:gd name="connsiteY4" fmla="*/ 373135 h 373134"/>
                <a:gd name="connsiteX5" fmla="*/ 60702 w 410485"/>
                <a:gd name="connsiteY5" fmla="*/ 373135 h 373134"/>
                <a:gd name="connsiteX6" fmla="*/ 60702 w 410485"/>
                <a:gd name="connsiteY6" fmla="*/ 81917 h 373134"/>
                <a:gd name="connsiteX7" fmla="*/ 349262 w 410485"/>
                <a:gd name="connsiteY7" fmla="*/ 373135 h 373134"/>
                <a:gd name="connsiteX8" fmla="*/ 410486 w 410485"/>
                <a:gd name="connsiteY8" fmla="*/ 373135 h 373134"/>
                <a:gd name="connsiteX9" fmla="*/ 410486 w 410485"/>
                <a:gd name="connsiteY9" fmla="*/ 0 h 373134"/>
                <a:gd name="connsiteX10" fmla="*/ 349262 w 410485"/>
                <a:gd name="connsiteY10"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85" h="373134">
                  <a:moveTo>
                    <a:pt x="349262" y="291598"/>
                  </a:moveTo>
                  <a:lnTo>
                    <a:pt x="60702" y="0"/>
                  </a:lnTo>
                  <a:lnTo>
                    <a:pt x="26388" y="0"/>
                  </a:lnTo>
                  <a:lnTo>
                    <a:pt x="0" y="0"/>
                  </a:lnTo>
                  <a:lnTo>
                    <a:pt x="0" y="373135"/>
                  </a:lnTo>
                  <a:lnTo>
                    <a:pt x="60702" y="373135"/>
                  </a:lnTo>
                  <a:lnTo>
                    <a:pt x="60702" y="81917"/>
                  </a:lnTo>
                  <a:lnTo>
                    <a:pt x="349262" y="373135"/>
                  </a:lnTo>
                  <a:lnTo>
                    <a:pt x="410486" y="373135"/>
                  </a:lnTo>
                  <a:lnTo>
                    <a:pt x="410486" y="0"/>
                  </a:lnTo>
                  <a:lnTo>
                    <a:pt x="349262" y="0"/>
                  </a:lnTo>
                  <a:close/>
                </a:path>
              </a:pathLst>
            </a:custGeom>
            <a:solidFill>
              <a:srgbClr val="0F214A"/>
            </a:solidFill>
            <a:ln w="4731" cap="flat">
              <a:noFill/>
              <a:prstDash val="solid"/>
              <a:miter/>
            </a:ln>
          </p:spPr>
          <p:txBody>
            <a:bodyPr rtlCol="0" anchor="ctr"/>
            <a:lstStyle/>
            <a:p>
              <a:endParaRPr lang="en-GB"/>
            </a:p>
          </p:txBody>
        </p:sp>
        <p:sp>
          <p:nvSpPr>
            <p:cNvPr id="15" name="Freeform: Shape 14">
              <a:extLst>
                <a:ext uri="{FF2B5EF4-FFF2-40B4-BE49-F238E27FC236}">
                  <a16:creationId xmlns:a16="http://schemas.microsoft.com/office/drawing/2014/main" id="{52AB55C8-079A-4ACE-9DFB-9EBA23B48B0B}"/>
                </a:ext>
              </a:extLst>
            </p:cNvPr>
            <p:cNvSpPr/>
            <p:nvPr/>
          </p:nvSpPr>
          <p:spPr>
            <a:xfrm>
              <a:off x="8863965" y="4927183"/>
              <a:ext cx="421876" cy="373134"/>
            </a:xfrm>
            <a:custGeom>
              <a:avLst/>
              <a:gdLst>
                <a:gd name="connsiteX0" fmla="*/ 355716 w 421876"/>
                <a:gd name="connsiteY0" fmla="*/ 0 h 373134"/>
                <a:gd name="connsiteX1" fmla="*/ 212955 w 421876"/>
                <a:gd name="connsiteY1" fmla="*/ 291598 h 373134"/>
                <a:gd name="connsiteX2" fmla="*/ 70146 w 421876"/>
                <a:gd name="connsiteY2" fmla="*/ 0 h 373134"/>
                <a:gd name="connsiteX3" fmla="*/ 0 w 421876"/>
                <a:gd name="connsiteY3" fmla="*/ 0 h 373134"/>
                <a:gd name="connsiteX4" fmla="*/ 187042 w 421876"/>
                <a:gd name="connsiteY4" fmla="*/ 373135 h 373134"/>
                <a:gd name="connsiteX5" fmla="*/ 235309 w 421876"/>
                <a:gd name="connsiteY5" fmla="*/ 373135 h 373134"/>
                <a:gd name="connsiteX6" fmla="*/ 421876 w 421876"/>
                <a:gd name="connsiteY6"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1876" h="373134">
                  <a:moveTo>
                    <a:pt x="355716" y="0"/>
                  </a:moveTo>
                  <a:lnTo>
                    <a:pt x="212955" y="291598"/>
                  </a:lnTo>
                  <a:lnTo>
                    <a:pt x="70146" y="0"/>
                  </a:lnTo>
                  <a:lnTo>
                    <a:pt x="0" y="0"/>
                  </a:lnTo>
                  <a:lnTo>
                    <a:pt x="187042" y="373135"/>
                  </a:lnTo>
                  <a:lnTo>
                    <a:pt x="235309" y="373135"/>
                  </a:lnTo>
                  <a:lnTo>
                    <a:pt x="421876" y="0"/>
                  </a:lnTo>
                  <a:close/>
                </a:path>
              </a:pathLst>
            </a:custGeom>
            <a:solidFill>
              <a:srgbClr val="0F214A"/>
            </a:solidFill>
            <a:ln w="4731" cap="flat">
              <a:noFill/>
              <a:prstDash val="solid"/>
              <a:miter/>
            </a:ln>
          </p:spPr>
          <p:txBody>
            <a:bodyPr rtlCol="0" anchor="ctr"/>
            <a:lstStyle/>
            <a:p>
              <a:endParaRPr lang="en-GB"/>
            </a:p>
          </p:txBody>
        </p:sp>
      </p:grpSp>
      <p:sp>
        <p:nvSpPr>
          <p:cNvPr id="2" name="Title 1"/>
          <p:cNvSpPr>
            <a:spLocks noGrp="1"/>
          </p:cNvSpPr>
          <p:nvPr>
            <p:ph type="title" hasCustomPrompt="1"/>
          </p:nvPr>
        </p:nvSpPr>
        <p:spPr/>
        <p:txBody>
          <a:bodyPr/>
          <a:lstStyle/>
          <a:p>
            <a:r>
              <a:rPr lang="en-GB"/>
              <a:t>Click to add title</a:t>
            </a:r>
          </a:p>
        </p:txBody>
      </p:sp>
      <p:sp>
        <p:nvSpPr>
          <p:cNvPr id="3" name="Content Placeholder 2"/>
          <p:cNvSpPr>
            <a:spLocks noGrp="1"/>
          </p:cNvSpPr>
          <p:nvPr>
            <p:ph idx="1" hasCustomPrompt="1"/>
          </p:nvPr>
        </p:nvSpPr>
        <p:spPr/>
        <p:txBody>
          <a:bodyPr rIns="0"/>
          <a:lstStyle>
            <a:lvl5pPr>
              <a:defRPr/>
            </a:lvl5pPr>
          </a:lstStyle>
          <a:p>
            <a:pPr lvl="0"/>
            <a:r>
              <a:rPr lang="en-GB"/>
              <a:t>Click to add text</a:t>
            </a:r>
          </a:p>
          <a:p>
            <a:pPr lvl="1"/>
            <a:r>
              <a:rPr lang="en-GB"/>
              <a:t>Second level</a:t>
            </a:r>
          </a:p>
          <a:p>
            <a:pPr lvl="2"/>
            <a:r>
              <a:rPr lang="en-GB"/>
              <a:t>Third level</a:t>
            </a:r>
          </a:p>
          <a:p>
            <a:pPr lvl="3"/>
            <a:r>
              <a:rPr lang="en-GB"/>
              <a:t>Fourth level</a:t>
            </a:r>
          </a:p>
          <a:p>
            <a:pPr lvl="4"/>
            <a:r>
              <a:rPr lang="en-GB"/>
              <a:t>Fifth level</a:t>
            </a:r>
          </a:p>
          <a:p>
            <a:pPr lvl="5"/>
            <a:r>
              <a:rPr lang="en-GB"/>
              <a:t>6</a:t>
            </a:r>
          </a:p>
          <a:p>
            <a:pPr lvl="6"/>
            <a:r>
              <a:rPr lang="en-GB"/>
              <a:t>7</a:t>
            </a:r>
          </a:p>
          <a:p>
            <a:pPr lvl="7"/>
            <a:r>
              <a:rPr lang="en-GB"/>
              <a:t>8</a:t>
            </a:r>
          </a:p>
          <a:p>
            <a:pPr lvl="8"/>
            <a:r>
              <a:rPr lang="en-GB"/>
              <a:t>9</a:t>
            </a:r>
          </a:p>
        </p:txBody>
      </p:sp>
      <p:sp>
        <p:nvSpPr>
          <p:cNvPr id="4" name="Date Placeholder 3"/>
          <p:cNvSpPr>
            <a:spLocks noGrp="1"/>
          </p:cNvSpPr>
          <p:nvPr>
            <p:ph type="dt" sz="half" idx="10"/>
          </p:nvPr>
        </p:nvSpPr>
        <p:spPr>
          <a:xfrm>
            <a:off x="0" y="6858000"/>
            <a:ext cx="0" cy="0"/>
          </a:xfrm>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BA07366-CB75-4AA8-9E5B-928B849F427C}" type="slidenum">
              <a:rPr lang="en-GB" smtClean="0"/>
              <a:t>‹#›</a:t>
            </a:fld>
            <a:endParaRPr lang="en-GB"/>
          </a:p>
        </p:txBody>
      </p:sp>
      <p:sp>
        <p:nvSpPr>
          <p:cNvPr id="16" name="_SD_FLD_Copyright">
            <a:extLst>
              <a:ext uri="{FF2B5EF4-FFF2-40B4-BE49-F238E27FC236}">
                <a16:creationId xmlns:a16="http://schemas.microsoft.com/office/drawing/2014/main" id="{3F542136-6583-4929-BA8F-876E7200FCF4}"/>
              </a:ext>
            </a:extLst>
          </p:cNvPr>
          <p:cNvSpPr txBox="1"/>
          <p:nvPr userDrawn="1"/>
        </p:nvSpPr>
        <p:spPr>
          <a:xfrm>
            <a:off x="853200" y="6440400"/>
            <a:ext cx="278923" cy="107722"/>
          </a:xfrm>
          <a:prstGeom prst="rect">
            <a:avLst/>
          </a:prstGeom>
          <a:noFill/>
        </p:spPr>
        <p:txBody>
          <a:bodyPr wrap="none" lIns="0" tIns="0" rIns="0" bIns="0" rtlCol="0">
            <a:spAutoFit/>
          </a:bodyPr>
          <a:lstStyle/>
          <a:p>
            <a:r>
              <a:rPr lang="en-GB" sz="700" noProof="0">
                <a:solidFill>
                  <a:schemeClr val="accent1"/>
                </a:solidFill>
              </a:rPr>
              <a:t>DNV ©</a:t>
            </a:r>
          </a:p>
        </p:txBody>
      </p:sp>
      <p:sp>
        <p:nvSpPr>
          <p:cNvPr id="18" name="SD_FLD_DocumentDate">
            <a:extLst>
              <a:ext uri="{FF2B5EF4-FFF2-40B4-BE49-F238E27FC236}">
                <a16:creationId xmlns:a16="http://schemas.microsoft.com/office/drawing/2014/main" id="{D4FFA251-3F5C-4E9A-9A80-F62650B47305}"/>
              </a:ext>
            </a:extLst>
          </p:cNvPr>
          <p:cNvSpPr txBox="1">
            <a:spLocks noChangeArrowheads="1"/>
          </p:cNvSpPr>
          <p:nvPr userDrawn="1"/>
        </p:nvSpPr>
        <p:spPr bwMode="auto">
          <a:xfrm>
            <a:off x="1166400" y="6440400"/>
            <a:ext cx="119880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ctr">
              <a:spcBef>
                <a:spcPts val="0"/>
              </a:spcBef>
            </a:pPr>
            <a:r>
              <a:rPr lang="en-GB" altLang="ja-JP" sz="700" cap="all" baseline="0">
                <a:solidFill>
                  <a:schemeClr val="accent1"/>
                </a:solidFill>
                <a:ea typeface="ＭＳ Ｐゴシック" charset="-128"/>
                <a:cs typeface="Arial" charset="0"/>
              </a:rPr>
              <a:t>11 August 2023</a:t>
            </a:r>
          </a:p>
        </p:txBody>
      </p:sp>
      <p:sp>
        <p:nvSpPr>
          <p:cNvPr id="20" name="SD_FLD_Draft" hidden="1">
            <a:extLst>
              <a:ext uri="{FF2B5EF4-FFF2-40B4-BE49-F238E27FC236}">
                <a16:creationId xmlns:a16="http://schemas.microsoft.com/office/drawing/2014/main" id="{21F368A2-F525-4249-A72B-F904922C972A}"/>
              </a:ext>
            </a:extLst>
          </p:cNvPr>
          <p:cNvSpPr txBox="1">
            <a:spLocks noChangeArrowheads="1"/>
          </p:cNvSpPr>
          <p:nvPr userDrawn="1"/>
        </p:nvSpPr>
        <p:spPr bwMode="auto">
          <a:xfrm>
            <a:off x="5243513" y="6232324"/>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sp>
        <p:nvSpPr>
          <p:cNvPr id="21" name="SD_FLD_Confidentiality">
            <a:extLst>
              <a:ext uri="{FF2B5EF4-FFF2-40B4-BE49-F238E27FC236}">
                <a16:creationId xmlns:a16="http://schemas.microsoft.com/office/drawing/2014/main" id="{859FDC4D-A513-43EC-AC0B-76C98697BB47}"/>
              </a:ext>
            </a:extLst>
          </p:cNvPr>
          <p:cNvSpPr/>
          <p:nvPr userDrawn="1"/>
        </p:nvSpPr>
        <p:spPr>
          <a:xfrm>
            <a:off x="7131600" y="6440400"/>
            <a:ext cx="2440800" cy="1512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L="0" algn="ctr" defTabSz="914400" rtl="0" eaLnBrk="1" latinLnBrk="0" hangingPunct="1">
              <a:lnSpc>
                <a:spcPct val="100000"/>
              </a:lnSpc>
              <a:spcBef>
                <a:spcPts val="0"/>
              </a:spcBef>
            </a:pPr>
            <a:endParaRPr lang="en-GB" sz="700" b="0" kern="1200" cap="all" baseline="0">
              <a:solidFill>
                <a:schemeClr val="accent1"/>
              </a:solidFill>
              <a:latin typeface="+mn-lt"/>
              <a:ea typeface="+mn-ea"/>
              <a:cs typeface="+mn-cs"/>
            </a:endParaRPr>
          </a:p>
        </p:txBody>
      </p:sp>
      <p:sp>
        <p:nvSpPr>
          <p:cNvPr id="7" name="SD_FLD_DocumentDate">
            <a:extLst>
              <a:ext uri="{FF2B5EF4-FFF2-40B4-BE49-F238E27FC236}">
                <a16:creationId xmlns:a16="http://schemas.microsoft.com/office/drawing/2014/main" id="{46F24687-FE93-BE20-2678-40F55B80B69F}"/>
              </a:ext>
            </a:extLst>
          </p:cNvPr>
          <p:cNvSpPr txBox="1">
            <a:spLocks noChangeArrowheads="1"/>
          </p:cNvSpPr>
          <p:nvPr userDrawn="1"/>
        </p:nvSpPr>
        <p:spPr bwMode="auto">
          <a:xfrm>
            <a:off x="1132870" y="6434590"/>
            <a:ext cx="1198800" cy="151200"/>
          </a:xfrm>
          <a:prstGeom prst="rect">
            <a:avLst/>
          </a:prstGeom>
          <a:solidFill>
            <a:srgbClr val="EEEFEF"/>
          </a:solidFill>
          <a:ln>
            <a:noFill/>
          </a:ln>
          <a:effectLst/>
        </p:spPr>
        <p:txBody>
          <a:bodyPr lIns="0" tIns="0" rIns="0" bIns="0" anchor="t" anchorCtr="0"/>
          <a:lstStyle/>
          <a:p>
            <a:pPr algn="ctr">
              <a:spcBef>
                <a:spcPts val="0"/>
              </a:spcBef>
            </a:pPr>
            <a:r>
              <a:rPr lang="en-GB" altLang="ja-JP" sz="700" cap="all" baseline="0">
                <a:solidFill>
                  <a:schemeClr val="accent1"/>
                </a:solidFill>
                <a:ea typeface="ＭＳ Ｐゴシック" charset="-128"/>
                <a:cs typeface="Arial" charset="0"/>
              </a:rPr>
              <a:t>11 August 2023</a:t>
            </a:r>
          </a:p>
        </p:txBody>
      </p:sp>
    </p:spTree>
    <p:extLst>
      <p:ext uri="{BB962C8B-B14F-4D97-AF65-F5344CB8AC3E}">
        <p14:creationId xmlns:p14="http://schemas.microsoft.com/office/powerpoint/2010/main" val="38851473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GB"/>
              <a:t>Click to add title</a:t>
            </a:r>
          </a:p>
        </p:txBody>
      </p:sp>
      <p:sp>
        <p:nvSpPr>
          <p:cNvPr id="3" name="Content Placeholder 2"/>
          <p:cNvSpPr>
            <a:spLocks noGrp="1"/>
          </p:cNvSpPr>
          <p:nvPr>
            <p:ph sz="half" idx="1" hasCustomPrompt="1"/>
          </p:nvPr>
        </p:nvSpPr>
        <p:spPr>
          <a:xfrm>
            <a:off x="539750" y="1730374"/>
            <a:ext cx="5465763" cy="4316414"/>
          </a:xfrm>
        </p:spPr>
        <p:txBody>
          <a:bodyPr>
            <a:noAutofit/>
          </a:bodyPr>
          <a:lstStyle>
            <a:lvl1pPr>
              <a:defRPr sz="2000"/>
            </a:lvl1pPr>
            <a:lvl2pPr>
              <a:defRPr sz="1800"/>
            </a:lvl2pPr>
            <a:lvl3pPr>
              <a:defRPr sz="1600"/>
            </a:lvl3pPr>
            <a:lvl4pPr>
              <a:defRPr sz="2000"/>
            </a:lvl4pPr>
            <a:lvl5pPr>
              <a:defRPr sz="2000"/>
            </a:lvl5pPr>
            <a:lvl6pPr>
              <a:defRPr sz="1000"/>
            </a:lvl6pPr>
            <a:lvl7pPr>
              <a:defRPr sz="1000"/>
            </a:lvl7pPr>
            <a:lvl8pPr>
              <a:defRPr sz="1000"/>
            </a:lvl8pPr>
            <a:lvl9pPr>
              <a:defRPr sz="6000"/>
            </a:lvl9pPr>
          </a:lstStyle>
          <a:p>
            <a:pPr lvl="0"/>
            <a:r>
              <a:rPr lang="en-GB"/>
              <a:t>Click to add text</a:t>
            </a:r>
          </a:p>
          <a:p>
            <a:pPr lvl="1"/>
            <a:r>
              <a:rPr lang="en-GB"/>
              <a:t>Second level</a:t>
            </a:r>
          </a:p>
          <a:p>
            <a:pPr lvl="2"/>
            <a:r>
              <a:rPr lang="en-GB"/>
              <a:t>Third level</a:t>
            </a:r>
          </a:p>
          <a:p>
            <a:pPr lvl="3"/>
            <a:r>
              <a:rPr lang="en-GB"/>
              <a:t>Fourth level</a:t>
            </a:r>
          </a:p>
          <a:p>
            <a:pPr lvl="4"/>
            <a:r>
              <a:rPr lang="en-GB"/>
              <a:t>Fifth level</a:t>
            </a:r>
          </a:p>
          <a:p>
            <a:pPr lvl="5"/>
            <a:r>
              <a:rPr lang="en-GB"/>
              <a:t>6</a:t>
            </a:r>
          </a:p>
          <a:p>
            <a:pPr lvl="6"/>
            <a:r>
              <a:rPr lang="en-GB"/>
              <a:t>7</a:t>
            </a:r>
          </a:p>
          <a:p>
            <a:pPr lvl="7"/>
            <a:r>
              <a:rPr lang="en-GB"/>
              <a:t>8</a:t>
            </a:r>
          </a:p>
          <a:p>
            <a:pPr lvl="8"/>
            <a:r>
              <a:rPr lang="en-GB"/>
              <a:t>9</a:t>
            </a:r>
          </a:p>
        </p:txBody>
      </p:sp>
      <p:sp>
        <p:nvSpPr>
          <p:cNvPr id="4" name="Content Placeholder 3"/>
          <p:cNvSpPr>
            <a:spLocks noGrp="1"/>
          </p:cNvSpPr>
          <p:nvPr>
            <p:ph sz="half" idx="2" hasCustomPrompt="1"/>
          </p:nvPr>
        </p:nvSpPr>
        <p:spPr>
          <a:xfrm>
            <a:off x="6184900" y="1730374"/>
            <a:ext cx="5465763" cy="4316414"/>
          </a:xfrm>
        </p:spPr>
        <p:txBody>
          <a:bodyPr>
            <a:noAutofit/>
          </a:bodyPr>
          <a:lstStyle>
            <a:lvl1pPr>
              <a:defRPr sz="2000"/>
            </a:lvl1pPr>
            <a:lvl2pPr>
              <a:defRPr sz="1800"/>
            </a:lvl2pPr>
            <a:lvl3pPr>
              <a:defRPr sz="1600"/>
            </a:lvl3pPr>
            <a:lvl4pPr>
              <a:defRPr sz="2000"/>
            </a:lvl4pPr>
            <a:lvl5pPr>
              <a:defRPr sz="2000"/>
            </a:lvl5pPr>
            <a:lvl6pPr>
              <a:defRPr sz="1000"/>
            </a:lvl6pPr>
            <a:lvl7pPr>
              <a:defRPr sz="1000"/>
            </a:lvl7pPr>
            <a:lvl8pPr>
              <a:defRPr sz="1000"/>
            </a:lvl8pPr>
            <a:lvl9pPr>
              <a:defRPr sz="6000"/>
            </a:lvl9pPr>
          </a:lstStyle>
          <a:p>
            <a:pPr lvl="0"/>
            <a:r>
              <a:rPr lang="en-GB"/>
              <a:t>Click to add text</a:t>
            </a:r>
          </a:p>
          <a:p>
            <a:pPr lvl="1"/>
            <a:r>
              <a:rPr lang="en-GB"/>
              <a:t>Second level</a:t>
            </a:r>
          </a:p>
          <a:p>
            <a:pPr lvl="2"/>
            <a:r>
              <a:rPr lang="en-GB"/>
              <a:t>Third level</a:t>
            </a:r>
          </a:p>
          <a:p>
            <a:pPr lvl="3"/>
            <a:r>
              <a:rPr lang="en-GB"/>
              <a:t>Fourth level</a:t>
            </a:r>
          </a:p>
          <a:p>
            <a:pPr lvl="4"/>
            <a:r>
              <a:rPr lang="en-GB"/>
              <a:t>Fifth level</a:t>
            </a:r>
          </a:p>
          <a:p>
            <a:pPr lvl="5"/>
            <a:r>
              <a:rPr lang="en-GB"/>
              <a:t>6</a:t>
            </a:r>
          </a:p>
          <a:p>
            <a:pPr lvl="6"/>
            <a:r>
              <a:rPr lang="en-GB"/>
              <a:t>7</a:t>
            </a:r>
          </a:p>
          <a:p>
            <a:pPr lvl="7"/>
            <a:r>
              <a:rPr lang="en-GB"/>
              <a:t>8</a:t>
            </a:r>
          </a:p>
          <a:p>
            <a:pPr lvl="8"/>
            <a:r>
              <a:rPr lang="en-GB"/>
              <a:t>9</a:t>
            </a:r>
          </a:p>
        </p:txBody>
      </p:sp>
      <p:sp>
        <p:nvSpPr>
          <p:cNvPr id="5" name="Date Placeholder 4"/>
          <p:cNvSpPr>
            <a:spLocks noGrp="1"/>
          </p:cNvSpPr>
          <p:nvPr>
            <p:ph type="dt" sz="half" idx="10"/>
          </p:nvPr>
        </p:nvSpPr>
        <p:spPr>
          <a:xfrm>
            <a:off x="0" y="6858000"/>
            <a:ext cx="0" cy="0"/>
          </a:xfrm>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BA07366-CB75-4AA8-9E5B-928B849F427C}" type="slidenum">
              <a:rPr lang="en-GB" smtClean="0"/>
              <a:t>‹#›</a:t>
            </a:fld>
            <a:endParaRPr lang="en-GB"/>
          </a:p>
        </p:txBody>
      </p:sp>
      <p:sp>
        <p:nvSpPr>
          <p:cNvPr id="8" name="SD_FLD_DocumentDate">
            <a:extLst>
              <a:ext uri="{FF2B5EF4-FFF2-40B4-BE49-F238E27FC236}">
                <a16:creationId xmlns:a16="http://schemas.microsoft.com/office/drawing/2014/main" id="{2E06180A-FEA6-1314-33C5-C6A72E717C88}"/>
              </a:ext>
            </a:extLst>
          </p:cNvPr>
          <p:cNvSpPr txBox="1">
            <a:spLocks noChangeArrowheads="1"/>
          </p:cNvSpPr>
          <p:nvPr userDrawn="1"/>
        </p:nvSpPr>
        <p:spPr bwMode="auto">
          <a:xfrm>
            <a:off x="1132870" y="6434590"/>
            <a:ext cx="1198800" cy="151200"/>
          </a:xfrm>
          <a:prstGeom prst="rect">
            <a:avLst/>
          </a:prstGeom>
          <a:solidFill>
            <a:srgbClr val="FFFFFF"/>
          </a:solidFill>
          <a:ln>
            <a:noFill/>
          </a:ln>
          <a:effectLst/>
        </p:spPr>
        <p:txBody>
          <a:bodyPr lIns="0" tIns="0" rIns="0" bIns="0" anchor="t" anchorCtr="0"/>
          <a:lstStyle/>
          <a:p>
            <a:pPr algn="ctr">
              <a:spcBef>
                <a:spcPts val="0"/>
              </a:spcBef>
            </a:pPr>
            <a:r>
              <a:rPr lang="en-GB" altLang="ja-JP" sz="700" cap="all" baseline="0">
                <a:solidFill>
                  <a:schemeClr val="accent1"/>
                </a:solidFill>
                <a:ea typeface="ＭＳ Ｐゴシック" charset="-128"/>
                <a:cs typeface="Arial" charset="0"/>
              </a:rPr>
              <a:t>11 August 2023</a:t>
            </a:r>
          </a:p>
        </p:txBody>
      </p:sp>
    </p:spTree>
    <p:extLst>
      <p:ext uri="{BB962C8B-B14F-4D97-AF65-F5344CB8AC3E}">
        <p14:creationId xmlns:p14="http://schemas.microsoft.com/office/powerpoint/2010/main" val="186616285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Two Content, grey">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FBCEB69-4B90-48AC-8E50-F4C1FAD42957}"/>
              </a:ext>
            </a:extLst>
          </p:cNvPr>
          <p:cNvSpPr/>
          <p:nvPr userDrawn="1"/>
        </p:nvSpPr>
        <p:spPr>
          <a:xfrm>
            <a:off x="0" y="0"/>
            <a:ext cx="12192000" cy="6861600"/>
          </a:xfrm>
          <a:prstGeom prst="rect">
            <a:avLst/>
          </a:prstGeom>
          <a:solidFill>
            <a:srgbClr val="EE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noProof="0"/>
          </a:p>
        </p:txBody>
      </p:sp>
      <p:grpSp>
        <p:nvGrpSpPr>
          <p:cNvPr id="18" name="Logo">
            <a:extLst>
              <a:ext uri="{FF2B5EF4-FFF2-40B4-BE49-F238E27FC236}">
                <a16:creationId xmlns:a16="http://schemas.microsoft.com/office/drawing/2014/main" id="{8145D2D3-7F22-4934-B251-1F99086694BC}"/>
              </a:ext>
            </a:extLst>
          </p:cNvPr>
          <p:cNvGrpSpPr/>
          <p:nvPr userDrawn="1"/>
        </p:nvGrpSpPr>
        <p:grpSpPr>
          <a:xfrm>
            <a:off x="10893210" y="6350918"/>
            <a:ext cx="755843" cy="322808"/>
            <a:chOff x="6380216" y="4059273"/>
            <a:chExt cx="2905863" cy="1241045"/>
          </a:xfrm>
        </p:grpSpPr>
        <p:sp>
          <p:nvSpPr>
            <p:cNvPr id="19" name="Freeform: Shape 18">
              <a:extLst>
                <a:ext uri="{FF2B5EF4-FFF2-40B4-BE49-F238E27FC236}">
                  <a16:creationId xmlns:a16="http://schemas.microsoft.com/office/drawing/2014/main" id="{36BB8EE7-0DAE-475A-99CB-4C95B9C4174D}"/>
                </a:ext>
              </a:extLst>
            </p:cNvPr>
            <p:cNvSpPr/>
            <p:nvPr/>
          </p:nvSpPr>
          <p:spPr>
            <a:xfrm>
              <a:off x="6380216" y="4059273"/>
              <a:ext cx="2905863" cy="346936"/>
            </a:xfrm>
            <a:custGeom>
              <a:avLst/>
              <a:gdLst>
                <a:gd name="connsiteX0" fmla="*/ 0 w 2905863"/>
                <a:gd name="connsiteY0" fmla="*/ 0 h 346936"/>
                <a:gd name="connsiteX1" fmla="*/ 2905864 w 2905863"/>
                <a:gd name="connsiteY1" fmla="*/ 0 h 346936"/>
                <a:gd name="connsiteX2" fmla="*/ 2905864 w 2905863"/>
                <a:gd name="connsiteY2" fmla="*/ 346937 h 346936"/>
                <a:gd name="connsiteX3" fmla="*/ 0 w 2905863"/>
                <a:gd name="connsiteY3" fmla="*/ 346937 h 346936"/>
              </a:gdLst>
              <a:ahLst/>
              <a:cxnLst>
                <a:cxn ang="0">
                  <a:pos x="connsiteX0" y="connsiteY0"/>
                </a:cxn>
                <a:cxn ang="0">
                  <a:pos x="connsiteX1" y="connsiteY1"/>
                </a:cxn>
                <a:cxn ang="0">
                  <a:pos x="connsiteX2" y="connsiteY2"/>
                </a:cxn>
                <a:cxn ang="0">
                  <a:pos x="connsiteX3" y="connsiteY3"/>
                </a:cxn>
              </a:cxnLst>
              <a:rect l="l" t="t" r="r" b="b"/>
              <a:pathLst>
                <a:path w="2905863" h="346936">
                  <a:moveTo>
                    <a:pt x="0" y="0"/>
                  </a:moveTo>
                  <a:lnTo>
                    <a:pt x="2905864" y="0"/>
                  </a:lnTo>
                  <a:lnTo>
                    <a:pt x="2905864" y="346937"/>
                  </a:lnTo>
                  <a:lnTo>
                    <a:pt x="0" y="346937"/>
                  </a:lnTo>
                  <a:close/>
                </a:path>
              </a:pathLst>
            </a:custGeom>
            <a:solidFill>
              <a:srgbClr val="99D9F0"/>
            </a:solidFill>
            <a:ln w="4731"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8E34A211-0C55-472F-A8C7-DF7C115B4E36}"/>
                </a:ext>
              </a:extLst>
            </p:cNvPr>
            <p:cNvSpPr/>
            <p:nvPr/>
          </p:nvSpPr>
          <p:spPr>
            <a:xfrm>
              <a:off x="6380216" y="4521775"/>
              <a:ext cx="2905863" cy="57854"/>
            </a:xfrm>
            <a:custGeom>
              <a:avLst/>
              <a:gdLst>
                <a:gd name="connsiteX0" fmla="*/ 0 w 2905863"/>
                <a:gd name="connsiteY0" fmla="*/ 0 h 57854"/>
                <a:gd name="connsiteX1" fmla="*/ 2905864 w 2905863"/>
                <a:gd name="connsiteY1" fmla="*/ 0 h 57854"/>
                <a:gd name="connsiteX2" fmla="*/ 2905864 w 2905863"/>
                <a:gd name="connsiteY2" fmla="*/ 57854 h 57854"/>
                <a:gd name="connsiteX3" fmla="*/ 0 w 2905863"/>
                <a:gd name="connsiteY3" fmla="*/ 57854 h 57854"/>
              </a:gdLst>
              <a:ahLst/>
              <a:cxnLst>
                <a:cxn ang="0">
                  <a:pos x="connsiteX0" y="connsiteY0"/>
                </a:cxn>
                <a:cxn ang="0">
                  <a:pos x="connsiteX1" y="connsiteY1"/>
                </a:cxn>
                <a:cxn ang="0">
                  <a:pos x="connsiteX2" y="connsiteY2"/>
                </a:cxn>
                <a:cxn ang="0">
                  <a:pos x="connsiteX3" y="connsiteY3"/>
                </a:cxn>
              </a:cxnLst>
              <a:rect l="l" t="t" r="r" b="b"/>
              <a:pathLst>
                <a:path w="2905863" h="57854">
                  <a:moveTo>
                    <a:pt x="0" y="0"/>
                  </a:moveTo>
                  <a:lnTo>
                    <a:pt x="2905864" y="0"/>
                  </a:lnTo>
                  <a:lnTo>
                    <a:pt x="2905864" y="57854"/>
                  </a:lnTo>
                  <a:lnTo>
                    <a:pt x="0" y="57854"/>
                  </a:lnTo>
                  <a:close/>
                </a:path>
              </a:pathLst>
            </a:custGeom>
            <a:solidFill>
              <a:srgbClr val="3F9C35"/>
            </a:solidFill>
            <a:ln w="4731"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DDB3FBA2-AFC9-409D-945D-4CFDE6BBEE6A}"/>
                </a:ext>
              </a:extLst>
            </p:cNvPr>
            <p:cNvSpPr/>
            <p:nvPr/>
          </p:nvSpPr>
          <p:spPr>
            <a:xfrm>
              <a:off x="6380216" y="4637294"/>
              <a:ext cx="2905863" cy="115566"/>
            </a:xfrm>
            <a:custGeom>
              <a:avLst/>
              <a:gdLst>
                <a:gd name="connsiteX0" fmla="*/ 0 w 2905863"/>
                <a:gd name="connsiteY0" fmla="*/ 0 h 115566"/>
                <a:gd name="connsiteX1" fmla="*/ 2905864 w 2905863"/>
                <a:gd name="connsiteY1" fmla="*/ 0 h 115566"/>
                <a:gd name="connsiteX2" fmla="*/ 2905864 w 2905863"/>
                <a:gd name="connsiteY2" fmla="*/ 115566 h 115566"/>
                <a:gd name="connsiteX3" fmla="*/ 0 w 2905863"/>
                <a:gd name="connsiteY3" fmla="*/ 115566 h 115566"/>
              </a:gdLst>
              <a:ahLst/>
              <a:cxnLst>
                <a:cxn ang="0">
                  <a:pos x="connsiteX0" y="connsiteY0"/>
                </a:cxn>
                <a:cxn ang="0">
                  <a:pos x="connsiteX1" y="connsiteY1"/>
                </a:cxn>
                <a:cxn ang="0">
                  <a:pos x="connsiteX2" y="connsiteY2"/>
                </a:cxn>
                <a:cxn ang="0">
                  <a:pos x="connsiteX3" y="connsiteY3"/>
                </a:cxn>
              </a:cxnLst>
              <a:rect l="l" t="t" r="r" b="b"/>
              <a:pathLst>
                <a:path w="2905863" h="115566">
                  <a:moveTo>
                    <a:pt x="0" y="0"/>
                  </a:moveTo>
                  <a:lnTo>
                    <a:pt x="2905864" y="0"/>
                  </a:lnTo>
                  <a:lnTo>
                    <a:pt x="2905864" y="115566"/>
                  </a:lnTo>
                  <a:lnTo>
                    <a:pt x="0" y="115566"/>
                  </a:lnTo>
                  <a:close/>
                </a:path>
              </a:pathLst>
            </a:custGeom>
            <a:solidFill>
              <a:srgbClr val="003591"/>
            </a:solidFill>
            <a:ln w="4731" cap="flat">
              <a:noFill/>
              <a:prstDash val="solid"/>
              <a:miter/>
            </a:ln>
          </p:spPr>
          <p:txBody>
            <a:bodyPr rtlCol="0" anchor="ctr"/>
            <a:lstStyle/>
            <a:p>
              <a:endParaRPr lang="en-GB"/>
            </a:p>
          </p:txBody>
        </p:sp>
        <p:sp>
          <p:nvSpPr>
            <p:cNvPr id="22" name="Freeform: Shape 21">
              <a:extLst>
                <a:ext uri="{FF2B5EF4-FFF2-40B4-BE49-F238E27FC236}">
                  <a16:creationId xmlns:a16="http://schemas.microsoft.com/office/drawing/2014/main" id="{2DF6B560-906C-4643-86C4-C545FCBD8975}"/>
                </a:ext>
              </a:extLst>
            </p:cNvPr>
            <p:cNvSpPr/>
            <p:nvPr/>
          </p:nvSpPr>
          <p:spPr>
            <a:xfrm>
              <a:off x="7833598" y="4927183"/>
              <a:ext cx="392545" cy="373134"/>
            </a:xfrm>
            <a:custGeom>
              <a:avLst/>
              <a:gdLst>
                <a:gd name="connsiteX0" fmla="*/ 303984 w 392545"/>
                <a:gd name="connsiteY0" fmla="*/ 19174 h 373134"/>
                <a:gd name="connsiteX1" fmla="*/ 201992 w 392545"/>
                <a:gd name="connsiteY1" fmla="*/ 0 h 373134"/>
                <a:gd name="connsiteX2" fmla="*/ 62173 w 392545"/>
                <a:gd name="connsiteY2" fmla="*/ 0 h 373134"/>
                <a:gd name="connsiteX3" fmla="*/ 27859 w 392545"/>
                <a:gd name="connsiteY3" fmla="*/ 0 h 373134"/>
                <a:gd name="connsiteX4" fmla="*/ 0 w 392545"/>
                <a:gd name="connsiteY4" fmla="*/ 0 h 373134"/>
                <a:gd name="connsiteX5" fmla="*/ 0 w 392545"/>
                <a:gd name="connsiteY5" fmla="*/ 373135 h 373134"/>
                <a:gd name="connsiteX6" fmla="*/ 27859 w 392545"/>
                <a:gd name="connsiteY6" fmla="*/ 373135 h 373134"/>
                <a:gd name="connsiteX7" fmla="*/ 62173 w 392545"/>
                <a:gd name="connsiteY7" fmla="*/ 373135 h 373134"/>
                <a:gd name="connsiteX8" fmla="*/ 201992 w 392545"/>
                <a:gd name="connsiteY8" fmla="*/ 373135 h 373134"/>
                <a:gd name="connsiteX9" fmla="*/ 303984 w 392545"/>
                <a:gd name="connsiteY9" fmla="*/ 353961 h 373134"/>
                <a:gd name="connsiteX10" fmla="*/ 369670 w 392545"/>
                <a:gd name="connsiteY10" fmla="*/ 296249 h 373134"/>
                <a:gd name="connsiteX11" fmla="*/ 392546 w 392545"/>
                <a:gd name="connsiteY11" fmla="*/ 199477 h 373134"/>
                <a:gd name="connsiteX12" fmla="*/ 392546 w 392545"/>
                <a:gd name="connsiteY12" fmla="*/ 173611 h 373134"/>
                <a:gd name="connsiteX13" fmla="*/ 369670 w 392545"/>
                <a:gd name="connsiteY13" fmla="*/ 76839 h 373134"/>
                <a:gd name="connsiteX14" fmla="*/ 303984 w 392545"/>
                <a:gd name="connsiteY14" fmla="*/ 19174 h 373134"/>
                <a:gd name="connsiteX15" fmla="*/ 331369 w 392545"/>
                <a:gd name="connsiteY15" fmla="*/ 197531 h 373134"/>
                <a:gd name="connsiteX16" fmla="*/ 299048 w 392545"/>
                <a:gd name="connsiteY16" fmla="*/ 287563 h 373134"/>
                <a:gd name="connsiteX17" fmla="*/ 202514 w 392545"/>
                <a:gd name="connsiteY17" fmla="*/ 316894 h 373134"/>
                <a:gd name="connsiteX18" fmla="*/ 62221 w 392545"/>
                <a:gd name="connsiteY18" fmla="*/ 316894 h 373134"/>
                <a:gd name="connsiteX19" fmla="*/ 62221 w 392545"/>
                <a:gd name="connsiteY19" fmla="*/ 56193 h 373134"/>
                <a:gd name="connsiteX20" fmla="*/ 202514 w 392545"/>
                <a:gd name="connsiteY20" fmla="*/ 56193 h 373134"/>
                <a:gd name="connsiteX21" fmla="*/ 299048 w 392545"/>
                <a:gd name="connsiteY21" fmla="*/ 84812 h 373134"/>
                <a:gd name="connsiteX22" fmla="*/ 331369 w 392545"/>
                <a:gd name="connsiteY22" fmla="*/ 175604 h 373134"/>
                <a:gd name="connsiteX23" fmla="*/ 331369 w 392545"/>
                <a:gd name="connsiteY23" fmla="*/ 197531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92545" h="373134">
                  <a:moveTo>
                    <a:pt x="303984" y="19174"/>
                  </a:moveTo>
                  <a:cubicBezTo>
                    <a:pt x="275461" y="6407"/>
                    <a:pt x="241479" y="0"/>
                    <a:pt x="201992" y="0"/>
                  </a:cubicBezTo>
                  <a:lnTo>
                    <a:pt x="62173" y="0"/>
                  </a:lnTo>
                  <a:lnTo>
                    <a:pt x="27859" y="0"/>
                  </a:lnTo>
                  <a:lnTo>
                    <a:pt x="0" y="0"/>
                  </a:lnTo>
                  <a:lnTo>
                    <a:pt x="0" y="373135"/>
                  </a:lnTo>
                  <a:lnTo>
                    <a:pt x="27859" y="373135"/>
                  </a:lnTo>
                  <a:lnTo>
                    <a:pt x="62173" y="373135"/>
                  </a:lnTo>
                  <a:lnTo>
                    <a:pt x="201992" y="373135"/>
                  </a:lnTo>
                  <a:cubicBezTo>
                    <a:pt x="241479" y="373135"/>
                    <a:pt x="275461" y="366728"/>
                    <a:pt x="303984" y="353961"/>
                  </a:cubicBezTo>
                  <a:cubicBezTo>
                    <a:pt x="332508" y="341194"/>
                    <a:pt x="354387" y="321972"/>
                    <a:pt x="369670" y="296249"/>
                  </a:cubicBezTo>
                  <a:cubicBezTo>
                    <a:pt x="384904" y="270525"/>
                    <a:pt x="392546" y="238299"/>
                    <a:pt x="392546" y="199477"/>
                  </a:cubicBezTo>
                  <a:lnTo>
                    <a:pt x="392546" y="173611"/>
                  </a:lnTo>
                  <a:cubicBezTo>
                    <a:pt x="392546" y="134788"/>
                    <a:pt x="384904" y="102562"/>
                    <a:pt x="369670" y="76839"/>
                  </a:cubicBezTo>
                  <a:cubicBezTo>
                    <a:pt x="354387" y="51162"/>
                    <a:pt x="332508" y="31941"/>
                    <a:pt x="303984" y="19174"/>
                  </a:cubicBezTo>
                  <a:close/>
                  <a:moveTo>
                    <a:pt x="331369" y="197531"/>
                  </a:moveTo>
                  <a:cubicBezTo>
                    <a:pt x="331369" y="238015"/>
                    <a:pt x="320596" y="268010"/>
                    <a:pt x="299048" y="287563"/>
                  </a:cubicBezTo>
                  <a:cubicBezTo>
                    <a:pt x="277502" y="307117"/>
                    <a:pt x="245323" y="316894"/>
                    <a:pt x="202514" y="316894"/>
                  </a:cubicBezTo>
                  <a:lnTo>
                    <a:pt x="62221" y="316894"/>
                  </a:lnTo>
                  <a:lnTo>
                    <a:pt x="62221" y="56193"/>
                  </a:lnTo>
                  <a:lnTo>
                    <a:pt x="202514" y="56193"/>
                  </a:lnTo>
                  <a:cubicBezTo>
                    <a:pt x="245323" y="56193"/>
                    <a:pt x="277454" y="65733"/>
                    <a:pt x="299048" y="84812"/>
                  </a:cubicBezTo>
                  <a:cubicBezTo>
                    <a:pt x="320596" y="103891"/>
                    <a:pt x="331369" y="134171"/>
                    <a:pt x="331369" y="175604"/>
                  </a:cubicBezTo>
                  <a:lnTo>
                    <a:pt x="331369" y="197531"/>
                  </a:lnTo>
                  <a:close/>
                </a:path>
              </a:pathLst>
            </a:custGeom>
            <a:solidFill>
              <a:srgbClr val="0F214A"/>
            </a:solidFill>
            <a:ln w="4731" cap="flat">
              <a:noFill/>
              <a:prstDash val="solid"/>
              <a:miter/>
            </a:ln>
          </p:spPr>
          <p:txBody>
            <a:bodyPr rtlCol="0" anchor="ctr"/>
            <a:lstStyle/>
            <a:p>
              <a:endParaRPr lang="en-GB"/>
            </a:p>
          </p:txBody>
        </p:sp>
        <p:sp>
          <p:nvSpPr>
            <p:cNvPr id="23" name="Freeform: Shape 22">
              <a:extLst>
                <a:ext uri="{FF2B5EF4-FFF2-40B4-BE49-F238E27FC236}">
                  <a16:creationId xmlns:a16="http://schemas.microsoft.com/office/drawing/2014/main" id="{FC24D933-C961-4320-84B8-2B098CBD0E95}"/>
                </a:ext>
              </a:extLst>
            </p:cNvPr>
            <p:cNvSpPr/>
            <p:nvPr/>
          </p:nvSpPr>
          <p:spPr>
            <a:xfrm>
              <a:off x="8344036" y="4927183"/>
              <a:ext cx="410485" cy="373134"/>
            </a:xfrm>
            <a:custGeom>
              <a:avLst/>
              <a:gdLst>
                <a:gd name="connsiteX0" fmla="*/ 349262 w 410485"/>
                <a:gd name="connsiteY0" fmla="*/ 291598 h 373134"/>
                <a:gd name="connsiteX1" fmla="*/ 60702 w 410485"/>
                <a:gd name="connsiteY1" fmla="*/ 0 h 373134"/>
                <a:gd name="connsiteX2" fmla="*/ 26388 w 410485"/>
                <a:gd name="connsiteY2" fmla="*/ 0 h 373134"/>
                <a:gd name="connsiteX3" fmla="*/ 0 w 410485"/>
                <a:gd name="connsiteY3" fmla="*/ 0 h 373134"/>
                <a:gd name="connsiteX4" fmla="*/ 0 w 410485"/>
                <a:gd name="connsiteY4" fmla="*/ 373135 h 373134"/>
                <a:gd name="connsiteX5" fmla="*/ 60702 w 410485"/>
                <a:gd name="connsiteY5" fmla="*/ 373135 h 373134"/>
                <a:gd name="connsiteX6" fmla="*/ 60702 w 410485"/>
                <a:gd name="connsiteY6" fmla="*/ 81917 h 373134"/>
                <a:gd name="connsiteX7" fmla="*/ 349262 w 410485"/>
                <a:gd name="connsiteY7" fmla="*/ 373135 h 373134"/>
                <a:gd name="connsiteX8" fmla="*/ 410486 w 410485"/>
                <a:gd name="connsiteY8" fmla="*/ 373135 h 373134"/>
                <a:gd name="connsiteX9" fmla="*/ 410486 w 410485"/>
                <a:gd name="connsiteY9" fmla="*/ 0 h 373134"/>
                <a:gd name="connsiteX10" fmla="*/ 349262 w 410485"/>
                <a:gd name="connsiteY10"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85" h="373134">
                  <a:moveTo>
                    <a:pt x="349262" y="291598"/>
                  </a:moveTo>
                  <a:lnTo>
                    <a:pt x="60702" y="0"/>
                  </a:lnTo>
                  <a:lnTo>
                    <a:pt x="26388" y="0"/>
                  </a:lnTo>
                  <a:lnTo>
                    <a:pt x="0" y="0"/>
                  </a:lnTo>
                  <a:lnTo>
                    <a:pt x="0" y="373135"/>
                  </a:lnTo>
                  <a:lnTo>
                    <a:pt x="60702" y="373135"/>
                  </a:lnTo>
                  <a:lnTo>
                    <a:pt x="60702" y="81917"/>
                  </a:lnTo>
                  <a:lnTo>
                    <a:pt x="349262" y="373135"/>
                  </a:lnTo>
                  <a:lnTo>
                    <a:pt x="410486" y="373135"/>
                  </a:lnTo>
                  <a:lnTo>
                    <a:pt x="410486" y="0"/>
                  </a:lnTo>
                  <a:lnTo>
                    <a:pt x="349262" y="0"/>
                  </a:lnTo>
                  <a:close/>
                </a:path>
              </a:pathLst>
            </a:custGeom>
            <a:solidFill>
              <a:srgbClr val="0F214A"/>
            </a:solidFill>
            <a:ln w="4731" cap="flat">
              <a:noFill/>
              <a:prstDash val="solid"/>
              <a:miter/>
            </a:ln>
          </p:spPr>
          <p:txBody>
            <a:bodyPr rtlCol="0" anchor="ctr"/>
            <a:lstStyle/>
            <a:p>
              <a:endParaRPr lang="en-GB"/>
            </a:p>
          </p:txBody>
        </p:sp>
        <p:sp>
          <p:nvSpPr>
            <p:cNvPr id="24" name="Freeform: Shape 23">
              <a:extLst>
                <a:ext uri="{FF2B5EF4-FFF2-40B4-BE49-F238E27FC236}">
                  <a16:creationId xmlns:a16="http://schemas.microsoft.com/office/drawing/2014/main" id="{593D8CD1-B7C6-4727-A773-7D9B1A7CD8D6}"/>
                </a:ext>
              </a:extLst>
            </p:cNvPr>
            <p:cNvSpPr/>
            <p:nvPr/>
          </p:nvSpPr>
          <p:spPr>
            <a:xfrm>
              <a:off x="8863965" y="4927183"/>
              <a:ext cx="421876" cy="373134"/>
            </a:xfrm>
            <a:custGeom>
              <a:avLst/>
              <a:gdLst>
                <a:gd name="connsiteX0" fmla="*/ 355716 w 421876"/>
                <a:gd name="connsiteY0" fmla="*/ 0 h 373134"/>
                <a:gd name="connsiteX1" fmla="*/ 212955 w 421876"/>
                <a:gd name="connsiteY1" fmla="*/ 291598 h 373134"/>
                <a:gd name="connsiteX2" fmla="*/ 70146 w 421876"/>
                <a:gd name="connsiteY2" fmla="*/ 0 h 373134"/>
                <a:gd name="connsiteX3" fmla="*/ 0 w 421876"/>
                <a:gd name="connsiteY3" fmla="*/ 0 h 373134"/>
                <a:gd name="connsiteX4" fmla="*/ 187042 w 421876"/>
                <a:gd name="connsiteY4" fmla="*/ 373135 h 373134"/>
                <a:gd name="connsiteX5" fmla="*/ 235309 w 421876"/>
                <a:gd name="connsiteY5" fmla="*/ 373135 h 373134"/>
                <a:gd name="connsiteX6" fmla="*/ 421876 w 421876"/>
                <a:gd name="connsiteY6"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1876" h="373134">
                  <a:moveTo>
                    <a:pt x="355716" y="0"/>
                  </a:moveTo>
                  <a:lnTo>
                    <a:pt x="212955" y="291598"/>
                  </a:lnTo>
                  <a:lnTo>
                    <a:pt x="70146" y="0"/>
                  </a:lnTo>
                  <a:lnTo>
                    <a:pt x="0" y="0"/>
                  </a:lnTo>
                  <a:lnTo>
                    <a:pt x="187042" y="373135"/>
                  </a:lnTo>
                  <a:lnTo>
                    <a:pt x="235309" y="373135"/>
                  </a:lnTo>
                  <a:lnTo>
                    <a:pt x="421876" y="0"/>
                  </a:lnTo>
                  <a:close/>
                </a:path>
              </a:pathLst>
            </a:custGeom>
            <a:solidFill>
              <a:srgbClr val="0F214A"/>
            </a:solidFill>
            <a:ln w="4731" cap="flat">
              <a:noFill/>
              <a:prstDash val="solid"/>
              <a:miter/>
            </a:ln>
          </p:spPr>
          <p:txBody>
            <a:bodyPr rtlCol="0" anchor="ctr"/>
            <a:lstStyle/>
            <a:p>
              <a:endParaRPr lang="en-GB"/>
            </a:p>
          </p:txBody>
        </p:sp>
      </p:grpSp>
      <p:sp>
        <p:nvSpPr>
          <p:cNvPr id="2" name="Title 1"/>
          <p:cNvSpPr>
            <a:spLocks noGrp="1"/>
          </p:cNvSpPr>
          <p:nvPr>
            <p:ph type="title" hasCustomPrompt="1"/>
          </p:nvPr>
        </p:nvSpPr>
        <p:spPr/>
        <p:txBody>
          <a:bodyPr/>
          <a:lstStyle>
            <a:lvl1pPr>
              <a:defRPr/>
            </a:lvl1pPr>
          </a:lstStyle>
          <a:p>
            <a:r>
              <a:rPr lang="en-GB"/>
              <a:t>Click to add title</a:t>
            </a:r>
          </a:p>
        </p:txBody>
      </p:sp>
      <p:sp>
        <p:nvSpPr>
          <p:cNvPr id="3" name="Content Placeholder 2"/>
          <p:cNvSpPr>
            <a:spLocks noGrp="1"/>
          </p:cNvSpPr>
          <p:nvPr>
            <p:ph sz="half" idx="1" hasCustomPrompt="1"/>
          </p:nvPr>
        </p:nvSpPr>
        <p:spPr>
          <a:xfrm>
            <a:off x="539750" y="1730374"/>
            <a:ext cx="5465764" cy="4316414"/>
          </a:xfrm>
        </p:spPr>
        <p:txBody>
          <a:bodyPr>
            <a:noAutofit/>
          </a:bodyPr>
          <a:lstStyle>
            <a:lvl1pPr>
              <a:defRPr sz="2000"/>
            </a:lvl1pPr>
            <a:lvl2pPr>
              <a:defRPr sz="1800"/>
            </a:lvl2pPr>
            <a:lvl3pPr>
              <a:defRPr sz="1600"/>
            </a:lvl3pPr>
            <a:lvl4pPr>
              <a:defRPr sz="2000"/>
            </a:lvl4pPr>
            <a:lvl5pPr>
              <a:defRPr sz="2000"/>
            </a:lvl5pPr>
            <a:lvl6pPr>
              <a:defRPr sz="1000"/>
            </a:lvl6pPr>
            <a:lvl7pPr>
              <a:defRPr sz="1000"/>
            </a:lvl7pPr>
            <a:lvl8pPr>
              <a:defRPr sz="1000"/>
            </a:lvl8pPr>
            <a:lvl9pPr>
              <a:defRPr sz="6000"/>
            </a:lvl9pPr>
          </a:lstStyle>
          <a:p>
            <a:pPr lvl="0"/>
            <a:r>
              <a:rPr lang="en-GB"/>
              <a:t>Click to add text</a:t>
            </a:r>
          </a:p>
          <a:p>
            <a:pPr lvl="1"/>
            <a:r>
              <a:rPr lang="en-GB"/>
              <a:t>Second level</a:t>
            </a:r>
          </a:p>
          <a:p>
            <a:pPr lvl="2"/>
            <a:r>
              <a:rPr lang="en-GB"/>
              <a:t>Third level</a:t>
            </a:r>
          </a:p>
          <a:p>
            <a:pPr lvl="3"/>
            <a:r>
              <a:rPr lang="en-GB"/>
              <a:t>Fourth level</a:t>
            </a:r>
          </a:p>
          <a:p>
            <a:pPr lvl="4"/>
            <a:r>
              <a:rPr lang="en-GB"/>
              <a:t>Fifth level</a:t>
            </a:r>
          </a:p>
          <a:p>
            <a:pPr lvl="5"/>
            <a:r>
              <a:rPr lang="en-GB"/>
              <a:t>6</a:t>
            </a:r>
          </a:p>
          <a:p>
            <a:pPr lvl="6"/>
            <a:r>
              <a:rPr lang="en-GB"/>
              <a:t>7</a:t>
            </a:r>
          </a:p>
          <a:p>
            <a:pPr lvl="7"/>
            <a:r>
              <a:rPr lang="en-GB"/>
              <a:t>8</a:t>
            </a:r>
          </a:p>
          <a:p>
            <a:pPr lvl="8"/>
            <a:r>
              <a:rPr lang="en-GB"/>
              <a:t>9</a:t>
            </a:r>
          </a:p>
        </p:txBody>
      </p:sp>
      <p:sp>
        <p:nvSpPr>
          <p:cNvPr id="4" name="Content Placeholder 3"/>
          <p:cNvSpPr>
            <a:spLocks noGrp="1"/>
          </p:cNvSpPr>
          <p:nvPr>
            <p:ph sz="half" idx="2" hasCustomPrompt="1"/>
          </p:nvPr>
        </p:nvSpPr>
        <p:spPr>
          <a:xfrm>
            <a:off x="6184900" y="1730374"/>
            <a:ext cx="5465763" cy="4316414"/>
          </a:xfrm>
        </p:spPr>
        <p:txBody>
          <a:bodyPr>
            <a:noAutofit/>
          </a:bodyPr>
          <a:lstStyle>
            <a:lvl1pPr>
              <a:defRPr sz="2000"/>
            </a:lvl1pPr>
            <a:lvl2pPr>
              <a:defRPr sz="1800"/>
            </a:lvl2pPr>
            <a:lvl3pPr>
              <a:defRPr sz="1600"/>
            </a:lvl3pPr>
            <a:lvl4pPr>
              <a:defRPr sz="2000"/>
            </a:lvl4pPr>
            <a:lvl5pPr>
              <a:defRPr sz="2000"/>
            </a:lvl5pPr>
            <a:lvl6pPr>
              <a:defRPr sz="1000"/>
            </a:lvl6pPr>
            <a:lvl7pPr>
              <a:defRPr sz="1000"/>
            </a:lvl7pPr>
            <a:lvl8pPr>
              <a:defRPr sz="1000"/>
            </a:lvl8pPr>
            <a:lvl9pPr>
              <a:defRPr sz="6000"/>
            </a:lvl9pPr>
          </a:lstStyle>
          <a:p>
            <a:pPr lvl="0"/>
            <a:r>
              <a:rPr lang="en-GB"/>
              <a:t>Click to add text</a:t>
            </a:r>
          </a:p>
          <a:p>
            <a:pPr lvl="1"/>
            <a:r>
              <a:rPr lang="en-GB"/>
              <a:t>Second level</a:t>
            </a:r>
          </a:p>
          <a:p>
            <a:pPr lvl="2"/>
            <a:r>
              <a:rPr lang="en-GB"/>
              <a:t>Third level</a:t>
            </a:r>
          </a:p>
          <a:p>
            <a:pPr lvl="3"/>
            <a:r>
              <a:rPr lang="en-GB"/>
              <a:t>Fourth level</a:t>
            </a:r>
          </a:p>
          <a:p>
            <a:pPr lvl="4"/>
            <a:r>
              <a:rPr lang="en-GB"/>
              <a:t>Fifth level</a:t>
            </a:r>
          </a:p>
          <a:p>
            <a:pPr lvl="5"/>
            <a:r>
              <a:rPr lang="en-GB"/>
              <a:t>6</a:t>
            </a:r>
          </a:p>
          <a:p>
            <a:pPr lvl="6"/>
            <a:r>
              <a:rPr lang="en-GB"/>
              <a:t>7</a:t>
            </a:r>
          </a:p>
          <a:p>
            <a:pPr lvl="7"/>
            <a:r>
              <a:rPr lang="en-GB"/>
              <a:t>8</a:t>
            </a:r>
          </a:p>
          <a:p>
            <a:pPr lvl="8"/>
            <a:r>
              <a:rPr lang="en-GB"/>
              <a:t>9</a:t>
            </a:r>
          </a:p>
        </p:txBody>
      </p:sp>
      <p:sp>
        <p:nvSpPr>
          <p:cNvPr id="5" name="Date Placeholder 4"/>
          <p:cNvSpPr>
            <a:spLocks noGrp="1"/>
          </p:cNvSpPr>
          <p:nvPr>
            <p:ph type="dt" sz="half" idx="10"/>
          </p:nvPr>
        </p:nvSpPr>
        <p:spPr>
          <a:xfrm>
            <a:off x="0" y="6858000"/>
            <a:ext cx="0" cy="0"/>
          </a:xfrm>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BA07366-CB75-4AA8-9E5B-928B849F427C}" type="slidenum">
              <a:rPr lang="en-GB" smtClean="0"/>
              <a:t>‹#›</a:t>
            </a:fld>
            <a:endParaRPr lang="en-GB"/>
          </a:p>
        </p:txBody>
      </p:sp>
      <p:sp>
        <p:nvSpPr>
          <p:cNvPr id="13" name="_SD_FLD_Copyright">
            <a:extLst>
              <a:ext uri="{FF2B5EF4-FFF2-40B4-BE49-F238E27FC236}">
                <a16:creationId xmlns:a16="http://schemas.microsoft.com/office/drawing/2014/main" id="{C594FBB9-85AB-481A-A9C3-B5A84B1C17B8}"/>
              </a:ext>
            </a:extLst>
          </p:cNvPr>
          <p:cNvSpPr txBox="1"/>
          <p:nvPr userDrawn="1"/>
        </p:nvSpPr>
        <p:spPr>
          <a:xfrm>
            <a:off x="853200" y="6440400"/>
            <a:ext cx="278923" cy="107722"/>
          </a:xfrm>
          <a:prstGeom prst="rect">
            <a:avLst/>
          </a:prstGeom>
          <a:noFill/>
        </p:spPr>
        <p:txBody>
          <a:bodyPr wrap="none" lIns="0" tIns="0" rIns="0" bIns="0" rtlCol="0">
            <a:spAutoFit/>
          </a:bodyPr>
          <a:lstStyle/>
          <a:p>
            <a:r>
              <a:rPr lang="en-GB" sz="700" noProof="0">
                <a:solidFill>
                  <a:schemeClr val="accent1"/>
                </a:solidFill>
              </a:rPr>
              <a:t>DNV ©</a:t>
            </a:r>
          </a:p>
        </p:txBody>
      </p:sp>
      <p:sp>
        <p:nvSpPr>
          <p:cNvPr id="15" name="SD_FLD_DocumentDate">
            <a:extLst>
              <a:ext uri="{FF2B5EF4-FFF2-40B4-BE49-F238E27FC236}">
                <a16:creationId xmlns:a16="http://schemas.microsoft.com/office/drawing/2014/main" id="{3968F7D9-78C3-48F9-927A-B57089193350}"/>
              </a:ext>
            </a:extLst>
          </p:cNvPr>
          <p:cNvSpPr txBox="1">
            <a:spLocks noChangeArrowheads="1"/>
          </p:cNvSpPr>
          <p:nvPr userDrawn="1"/>
        </p:nvSpPr>
        <p:spPr bwMode="auto">
          <a:xfrm>
            <a:off x="1166400" y="6440400"/>
            <a:ext cx="119880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ctr">
              <a:spcBef>
                <a:spcPts val="0"/>
              </a:spcBef>
            </a:pPr>
            <a:r>
              <a:rPr lang="en-GB" altLang="ja-JP" sz="700" cap="all" baseline="0">
                <a:solidFill>
                  <a:schemeClr val="accent1"/>
                </a:solidFill>
                <a:ea typeface="ＭＳ Ｐゴシック" charset="-128"/>
                <a:cs typeface="Arial" charset="0"/>
              </a:rPr>
              <a:t>11 August 2023</a:t>
            </a:r>
          </a:p>
        </p:txBody>
      </p:sp>
      <p:sp>
        <p:nvSpPr>
          <p:cNvPr id="25" name="SD_FLD_Draft" hidden="1">
            <a:extLst>
              <a:ext uri="{FF2B5EF4-FFF2-40B4-BE49-F238E27FC236}">
                <a16:creationId xmlns:a16="http://schemas.microsoft.com/office/drawing/2014/main" id="{BFB769A5-7146-4BE1-99CA-135A2E15C9CA}"/>
              </a:ext>
            </a:extLst>
          </p:cNvPr>
          <p:cNvSpPr txBox="1">
            <a:spLocks noChangeArrowheads="1"/>
          </p:cNvSpPr>
          <p:nvPr userDrawn="1"/>
        </p:nvSpPr>
        <p:spPr bwMode="auto">
          <a:xfrm>
            <a:off x="5243513" y="6232324"/>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sp>
        <p:nvSpPr>
          <p:cNvPr id="27" name="SD_FLD_Confidentiality">
            <a:extLst>
              <a:ext uri="{FF2B5EF4-FFF2-40B4-BE49-F238E27FC236}">
                <a16:creationId xmlns:a16="http://schemas.microsoft.com/office/drawing/2014/main" id="{8E5EBD54-68A6-426B-B8F6-B31B70F04964}"/>
              </a:ext>
            </a:extLst>
          </p:cNvPr>
          <p:cNvSpPr/>
          <p:nvPr userDrawn="1"/>
        </p:nvSpPr>
        <p:spPr>
          <a:xfrm>
            <a:off x="7131600" y="6440400"/>
            <a:ext cx="2440800" cy="1512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L="0" algn="ctr" defTabSz="914400" rtl="0" eaLnBrk="1" latinLnBrk="0" hangingPunct="1">
              <a:lnSpc>
                <a:spcPct val="100000"/>
              </a:lnSpc>
              <a:spcBef>
                <a:spcPts val="0"/>
              </a:spcBef>
            </a:pPr>
            <a:endParaRPr lang="en-GB" sz="700" b="0" kern="1200" cap="all" baseline="0">
              <a:solidFill>
                <a:schemeClr val="accent1"/>
              </a:solidFill>
              <a:latin typeface="+mn-lt"/>
              <a:ea typeface="+mn-ea"/>
              <a:cs typeface="+mn-cs"/>
            </a:endParaRPr>
          </a:p>
        </p:txBody>
      </p:sp>
    </p:spTree>
    <p:extLst>
      <p:ext uri="{BB962C8B-B14F-4D97-AF65-F5344CB8AC3E}">
        <p14:creationId xmlns:p14="http://schemas.microsoft.com/office/powerpoint/2010/main" val="202231168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wo Content A">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GB"/>
              <a:t>Click to add title</a:t>
            </a:r>
          </a:p>
        </p:txBody>
      </p:sp>
      <p:sp>
        <p:nvSpPr>
          <p:cNvPr id="3" name="Content Placeholder 2"/>
          <p:cNvSpPr>
            <a:spLocks noGrp="1"/>
          </p:cNvSpPr>
          <p:nvPr>
            <p:ph sz="half" idx="1" hasCustomPrompt="1"/>
          </p:nvPr>
        </p:nvSpPr>
        <p:spPr>
          <a:xfrm>
            <a:off x="539750" y="1730374"/>
            <a:ext cx="6407150" cy="4316414"/>
          </a:xfrm>
        </p:spPr>
        <p:txBody>
          <a:bodyPr>
            <a:noAutofit/>
          </a:bodyPr>
          <a:lstStyle>
            <a:lvl1pPr>
              <a:defRPr sz="2000"/>
            </a:lvl1pPr>
            <a:lvl2pPr>
              <a:defRPr sz="1800"/>
            </a:lvl2pPr>
            <a:lvl3pPr>
              <a:defRPr sz="1600"/>
            </a:lvl3pPr>
            <a:lvl4pPr>
              <a:defRPr sz="2000"/>
            </a:lvl4pPr>
            <a:lvl5pPr>
              <a:defRPr sz="2000"/>
            </a:lvl5pPr>
            <a:lvl6pPr>
              <a:defRPr sz="1000"/>
            </a:lvl6pPr>
            <a:lvl7pPr>
              <a:defRPr sz="1000"/>
            </a:lvl7pPr>
            <a:lvl8pPr>
              <a:defRPr sz="1000"/>
            </a:lvl8pPr>
            <a:lvl9pPr>
              <a:defRPr sz="6000"/>
            </a:lvl9pPr>
          </a:lstStyle>
          <a:p>
            <a:pPr lvl="0"/>
            <a:r>
              <a:rPr lang="en-GB"/>
              <a:t>Click to add text</a:t>
            </a:r>
          </a:p>
          <a:p>
            <a:pPr lvl="1"/>
            <a:r>
              <a:rPr lang="en-GB"/>
              <a:t>Second level</a:t>
            </a:r>
          </a:p>
          <a:p>
            <a:pPr lvl="2"/>
            <a:r>
              <a:rPr lang="en-GB"/>
              <a:t>Third level</a:t>
            </a:r>
          </a:p>
          <a:p>
            <a:pPr lvl="3"/>
            <a:r>
              <a:rPr lang="en-GB"/>
              <a:t>Fourth level</a:t>
            </a:r>
          </a:p>
          <a:p>
            <a:pPr lvl="4"/>
            <a:r>
              <a:rPr lang="en-GB"/>
              <a:t>Fifth level</a:t>
            </a:r>
          </a:p>
          <a:p>
            <a:pPr lvl="5"/>
            <a:r>
              <a:rPr lang="en-GB"/>
              <a:t>6</a:t>
            </a:r>
          </a:p>
          <a:p>
            <a:pPr lvl="6"/>
            <a:r>
              <a:rPr lang="en-GB"/>
              <a:t>7</a:t>
            </a:r>
          </a:p>
          <a:p>
            <a:pPr lvl="7"/>
            <a:r>
              <a:rPr lang="en-GB"/>
              <a:t>8</a:t>
            </a:r>
          </a:p>
          <a:p>
            <a:pPr lvl="8"/>
            <a:r>
              <a:rPr lang="en-GB"/>
              <a:t>9</a:t>
            </a:r>
          </a:p>
        </p:txBody>
      </p:sp>
      <p:sp>
        <p:nvSpPr>
          <p:cNvPr id="4" name="Content Placeholder 3"/>
          <p:cNvSpPr>
            <a:spLocks noGrp="1"/>
          </p:cNvSpPr>
          <p:nvPr>
            <p:ph sz="half" idx="2" hasCustomPrompt="1"/>
          </p:nvPr>
        </p:nvSpPr>
        <p:spPr>
          <a:xfrm>
            <a:off x="8067675" y="1730374"/>
            <a:ext cx="3582988" cy="4316414"/>
          </a:xfrm>
        </p:spPr>
        <p:txBody>
          <a:bodyPr>
            <a:noAutofit/>
          </a:bodyPr>
          <a:lstStyle>
            <a:lvl1pPr>
              <a:defRPr sz="2000"/>
            </a:lvl1pPr>
            <a:lvl2pPr>
              <a:defRPr sz="1800"/>
            </a:lvl2pPr>
            <a:lvl3pPr>
              <a:defRPr sz="1600"/>
            </a:lvl3pPr>
            <a:lvl4pPr>
              <a:defRPr sz="2000"/>
            </a:lvl4pPr>
            <a:lvl5pPr>
              <a:defRPr sz="2000"/>
            </a:lvl5pPr>
            <a:lvl6pPr>
              <a:defRPr sz="1000"/>
            </a:lvl6pPr>
            <a:lvl7pPr>
              <a:defRPr sz="1000"/>
            </a:lvl7pPr>
            <a:lvl8pPr>
              <a:defRPr sz="1000"/>
            </a:lvl8pPr>
            <a:lvl9pPr>
              <a:defRPr sz="6000"/>
            </a:lvl9pPr>
          </a:lstStyle>
          <a:p>
            <a:pPr lvl="0"/>
            <a:r>
              <a:rPr lang="en-GB"/>
              <a:t>Click to add text</a:t>
            </a:r>
          </a:p>
          <a:p>
            <a:pPr lvl="1"/>
            <a:r>
              <a:rPr lang="en-GB"/>
              <a:t>Second level</a:t>
            </a:r>
          </a:p>
          <a:p>
            <a:pPr lvl="2"/>
            <a:r>
              <a:rPr lang="en-GB"/>
              <a:t>Third level</a:t>
            </a:r>
          </a:p>
          <a:p>
            <a:pPr lvl="3"/>
            <a:r>
              <a:rPr lang="en-GB"/>
              <a:t>Fourth level</a:t>
            </a:r>
          </a:p>
          <a:p>
            <a:pPr lvl="4"/>
            <a:r>
              <a:rPr lang="en-GB"/>
              <a:t>Fifth level</a:t>
            </a:r>
          </a:p>
          <a:p>
            <a:pPr lvl="5"/>
            <a:r>
              <a:rPr lang="en-GB"/>
              <a:t>6</a:t>
            </a:r>
          </a:p>
          <a:p>
            <a:pPr lvl="6"/>
            <a:r>
              <a:rPr lang="en-GB"/>
              <a:t>7</a:t>
            </a:r>
          </a:p>
          <a:p>
            <a:pPr lvl="7"/>
            <a:r>
              <a:rPr lang="en-GB"/>
              <a:t>8</a:t>
            </a:r>
          </a:p>
          <a:p>
            <a:pPr lvl="8"/>
            <a:r>
              <a:rPr lang="en-GB"/>
              <a:t>9</a:t>
            </a:r>
          </a:p>
        </p:txBody>
      </p:sp>
      <p:sp>
        <p:nvSpPr>
          <p:cNvPr id="5" name="Date Placeholder 4"/>
          <p:cNvSpPr>
            <a:spLocks noGrp="1"/>
          </p:cNvSpPr>
          <p:nvPr>
            <p:ph type="dt" sz="half" idx="10"/>
          </p:nvPr>
        </p:nvSpPr>
        <p:spPr>
          <a:xfrm>
            <a:off x="0" y="6858000"/>
            <a:ext cx="0" cy="0"/>
          </a:xfrm>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BA07366-CB75-4AA8-9E5B-928B849F427C}" type="slidenum">
              <a:rPr lang="en-GB" smtClean="0"/>
              <a:t>‹#›</a:t>
            </a:fld>
            <a:endParaRPr lang="en-GB"/>
          </a:p>
        </p:txBody>
      </p:sp>
    </p:spTree>
    <p:extLst>
      <p:ext uri="{BB962C8B-B14F-4D97-AF65-F5344CB8AC3E}">
        <p14:creationId xmlns:p14="http://schemas.microsoft.com/office/powerpoint/2010/main" val="423807569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Two Content A, grey">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FBCEB69-4B90-48AC-8E50-F4C1FAD42957}"/>
              </a:ext>
            </a:extLst>
          </p:cNvPr>
          <p:cNvSpPr/>
          <p:nvPr userDrawn="1"/>
        </p:nvSpPr>
        <p:spPr>
          <a:xfrm>
            <a:off x="0" y="0"/>
            <a:ext cx="12192000" cy="6861600"/>
          </a:xfrm>
          <a:prstGeom prst="rect">
            <a:avLst/>
          </a:prstGeom>
          <a:solidFill>
            <a:srgbClr val="EE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noProof="0"/>
          </a:p>
        </p:txBody>
      </p:sp>
      <p:grpSp>
        <p:nvGrpSpPr>
          <p:cNvPr id="18" name="Logo">
            <a:extLst>
              <a:ext uri="{FF2B5EF4-FFF2-40B4-BE49-F238E27FC236}">
                <a16:creationId xmlns:a16="http://schemas.microsoft.com/office/drawing/2014/main" id="{8145D2D3-7F22-4934-B251-1F99086694BC}"/>
              </a:ext>
            </a:extLst>
          </p:cNvPr>
          <p:cNvGrpSpPr/>
          <p:nvPr userDrawn="1"/>
        </p:nvGrpSpPr>
        <p:grpSpPr>
          <a:xfrm>
            <a:off x="10893210" y="6350918"/>
            <a:ext cx="755843" cy="322808"/>
            <a:chOff x="6380216" y="4059273"/>
            <a:chExt cx="2905863" cy="1241045"/>
          </a:xfrm>
        </p:grpSpPr>
        <p:sp>
          <p:nvSpPr>
            <p:cNvPr id="19" name="Freeform: Shape 18">
              <a:extLst>
                <a:ext uri="{FF2B5EF4-FFF2-40B4-BE49-F238E27FC236}">
                  <a16:creationId xmlns:a16="http://schemas.microsoft.com/office/drawing/2014/main" id="{36BB8EE7-0DAE-475A-99CB-4C95B9C4174D}"/>
                </a:ext>
              </a:extLst>
            </p:cNvPr>
            <p:cNvSpPr/>
            <p:nvPr/>
          </p:nvSpPr>
          <p:spPr>
            <a:xfrm>
              <a:off x="6380216" y="4059273"/>
              <a:ext cx="2905863" cy="346936"/>
            </a:xfrm>
            <a:custGeom>
              <a:avLst/>
              <a:gdLst>
                <a:gd name="connsiteX0" fmla="*/ 0 w 2905863"/>
                <a:gd name="connsiteY0" fmla="*/ 0 h 346936"/>
                <a:gd name="connsiteX1" fmla="*/ 2905864 w 2905863"/>
                <a:gd name="connsiteY1" fmla="*/ 0 h 346936"/>
                <a:gd name="connsiteX2" fmla="*/ 2905864 w 2905863"/>
                <a:gd name="connsiteY2" fmla="*/ 346937 h 346936"/>
                <a:gd name="connsiteX3" fmla="*/ 0 w 2905863"/>
                <a:gd name="connsiteY3" fmla="*/ 346937 h 346936"/>
              </a:gdLst>
              <a:ahLst/>
              <a:cxnLst>
                <a:cxn ang="0">
                  <a:pos x="connsiteX0" y="connsiteY0"/>
                </a:cxn>
                <a:cxn ang="0">
                  <a:pos x="connsiteX1" y="connsiteY1"/>
                </a:cxn>
                <a:cxn ang="0">
                  <a:pos x="connsiteX2" y="connsiteY2"/>
                </a:cxn>
                <a:cxn ang="0">
                  <a:pos x="connsiteX3" y="connsiteY3"/>
                </a:cxn>
              </a:cxnLst>
              <a:rect l="l" t="t" r="r" b="b"/>
              <a:pathLst>
                <a:path w="2905863" h="346936">
                  <a:moveTo>
                    <a:pt x="0" y="0"/>
                  </a:moveTo>
                  <a:lnTo>
                    <a:pt x="2905864" y="0"/>
                  </a:lnTo>
                  <a:lnTo>
                    <a:pt x="2905864" y="346937"/>
                  </a:lnTo>
                  <a:lnTo>
                    <a:pt x="0" y="346937"/>
                  </a:lnTo>
                  <a:close/>
                </a:path>
              </a:pathLst>
            </a:custGeom>
            <a:solidFill>
              <a:srgbClr val="99D9F0"/>
            </a:solidFill>
            <a:ln w="4731"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8E34A211-0C55-472F-A8C7-DF7C115B4E36}"/>
                </a:ext>
              </a:extLst>
            </p:cNvPr>
            <p:cNvSpPr/>
            <p:nvPr/>
          </p:nvSpPr>
          <p:spPr>
            <a:xfrm>
              <a:off x="6380216" y="4521775"/>
              <a:ext cx="2905863" cy="57854"/>
            </a:xfrm>
            <a:custGeom>
              <a:avLst/>
              <a:gdLst>
                <a:gd name="connsiteX0" fmla="*/ 0 w 2905863"/>
                <a:gd name="connsiteY0" fmla="*/ 0 h 57854"/>
                <a:gd name="connsiteX1" fmla="*/ 2905864 w 2905863"/>
                <a:gd name="connsiteY1" fmla="*/ 0 h 57854"/>
                <a:gd name="connsiteX2" fmla="*/ 2905864 w 2905863"/>
                <a:gd name="connsiteY2" fmla="*/ 57854 h 57854"/>
                <a:gd name="connsiteX3" fmla="*/ 0 w 2905863"/>
                <a:gd name="connsiteY3" fmla="*/ 57854 h 57854"/>
              </a:gdLst>
              <a:ahLst/>
              <a:cxnLst>
                <a:cxn ang="0">
                  <a:pos x="connsiteX0" y="connsiteY0"/>
                </a:cxn>
                <a:cxn ang="0">
                  <a:pos x="connsiteX1" y="connsiteY1"/>
                </a:cxn>
                <a:cxn ang="0">
                  <a:pos x="connsiteX2" y="connsiteY2"/>
                </a:cxn>
                <a:cxn ang="0">
                  <a:pos x="connsiteX3" y="connsiteY3"/>
                </a:cxn>
              </a:cxnLst>
              <a:rect l="l" t="t" r="r" b="b"/>
              <a:pathLst>
                <a:path w="2905863" h="57854">
                  <a:moveTo>
                    <a:pt x="0" y="0"/>
                  </a:moveTo>
                  <a:lnTo>
                    <a:pt x="2905864" y="0"/>
                  </a:lnTo>
                  <a:lnTo>
                    <a:pt x="2905864" y="57854"/>
                  </a:lnTo>
                  <a:lnTo>
                    <a:pt x="0" y="57854"/>
                  </a:lnTo>
                  <a:close/>
                </a:path>
              </a:pathLst>
            </a:custGeom>
            <a:solidFill>
              <a:srgbClr val="3F9C35"/>
            </a:solidFill>
            <a:ln w="4731"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DDB3FBA2-AFC9-409D-945D-4CFDE6BBEE6A}"/>
                </a:ext>
              </a:extLst>
            </p:cNvPr>
            <p:cNvSpPr/>
            <p:nvPr/>
          </p:nvSpPr>
          <p:spPr>
            <a:xfrm>
              <a:off x="6380216" y="4637294"/>
              <a:ext cx="2905863" cy="115566"/>
            </a:xfrm>
            <a:custGeom>
              <a:avLst/>
              <a:gdLst>
                <a:gd name="connsiteX0" fmla="*/ 0 w 2905863"/>
                <a:gd name="connsiteY0" fmla="*/ 0 h 115566"/>
                <a:gd name="connsiteX1" fmla="*/ 2905864 w 2905863"/>
                <a:gd name="connsiteY1" fmla="*/ 0 h 115566"/>
                <a:gd name="connsiteX2" fmla="*/ 2905864 w 2905863"/>
                <a:gd name="connsiteY2" fmla="*/ 115566 h 115566"/>
                <a:gd name="connsiteX3" fmla="*/ 0 w 2905863"/>
                <a:gd name="connsiteY3" fmla="*/ 115566 h 115566"/>
              </a:gdLst>
              <a:ahLst/>
              <a:cxnLst>
                <a:cxn ang="0">
                  <a:pos x="connsiteX0" y="connsiteY0"/>
                </a:cxn>
                <a:cxn ang="0">
                  <a:pos x="connsiteX1" y="connsiteY1"/>
                </a:cxn>
                <a:cxn ang="0">
                  <a:pos x="connsiteX2" y="connsiteY2"/>
                </a:cxn>
                <a:cxn ang="0">
                  <a:pos x="connsiteX3" y="connsiteY3"/>
                </a:cxn>
              </a:cxnLst>
              <a:rect l="l" t="t" r="r" b="b"/>
              <a:pathLst>
                <a:path w="2905863" h="115566">
                  <a:moveTo>
                    <a:pt x="0" y="0"/>
                  </a:moveTo>
                  <a:lnTo>
                    <a:pt x="2905864" y="0"/>
                  </a:lnTo>
                  <a:lnTo>
                    <a:pt x="2905864" y="115566"/>
                  </a:lnTo>
                  <a:lnTo>
                    <a:pt x="0" y="115566"/>
                  </a:lnTo>
                  <a:close/>
                </a:path>
              </a:pathLst>
            </a:custGeom>
            <a:solidFill>
              <a:srgbClr val="003591"/>
            </a:solidFill>
            <a:ln w="4731" cap="flat">
              <a:noFill/>
              <a:prstDash val="solid"/>
              <a:miter/>
            </a:ln>
          </p:spPr>
          <p:txBody>
            <a:bodyPr rtlCol="0" anchor="ctr"/>
            <a:lstStyle/>
            <a:p>
              <a:endParaRPr lang="en-GB"/>
            </a:p>
          </p:txBody>
        </p:sp>
        <p:sp>
          <p:nvSpPr>
            <p:cNvPr id="22" name="Freeform: Shape 21">
              <a:extLst>
                <a:ext uri="{FF2B5EF4-FFF2-40B4-BE49-F238E27FC236}">
                  <a16:creationId xmlns:a16="http://schemas.microsoft.com/office/drawing/2014/main" id="{2DF6B560-906C-4643-86C4-C545FCBD8975}"/>
                </a:ext>
              </a:extLst>
            </p:cNvPr>
            <p:cNvSpPr/>
            <p:nvPr/>
          </p:nvSpPr>
          <p:spPr>
            <a:xfrm>
              <a:off x="7833598" y="4927183"/>
              <a:ext cx="392545" cy="373134"/>
            </a:xfrm>
            <a:custGeom>
              <a:avLst/>
              <a:gdLst>
                <a:gd name="connsiteX0" fmla="*/ 303984 w 392545"/>
                <a:gd name="connsiteY0" fmla="*/ 19174 h 373134"/>
                <a:gd name="connsiteX1" fmla="*/ 201992 w 392545"/>
                <a:gd name="connsiteY1" fmla="*/ 0 h 373134"/>
                <a:gd name="connsiteX2" fmla="*/ 62173 w 392545"/>
                <a:gd name="connsiteY2" fmla="*/ 0 h 373134"/>
                <a:gd name="connsiteX3" fmla="*/ 27859 w 392545"/>
                <a:gd name="connsiteY3" fmla="*/ 0 h 373134"/>
                <a:gd name="connsiteX4" fmla="*/ 0 w 392545"/>
                <a:gd name="connsiteY4" fmla="*/ 0 h 373134"/>
                <a:gd name="connsiteX5" fmla="*/ 0 w 392545"/>
                <a:gd name="connsiteY5" fmla="*/ 373135 h 373134"/>
                <a:gd name="connsiteX6" fmla="*/ 27859 w 392545"/>
                <a:gd name="connsiteY6" fmla="*/ 373135 h 373134"/>
                <a:gd name="connsiteX7" fmla="*/ 62173 w 392545"/>
                <a:gd name="connsiteY7" fmla="*/ 373135 h 373134"/>
                <a:gd name="connsiteX8" fmla="*/ 201992 w 392545"/>
                <a:gd name="connsiteY8" fmla="*/ 373135 h 373134"/>
                <a:gd name="connsiteX9" fmla="*/ 303984 w 392545"/>
                <a:gd name="connsiteY9" fmla="*/ 353961 h 373134"/>
                <a:gd name="connsiteX10" fmla="*/ 369670 w 392545"/>
                <a:gd name="connsiteY10" fmla="*/ 296249 h 373134"/>
                <a:gd name="connsiteX11" fmla="*/ 392546 w 392545"/>
                <a:gd name="connsiteY11" fmla="*/ 199477 h 373134"/>
                <a:gd name="connsiteX12" fmla="*/ 392546 w 392545"/>
                <a:gd name="connsiteY12" fmla="*/ 173611 h 373134"/>
                <a:gd name="connsiteX13" fmla="*/ 369670 w 392545"/>
                <a:gd name="connsiteY13" fmla="*/ 76839 h 373134"/>
                <a:gd name="connsiteX14" fmla="*/ 303984 w 392545"/>
                <a:gd name="connsiteY14" fmla="*/ 19174 h 373134"/>
                <a:gd name="connsiteX15" fmla="*/ 331369 w 392545"/>
                <a:gd name="connsiteY15" fmla="*/ 197531 h 373134"/>
                <a:gd name="connsiteX16" fmla="*/ 299048 w 392545"/>
                <a:gd name="connsiteY16" fmla="*/ 287563 h 373134"/>
                <a:gd name="connsiteX17" fmla="*/ 202514 w 392545"/>
                <a:gd name="connsiteY17" fmla="*/ 316894 h 373134"/>
                <a:gd name="connsiteX18" fmla="*/ 62221 w 392545"/>
                <a:gd name="connsiteY18" fmla="*/ 316894 h 373134"/>
                <a:gd name="connsiteX19" fmla="*/ 62221 w 392545"/>
                <a:gd name="connsiteY19" fmla="*/ 56193 h 373134"/>
                <a:gd name="connsiteX20" fmla="*/ 202514 w 392545"/>
                <a:gd name="connsiteY20" fmla="*/ 56193 h 373134"/>
                <a:gd name="connsiteX21" fmla="*/ 299048 w 392545"/>
                <a:gd name="connsiteY21" fmla="*/ 84812 h 373134"/>
                <a:gd name="connsiteX22" fmla="*/ 331369 w 392545"/>
                <a:gd name="connsiteY22" fmla="*/ 175604 h 373134"/>
                <a:gd name="connsiteX23" fmla="*/ 331369 w 392545"/>
                <a:gd name="connsiteY23" fmla="*/ 197531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92545" h="373134">
                  <a:moveTo>
                    <a:pt x="303984" y="19174"/>
                  </a:moveTo>
                  <a:cubicBezTo>
                    <a:pt x="275461" y="6407"/>
                    <a:pt x="241479" y="0"/>
                    <a:pt x="201992" y="0"/>
                  </a:cubicBezTo>
                  <a:lnTo>
                    <a:pt x="62173" y="0"/>
                  </a:lnTo>
                  <a:lnTo>
                    <a:pt x="27859" y="0"/>
                  </a:lnTo>
                  <a:lnTo>
                    <a:pt x="0" y="0"/>
                  </a:lnTo>
                  <a:lnTo>
                    <a:pt x="0" y="373135"/>
                  </a:lnTo>
                  <a:lnTo>
                    <a:pt x="27859" y="373135"/>
                  </a:lnTo>
                  <a:lnTo>
                    <a:pt x="62173" y="373135"/>
                  </a:lnTo>
                  <a:lnTo>
                    <a:pt x="201992" y="373135"/>
                  </a:lnTo>
                  <a:cubicBezTo>
                    <a:pt x="241479" y="373135"/>
                    <a:pt x="275461" y="366728"/>
                    <a:pt x="303984" y="353961"/>
                  </a:cubicBezTo>
                  <a:cubicBezTo>
                    <a:pt x="332508" y="341194"/>
                    <a:pt x="354387" y="321972"/>
                    <a:pt x="369670" y="296249"/>
                  </a:cubicBezTo>
                  <a:cubicBezTo>
                    <a:pt x="384904" y="270525"/>
                    <a:pt x="392546" y="238299"/>
                    <a:pt x="392546" y="199477"/>
                  </a:cubicBezTo>
                  <a:lnTo>
                    <a:pt x="392546" y="173611"/>
                  </a:lnTo>
                  <a:cubicBezTo>
                    <a:pt x="392546" y="134788"/>
                    <a:pt x="384904" y="102562"/>
                    <a:pt x="369670" y="76839"/>
                  </a:cubicBezTo>
                  <a:cubicBezTo>
                    <a:pt x="354387" y="51162"/>
                    <a:pt x="332508" y="31941"/>
                    <a:pt x="303984" y="19174"/>
                  </a:cubicBezTo>
                  <a:close/>
                  <a:moveTo>
                    <a:pt x="331369" y="197531"/>
                  </a:moveTo>
                  <a:cubicBezTo>
                    <a:pt x="331369" y="238015"/>
                    <a:pt x="320596" y="268010"/>
                    <a:pt x="299048" y="287563"/>
                  </a:cubicBezTo>
                  <a:cubicBezTo>
                    <a:pt x="277502" y="307117"/>
                    <a:pt x="245323" y="316894"/>
                    <a:pt x="202514" y="316894"/>
                  </a:cubicBezTo>
                  <a:lnTo>
                    <a:pt x="62221" y="316894"/>
                  </a:lnTo>
                  <a:lnTo>
                    <a:pt x="62221" y="56193"/>
                  </a:lnTo>
                  <a:lnTo>
                    <a:pt x="202514" y="56193"/>
                  </a:lnTo>
                  <a:cubicBezTo>
                    <a:pt x="245323" y="56193"/>
                    <a:pt x="277454" y="65733"/>
                    <a:pt x="299048" y="84812"/>
                  </a:cubicBezTo>
                  <a:cubicBezTo>
                    <a:pt x="320596" y="103891"/>
                    <a:pt x="331369" y="134171"/>
                    <a:pt x="331369" y="175604"/>
                  </a:cubicBezTo>
                  <a:lnTo>
                    <a:pt x="331369" y="197531"/>
                  </a:lnTo>
                  <a:close/>
                </a:path>
              </a:pathLst>
            </a:custGeom>
            <a:solidFill>
              <a:srgbClr val="0F214A"/>
            </a:solidFill>
            <a:ln w="4731" cap="flat">
              <a:noFill/>
              <a:prstDash val="solid"/>
              <a:miter/>
            </a:ln>
          </p:spPr>
          <p:txBody>
            <a:bodyPr rtlCol="0" anchor="ctr"/>
            <a:lstStyle/>
            <a:p>
              <a:endParaRPr lang="en-GB"/>
            </a:p>
          </p:txBody>
        </p:sp>
        <p:sp>
          <p:nvSpPr>
            <p:cNvPr id="23" name="Freeform: Shape 22">
              <a:extLst>
                <a:ext uri="{FF2B5EF4-FFF2-40B4-BE49-F238E27FC236}">
                  <a16:creationId xmlns:a16="http://schemas.microsoft.com/office/drawing/2014/main" id="{FC24D933-C961-4320-84B8-2B098CBD0E95}"/>
                </a:ext>
              </a:extLst>
            </p:cNvPr>
            <p:cNvSpPr/>
            <p:nvPr/>
          </p:nvSpPr>
          <p:spPr>
            <a:xfrm>
              <a:off x="8344036" y="4927183"/>
              <a:ext cx="410485" cy="373134"/>
            </a:xfrm>
            <a:custGeom>
              <a:avLst/>
              <a:gdLst>
                <a:gd name="connsiteX0" fmla="*/ 349262 w 410485"/>
                <a:gd name="connsiteY0" fmla="*/ 291598 h 373134"/>
                <a:gd name="connsiteX1" fmla="*/ 60702 w 410485"/>
                <a:gd name="connsiteY1" fmla="*/ 0 h 373134"/>
                <a:gd name="connsiteX2" fmla="*/ 26388 w 410485"/>
                <a:gd name="connsiteY2" fmla="*/ 0 h 373134"/>
                <a:gd name="connsiteX3" fmla="*/ 0 w 410485"/>
                <a:gd name="connsiteY3" fmla="*/ 0 h 373134"/>
                <a:gd name="connsiteX4" fmla="*/ 0 w 410485"/>
                <a:gd name="connsiteY4" fmla="*/ 373135 h 373134"/>
                <a:gd name="connsiteX5" fmla="*/ 60702 w 410485"/>
                <a:gd name="connsiteY5" fmla="*/ 373135 h 373134"/>
                <a:gd name="connsiteX6" fmla="*/ 60702 w 410485"/>
                <a:gd name="connsiteY6" fmla="*/ 81917 h 373134"/>
                <a:gd name="connsiteX7" fmla="*/ 349262 w 410485"/>
                <a:gd name="connsiteY7" fmla="*/ 373135 h 373134"/>
                <a:gd name="connsiteX8" fmla="*/ 410486 w 410485"/>
                <a:gd name="connsiteY8" fmla="*/ 373135 h 373134"/>
                <a:gd name="connsiteX9" fmla="*/ 410486 w 410485"/>
                <a:gd name="connsiteY9" fmla="*/ 0 h 373134"/>
                <a:gd name="connsiteX10" fmla="*/ 349262 w 410485"/>
                <a:gd name="connsiteY10"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85" h="373134">
                  <a:moveTo>
                    <a:pt x="349262" y="291598"/>
                  </a:moveTo>
                  <a:lnTo>
                    <a:pt x="60702" y="0"/>
                  </a:lnTo>
                  <a:lnTo>
                    <a:pt x="26388" y="0"/>
                  </a:lnTo>
                  <a:lnTo>
                    <a:pt x="0" y="0"/>
                  </a:lnTo>
                  <a:lnTo>
                    <a:pt x="0" y="373135"/>
                  </a:lnTo>
                  <a:lnTo>
                    <a:pt x="60702" y="373135"/>
                  </a:lnTo>
                  <a:lnTo>
                    <a:pt x="60702" y="81917"/>
                  </a:lnTo>
                  <a:lnTo>
                    <a:pt x="349262" y="373135"/>
                  </a:lnTo>
                  <a:lnTo>
                    <a:pt x="410486" y="373135"/>
                  </a:lnTo>
                  <a:lnTo>
                    <a:pt x="410486" y="0"/>
                  </a:lnTo>
                  <a:lnTo>
                    <a:pt x="349262" y="0"/>
                  </a:lnTo>
                  <a:close/>
                </a:path>
              </a:pathLst>
            </a:custGeom>
            <a:solidFill>
              <a:srgbClr val="0F214A"/>
            </a:solidFill>
            <a:ln w="4731" cap="flat">
              <a:noFill/>
              <a:prstDash val="solid"/>
              <a:miter/>
            </a:ln>
          </p:spPr>
          <p:txBody>
            <a:bodyPr rtlCol="0" anchor="ctr"/>
            <a:lstStyle/>
            <a:p>
              <a:endParaRPr lang="en-GB"/>
            </a:p>
          </p:txBody>
        </p:sp>
        <p:sp>
          <p:nvSpPr>
            <p:cNvPr id="24" name="Freeform: Shape 23">
              <a:extLst>
                <a:ext uri="{FF2B5EF4-FFF2-40B4-BE49-F238E27FC236}">
                  <a16:creationId xmlns:a16="http://schemas.microsoft.com/office/drawing/2014/main" id="{593D8CD1-B7C6-4727-A773-7D9B1A7CD8D6}"/>
                </a:ext>
              </a:extLst>
            </p:cNvPr>
            <p:cNvSpPr/>
            <p:nvPr/>
          </p:nvSpPr>
          <p:spPr>
            <a:xfrm>
              <a:off x="8863965" y="4927183"/>
              <a:ext cx="421876" cy="373134"/>
            </a:xfrm>
            <a:custGeom>
              <a:avLst/>
              <a:gdLst>
                <a:gd name="connsiteX0" fmla="*/ 355716 w 421876"/>
                <a:gd name="connsiteY0" fmla="*/ 0 h 373134"/>
                <a:gd name="connsiteX1" fmla="*/ 212955 w 421876"/>
                <a:gd name="connsiteY1" fmla="*/ 291598 h 373134"/>
                <a:gd name="connsiteX2" fmla="*/ 70146 w 421876"/>
                <a:gd name="connsiteY2" fmla="*/ 0 h 373134"/>
                <a:gd name="connsiteX3" fmla="*/ 0 w 421876"/>
                <a:gd name="connsiteY3" fmla="*/ 0 h 373134"/>
                <a:gd name="connsiteX4" fmla="*/ 187042 w 421876"/>
                <a:gd name="connsiteY4" fmla="*/ 373135 h 373134"/>
                <a:gd name="connsiteX5" fmla="*/ 235309 w 421876"/>
                <a:gd name="connsiteY5" fmla="*/ 373135 h 373134"/>
                <a:gd name="connsiteX6" fmla="*/ 421876 w 421876"/>
                <a:gd name="connsiteY6"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1876" h="373134">
                  <a:moveTo>
                    <a:pt x="355716" y="0"/>
                  </a:moveTo>
                  <a:lnTo>
                    <a:pt x="212955" y="291598"/>
                  </a:lnTo>
                  <a:lnTo>
                    <a:pt x="70146" y="0"/>
                  </a:lnTo>
                  <a:lnTo>
                    <a:pt x="0" y="0"/>
                  </a:lnTo>
                  <a:lnTo>
                    <a:pt x="187042" y="373135"/>
                  </a:lnTo>
                  <a:lnTo>
                    <a:pt x="235309" y="373135"/>
                  </a:lnTo>
                  <a:lnTo>
                    <a:pt x="421876" y="0"/>
                  </a:lnTo>
                  <a:close/>
                </a:path>
              </a:pathLst>
            </a:custGeom>
            <a:solidFill>
              <a:srgbClr val="0F214A"/>
            </a:solidFill>
            <a:ln w="4731" cap="flat">
              <a:noFill/>
              <a:prstDash val="solid"/>
              <a:miter/>
            </a:ln>
          </p:spPr>
          <p:txBody>
            <a:bodyPr rtlCol="0" anchor="ctr"/>
            <a:lstStyle/>
            <a:p>
              <a:endParaRPr lang="en-GB"/>
            </a:p>
          </p:txBody>
        </p:sp>
      </p:grpSp>
      <p:sp>
        <p:nvSpPr>
          <p:cNvPr id="2" name="Title 1"/>
          <p:cNvSpPr>
            <a:spLocks noGrp="1"/>
          </p:cNvSpPr>
          <p:nvPr>
            <p:ph type="title" hasCustomPrompt="1"/>
          </p:nvPr>
        </p:nvSpPr>
        <p:spPr/>
        <p:txBody>
          <a:bodyPr/>
          <a:lstStyle/>
          <a:p>
            <a:r>
              <a:rPr lang="en-GB"/>
              <a:t>Click to add title</a:t>
            </a:r>
          </a:p>
        </p:txBody>
      </p:sp>
      <p:sp>
        <p:nvSpPr>
          <p:cNvPr id="3" name="Content Placeholder 2"/>
          <p:cNvSpPr>
            <a:spLocks noGrp="1"/>
          </p:cNvSpPr>
          <p:nvPr>
            <p:ph sz="half" idx="1" hasCustomPrompt="1"/>
          </p:nvPr>
        </p:nvSpPr>
        <p:spPr>
          <a:xfrm>
            <a:off x="539749" y="1730374"/>
            <a:ext cx="6407151" cy="4316414"/>
          </a:xfrm>
        </p:spPr>
        <p:txBody>
          <a:bodyPr>
            <a:noAutofit/>
          </a:bodyPr>
          <a:lstStyle>
            <a:lvl1pPr>
              <a:defRPr sz="2000"/>
            </a:lvl1pPr>
            <a:lvl2pPr>
              <a:defRPr sz="1800"/>
            </a:lvl2pPr>
            <a:lvl3pPr>
              <a:defRPr sz="1600"/>
            </a:lvl3pPr>
            <a:lvl4pPr>
              <a:defRPr sz="2000"/>
            </a:lvl4pPr>
            <a:lvl5pPr>
              <a:defRPr sz="2000"/>
            </a:lvl5pPr>
            <a:lvl6pPr>
              <a:defRPr sz="1000"/>
            </a:lvl6pPr>
            <a:lvl7pPr>
              <a:defRPr sz="1000"/>
            </a:lvl7pPr>
            <a:lvl8pPr>
              <a:defRPr sz="1000"/>
            </a:lvl8pPr>
            <a:lvl9pPr>
              <a:defRPr sz="6000"/>
            </a:lvl9pPr>
          </a:lstStyle>
          <a:p>
            <a:pPr lvl="0"/>
            <a:r>
              <a:rPr lang="en-GB"/>
              <a:t>Click to add text</a:t>
            </a:r>
          </a:p>
          <a:p>
            <a:pPr lvl="1"/>
            <a:r>
              <a:rPr lang="en-GB"/>
              <a:t>Second level</a:t>
            </a:r>
          </a:p>
          <a:p>
            <a:pPr lvl="2"/>
            <a:r>
              <a:rPr lang="en-GB"/>
              <a:t>Third level</a:t>
            </a:r>
          </a:p>
          <a:p>
            <a:pPr lvl="3"/>
            <a:r>
              <a:rPr lang="en-GB"/>
              <a:t>Fourth level</a:t>
            </a:r>
          </a:p>
          <a:p>
            <a:pPr lvl="4"/>
            <a:r>
              <a:rPr lang="en-GB"/>
              <a:t>Fifth level</a:t>
            </a:r>
          </a:p>
          <a:p>
            <a:pPr lvl="5"/>
            <a:r>
              <a:rPr lang="en-GB"/>
              <a:t>6</a:t>
            </a:r>
          </a:p>
          <a:p>
            <a:pPr lvl="6"/>
            <a:r>
              <a:rPr lang="en-GB"/>
              <a:t>7</a:t>
            </a:r>
          </a:p>
          <a:p>
            <a:pPr lvl="7"/>
            <a:r>
              <a:rPr lang="en-GB"/>
              <a:t>8</a:t>
            </a:r>
          </a:p>
          <a:p>
            <a:pPr lvl="8"/>
            <a:r>
              <a:rPr lang="en-GB"/>
              <a:t>9</a:t>
            </a:r>
          </a:p>
        </p:txBody>
      </p:sp>
      <p:sp>
        <p:nvSpPr>
          <p:cNvPr id="4" name="Content Placeholder 3"/>
          <p:cNvSpPr>
            <a:spLocks noGrp="1"/>
          </p:cNvSpPr>
          <p:nvPr>
            <p:ph sz="half" idx="2" hasCustomPrompt="1"/>
          </p:nvPr>
        </p:nvSpPr>
        <p:spPr>
          <a:xfrm>
            <a:off x="8067675" y="1730374"/>
            <a:ext cx="3582988" cy="4316414"/>
          </a:xfrm>
        </p:spPr>
        <p:txBody>
          <a:bodyPr>
            <a:noAutofit/>
          </a:bodyPr>
          <a:lstStyle>
            <a:lvl1pPr>
              <a:defRPr sz="2000"/>
            </a:lvl1pPr>
            <a:lvl2pPr>
              <a:defRPr sz="1800"/>
            </a:lvl2pPr>
            <a:lvl3pPr>
              <a:defRPr sz="1600"/>
            </a:lvl3pPr>
            <a:lvl4pPr>
              <a:defRPr sz="2000"/>
            </a:lvl4pPr>
            <a:lvl5pPr>
              <a:defRPr sz="2000"/>
            </a:lvl5pPr>
            <a:lvl6pPr>
              <a:defRPr sz="1000"/>
            </a:lvl6pPr>
            <a:lvl7pPr>
              <a:defRPr sz="1000"/>
            </a:lvl7pPr>
            <a:lvl8pPr>
              <a:defRPr sz="1000"/>
            </a:lvl8pPr>
            <a:lvl9pPr>
              <a:defRPr sz="6000"/>
            </a:lvl9pPr>
          </a:lstStyle>
          <a:p>
            <a:pPr lvl="0"/>
            <a:r>
              <a:rPr lang="en-GB"/>
              <a:t>Click to add text</a:t>
            </a:r>
          </a:p>
          <a:p>
            <a:pPr lvl="1"/>
            <a:r>
              <a:rPr lang="en-GB"/>
              <a:t>Second level</a:t>
            </a:r>
          </a:p>
          <a:p>
            <a:pPr lvl="2"/>
            <a:r>
              <a:rPr lang="en-GB"/>
              <a:t>Third level</a:t>
            </a:r>
          </a:p>
          <a:p>
            <a:pPr lvl="3"/>
            <a:r>
              <a:rPr lang="en-GB"/>
              <a:t>Fourth level</a:t>
            </a:r>
          </a:p>
          <a:p>
            <a:pPr lvl="4"/>
            <a:r>
              <a:rPr lang="en-GB"/>
              <a:t>Fifth level</a:t>
            </a:r>
          </a:p>
          <a:p>
            <a:pPr lvl="5"/>
            <a:r>
              <a:rPr lang="en-GB"/>
              <a:t>6</a:t>
            </a:r>
          </a:p>
          <a:p>
            <a:pPr lvl="6"/>
            <a:r>
              <a:rPr lang="en-GB"/>
              <a:t>7</a:t>
            </a:r>
          </a:p>
          <a:p>
            <a:pPr lvl="7"/>
            <a:r>
              <a:rPr lang="en-GB"/>
              <a:t>8</a:t>
            </a:r>
          </a:p>
          <a:p>
            <a:pPr lvl="8"/>
            <a:r>
              <a:rPr lang="en-GB"/>
              <a:t>9</a:t>
            </a:r>
          </a:p>
        </p:txBody>
      </p:sp>
      <p:sp>
        <p:nvSpPr>
          <p:cNvPr id="5" name="Date Placeholder 4"/>
          <p:cNvSpPr>
            <a:spLocks noGrp="1"/>
          </p:cNvSpPr>
          <p:nvPr>
            <p:ph type="dt" sz="half" idx="10"/>
          </p:nvPr>
        </p:nvSpPr>
        <p:spPr>
          <a:xfrm>
            <a:off x="0" y="6858000"/>
            <a:ext cx="0" cy="0"/>
          </a:xfrm>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BA07366-CB75-4AA8-9E5B-928B849F427C}" type="slidenum">
              <a:rPr lang="en-GB" smtClean="0"/>
              <a:t>‹#›</a:t>
            </a:fld>
            <a:endParaRPr lang="en-GB"/>
          </a:p>
        </p:txBody>
      </p:sp>
      <p:sp>
        <p:nvSpPr>
          <p:cNvPr id="13" name="_SD_FLD_Copyright">
            <a:extLst>
              <a:ext uri="{FF2B5EF4-FFF2-40B4-BE49-F238E27FC236}">
                <a16:creationId xmlns:a16="http://schemas.microsoft.com/office/drawing/2014/main" id="{C594FBB9-85AB-481A-A9C3-B5A84B1C17B8}"/>
              </a:ext>
            </a:extLst>
          </p:cNvPr>
          <p:cNvSpPr txBox="1"/>
          <p:nvPr userDrawn="1"/>
        </p:nvSpPr>
        <p:spPr>
          <a:xfrm>
            <a:off x="853200" y="6440400"/>
            <a:ext cx="278923" cy="107722"/>
          </a:xfrm>
          <a:prstGeom prst="rect">
            <a:avLst/>
          </a:prstGeom>
          <a:noFill/>
        </p:spPr>
        <p:txBody>
          <a:bodyPr wrap="none" lIns="0" tIns="0" rIns="0" bIns="0" rtlCol="0">
            <a:spAutoFit/>
          </a:bodyPr>
          <a:lstStyle/>
          <a:p>
            <a:r>
              <a:rPr lang="en-GB" sz="700" noProof="0">
                <a:solidFill>
                  <a:schemeClr val="accent1"/>
                </a:solidFill>
              </a:rPr>
              <a:t>DNV ©</a:t>
            </a:r>
          </a:p>
        </p:txBody>
      </p:sp>
      <p:sp>
        <p:nvSpPr>
          <p:cNvPr id="15" name="SD_FLD_DocumentDate">
            <a:extLst>
              <a:ext uri="{FF2B5EF4-FFF2-40B4-BE49-F238E27FC236}">
                <a16:creationId xmlns:a16="http://schemas.microsoft.com/office/drawing/2014/main" id="{3968F7D9-78C3-48F9-927A-B57089193350}"/>
              </a:ext>
            </a:extLst>
          </p:cNvPr>
          <p:cNvSpPr txBox="1">
            <a:spLocks noChangeArrowheads="1"/>
          </p:cNvSpPr>
          <p:nvPr userDrawn="1"/>
        </p:nvSpPr>
        <p:spPr bwMode="auto">
          <a:xfrm>
            <a:off x="1166400" y="6440400"/>
            <a:ext cx="119880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ctr">
              <a:spcBef>
                <a:spcPts val="0"/>
              </a:spcBef>
            </a:pPr>
            <a:r>
              <a:rPr lang="en-GB" altLang="ja-JP" sz="700" cap="all" baseline="0">
                <a:solidFill>
                  <a:schemeClr val="accent1"/>
                </a:solidFill>
                <a:ea typeface="ＭＳ Ｐゴシック" charset="-128"/>
                <a:cs typeface="Arial" charset="0"/>
              </a:rPr>
              <a:t>11 August 2023</a:t>
            </a:r>
          </a:p>
        </p:txBody>
      </p:sp>
      <p:sp>
        <p:nvSpPr>
          <p:cNvPr id="25" name="SD_FLD_Draft" hidden="1">
            <a:extLst>
              <a:ext uri="{FF2B5EF4-FFF2-40B4-BE49-F238E27FC236}">
                <a16:creationId xmlns:a16="http://schemas.microsoft.com/office/drawing/2014/main" id="{BFB769A5-7146-4BE1-99CA-135A2E15C9CA}"/>
              </a:ext>
            </a:extLst>
          </p:cNvPr>
          <p:cNvSpPr txBox="1">
            <a:spLocks noChangeArrowheads="1"/>
          </p:cNvSpPr>
          <p:nvPr userDrawn="1"/>
        </p:nvSpPr>
        <p:spPr bwMode="auto">
          <a:xfrm>
            <a:off x="5243513" y="6232324"/>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sp>
        <p:nvSpPr>
          <p:cNvPr id="27" name="SD_FLD_Confidentiality">
            <a:extLst>
              <a:ext uri="{FF2B5EF4-FFF2-40B4-BE49-F238E27FC236}">
                <a16:creationId xmlns:a16="http://schemas.microsoft.com/office/drawing/2014/main" id="{8E5EBD54-68A6-426B-B8F6-B31B70F04964}"/>
              </a:ext>
            </a:extLst>
          </p:cNvPr>
          <p:cNvSpPr/>
          <p:nvPr userDrawn="1"/>
        </p:nvSpPr>
        <p:spPr>
          <a:xfrm>
            <a:off x="7131600" y="6440400"/>
            <a:ext cx="2440800" cy="1512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L="0" algn="ctr" defTabSz="914400" rtl="0" eaLnBrk="1" latinLnBrk="0" hangingPunct="1">
              <a:lnSpc>
                <a:spcPct val="100000"/>
              </a:lnSpc>
              <a:spcBef>
                <a:spcPts val="0"/>
              </a:spcBef>
            </a:pPr>
            <a:endParaRPr lang="en-GB" sz="700" b="0" kern="1200" cap="all" baseline="0">
              <a:solidFill>
                <a:schemeClr val="accent1"/>
              </a:solidFill>
              <a:latin typeface="+mn-lt"/>
              <a:ea typeface="+mn-ea"/>
              <a:cs typeface="+mn-cs"/>
            </a:endParaRPr>
          </a:p>
        </p:txBody>
      </p:sp>
    </p:spTree>
    <p:extLst>
      <p:ext uri="{BB962C8B-B14F-4D97-AF65-F5344CB8AC3E}">
        <p14:creationId xmlns:p14="http://schemas.microsoft.com/office/powerpoint/2010/main" val="325985750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hree Content">
    <p:bg>
      <p:bgRef idx="1001">
        <a:schemeClr val="bg1"/>
      </p:bgRef>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0B103E29-9BF2-491F-A31B-CD5C222301DE}"/>
              </a:ext>
            </a:extLst>
          </p:cNvPr>
          <p:cNvSpPr>
            <a:spLocks noGrp="1"/>
          </p:cNvSpPr>
          <p:nvPr>
            <p:ph type="title" hasCustomPrompt="1"/>
          </p:nvPr>
        </p:nvSpPr>
        <p:spPr/>
        <p:txBody>
          <a:bodyPr/>
          <a:lstStyle/>
          <a:p>
            <a:r>
              <a:rPr lang="en-GB"/>
              <a:t>Click to add title</a:t>
            </a:r>
          </a:p>
        </p:txBody>
      </p:sp>
      <p:sp>
        <p:nvSpPr>
          <p:cNvPr id="3" name="Content Placeholder 2"/>
          <p:cNvSpPr>
            <a:spLocks noGrp="1"/>
          </p:cNvSpPr>
          <p:nvPr>
            <p:ph idx="1" hasCustomPrompt="1"/>
          </p:nvPr>
        </p:nvSpPr>
        <p:spPr>
          <a:xfrm>
            <a:off x="539749" y="1730375"/>
            <a:ext cx="3584576" cy="4316414"/>
          </a:xfrm>
        </p:spPr>
        <p:txBody>
          <a:bodyPr/>
          <a:lstStyle>
            <a:lvl1pPr>
              <a:defRPr sz="1600"/>
            </a:lvl1pPr>
            <a:lvl2pPr>
              <a:defRPr sz="1400"/>
            </a:lvl2pPr>
            <a:lvl3pPr>
              <a:defRPr sz="1200"/>
            </a:lvl3pPr>
            <a:lvl4pPr>
              <a:defRPr sz="1600"/>
            </a:lvl4pPr>
            <a:lvl5pPr>
              <a:defRPr sz="1600"/>
            </a:lvl5pPr>
          </a:lstStyle>
          <a:p>
            <a:pPr lvl="0"/>
            <a:r>
              <a:rPr lang="en-GB" noProof="0"/>
              <a:t>Click to add text (Enter+TAB for next text level, SHIFT+TAB to go back in levels)</a:t>
            </a:r>
          </a:p>
          <a:p>
            <a:pPr lvl="1"/>
            <a:r>
              <a:rPr lang="en-GB" noProof="0"/>
              <a:t>Second level</a:t>
            </a:r>
          </a:p>
          <a:p>
            <a:pPr lvl="2"/>
            <a:r>
              <a:rPr lang="en-GB" noProof="0"/>
              <a:t>Third level</a:t>
            </a:r>
          </a:p>
          <a:p>
            <a:pPr lvl="3"/>
            <a:r>
              <a:rPr lang="en-GB" noProof="0"/>
              <a:t>Fourth level</a:t>
            </a:r>
          </a:p>
          <a:p>
            <a:pPr lvl="4"/>
            <a:r>
              <a:rPr lang="en-GB" noProof="0"/>
              <a:t>Fifth level</a:t>
            </a:r>
          </a:p>
          <a:p>
            <a:pPr lvl="5"/>
            <a:r>
              <a:rPr lang="en-GB" noProof="0"/>
              <a:t>6</a:t>
            </a:r>
          </a:p>
          <a:p>
            <a:pPr lvl="6"/>
            <a:r>
              <a:rPr lang="en-GB" noProof="0"/>
              <a:t>7</a:t>
            </a:r>
          </a:p>
          <a:p>
            <a:pPr lvl="7"/>
            <a:r>
              <a:rPr lang="en-GB" noProof="0"/>
              <a:t>8</a:t>
            </a:r>
          </a:p>
          <a:p>
            <a:pPr lvl="8"/>
            <a:r>
              <a:rPr lang="en-GB" noProof="0"/>
              <a:t>9</a:t>
            </a:r>
          </a:p>
        </p:txBody>
      </p:sp>
      <p:sp>
        <p:nvSpPr>
          <p:cNvPr id="7" name="Content Placeholder 3">
            <a:extLst>
              <a:ext uri="{FF2B5EF4-FFF2-40B4-BE49-F238E27FC236}">
                <a16:creationId xmlns:a16="http://schemas.microsoft.com/office/drawing/2014/main" id="{17CE2ECF-AF40-4809-BD16-DFC59D53926E}"/>
              </a:ext>
            </a:extLst>
          </p:cNvPr>
          <p:cNvSpPr>
            <a:spLocks noGrp="1"/>
          </p:cNvSpPr>
          <p:nvPr>
            <p:ph sz="half" idx="2" hasCustomPrompt="1"/>
          </p:nvPr>
        </p:nvSpPr>
        <p:spPr>
          <a:xfrm>
            <a:off x="5245099" y="1730374"/>
            <a:ext cx="2641601" cy="4316413"/>
          </a:xfrm>
        </p:spPr>
        <p:txBody>
          <a:bodyPr/>
          <a:lstStyle>
            <a:lvl1pPr>
              <a:defRPr sz="1600"/>
            </a:lvl1pPr>
            <a:lvl2pPr>
              <a:defRPr sz="1400"/>
            </a:lvl2pPr>
            <a:lvl3pPr>
              <a:defRPr sz="1200"/>
            </a:lvl3pPr>
            <a:lvl4pPr>
              <a:defRPr sz="1600"/>
            </a:lvl4pPr>
            <a:lvl5pPr>
              <a:defRPr sz="1600"/>
            </a:lvl5pPr>
          </a:lstStyle>
          <a:p>
            <a:pPr lvl="0"/>
            <a:r>
              <a:rPr lang="en-GB" noProof="0"/>
              <a:t>Click to add text (Enter+TAB for next text level, SHIFT+TAB to go back in levels)</a:t>
            </a:r>
            <a:endParaRPr lang="en-GB"/>
          </a:p>
          <a:p>
            <a:pPr lvl="1"/>
            <a:r>
              <a:rPr lang="en-GB"/>
              <a:t>Second level</a:t>
            </a:r>
          </a:p>
          <a:p>
            <a:pPr lvl="2"/>
            <a:r>
              <a:rPr lang="en-GB"/>
              <a:t>Third level</a:t>
            </a:r>
          </a:p>
          <a:p>
            <a:pPr lvl="3"/>
            <a:r>
              <a:rPr lang="en-GB"/>
              <a:t>Fourth level</a:t>
            </a:r>
          </a:p>
          <a:p>
            <a:pPr lvl="4"/>
            <a:r>
              <a:rPr lang="en-GB"/>
              <a:t>Fifth level</a:t>
            </a:r>
          </a:p>
          <a:p>
            <a:pPr lvl="5"/>
            <a:r>
              <a:rPr lang="en-GB" noProof="0"/>
              <a:t>6</a:t>
            </a:r>
          </a:p>
          <a:p>
            <a:pPr lvl="6"/>
            <a:r>
              <a:rPr lang="en-GB" noProof="0"/>
              <a:t>7</a:t>
            </a:r>
          </a:p>
          <a:p>
            <a:pPr lvl="7"/>
            <a:r>
              <a:rPr lang="en-GB" noProof="0"/>
              <a:t>8</a:t>
            </a:r>
          </a:p>
          <a:p>
            <a:pPr lvl="8"/>
            <a:r>
              <a:rPr lang="en-GB" noProof="0"/>
              <a:t>9</a:t>
            </a:r>
            <a:endParaRPr lang="en-GB"/>
          </a:p>
        </p:txBody>
      </p:sp>
      <p:sp>
        <p:nvSpPr>
          <p:cNvPr id="5" name="Content Placeholder 4">
            <a:extLst>
              <a:ext uri="{FF2B5EF4-FFF2-40B4-BE49-F238E27FC236}">
                <a16:creationId xmlns:a16="http://schemas.microsoft.com/office/drawing/2014/main" id="{C725A8F3-C789-43A7-B9C7-C2E8AD06CA86}"/>
              </a:ext>
            </a:extLst>
          </p:cNvPr>
          <p:cNvSpPr>
            <a:spLocks noGrp="1"/>
          </p:cNvSpPr>
          <p:nvPr>
            <p:ph sz="quarter" idx="13" hasCustomPrompt="1"/>
          </p:nvPr>
        </p:nvSpPr>
        <p:spPr>
          <a:xfrm>
            <a:off x="9007475" y="1730374"/>
            <a:ext cx="2641601" cy="4316412"/>
          </a:xfrm>
        </p:spPr>
        <p:txBody>
          <a:bodyPr/>
          <a:lstStyle>
            <a:lvl1pPr>
              <a:defRPr sz="1600"/>
            </a:lvl1pPr>
            <a:lvl2pPr>
              <a:defRPr sz="1400"/>
            </a:lvl2pPr>
            <a:lvl3pPr>
              <a:defRPr sz="1200"/>
            </a:lvl3pPr>
            <a:lvl4pPr>
              <a:defRPr sz="1600"/>
            </a:lvl4pPr>
            <a:lvl5pPr>
              <a:defRPr sz="1600"/>
            </a:lvl5pPr>
          </a:lstStyle>
          <a:p>
            <a:pPr lvl="0"/>
            <a:r>
              <a:rPr lang="en-GB" noProof="0"/>
              <a:t>Click to add text (Enter+TAB for next text level, SHIFT+TAB to go back in levels)</a:t>
            </a:r>
            <a:endParaRPr lang="en-GB"/>
          </a:p>
          <a:p>
            <a:pPr lvl="1"/>
            <a:r>
              <a:rPr lang="en-GB"/>
              <a:t>Second level</a:t>
            </a:r>
          </a:p>
          <a:p>
            <a:pPr lvl="2"/>
            <a:r>
              <a:rPr lang="en-GB"/>
              <a:t>Third level</a:t>
            </a:r>
          </a:p>
          <a:p>
            <a:pPr lvl="3"/>
            <a:r>
              <a:rPr lang="en-GB"/>
              <a:t>Fourth level</a:t>
            </a:r>
          </a:p>
          <a:p>
            <a:pPr lvl="4"/>
            <a:r>
              <a:rPr lang="en-GB"/>
              <a:t>Fifth level</a:t>
            </a:r>
          </a:p>
          <a:p>
            <a:pPr lvl="5"/>
            <a:r>
              <a:rPr lang="en-GB"/>
              <a:t>6</a:t>
            </a:r>
          </a:p>
          <a:p>
            <a:pPr lvl="6"/>
            <a:r>
              <a:rPr lang="en-GB"/>
              <a:t>7</a:t>
            </a:r>
          </a:p>
          <a:p>
            <a:pPr lvl="7"/>
            <a:r>
              <a:rPr lang="en-GB"/>
              <a:t>8</a:t>
            </a:r>
          </a:p>
          <a:p>
            <a:pPr lvl="8"/>
            <a:r>
              <a:rPr lang="en-GB"/>
              <a:t>9</a:t>
            </a:r>
          </a:p>
        </p:txBody>
      </p:sp>
      <p:sp>
        <p:nvSpPr>
          <p:cNvPr id="4" name="Date Placeholder 3">
            <a:extLst>
              <a:ext uri="{FF2B5EF4-FFF2-40B4-BE49-F238E27FC236}">
                <a16:creationId xmlns:a16="http://schemas.microsoft.com/office/drawing/2014/main" id="{46D79923-6F9C-4EDE-9E95-10CB30510783}"/>
              </a:ext>
            </a:extLst>
          </p:cNvPr>
          <p:cNvSpPr>
            <a:spLocks noGrp="1"/>
          </p:cNvSpPr>
          <p:nvPr>
            <p:ph type="dt" sz="half" idx="15"/>
          </p:nvPr>
        </p:nvSpPr>
        <p:spPr>
          <a:xfrm>
            <a:off x="0" y="6858000"/>
            <a:ext cx="0" cy="0"/>
          </a:xfrm>
        </p:spPr>
        <p:txBody>
          <a:bodyPr/>
          <a:lstStyle/>
          <a:p>
            <a:fld id="{727BBD34-DD59-49E1-9776-D67684F06344}" type="datetime4">
              <a:rPr lang="en-GB" smtClean="0"/>
              <a:pPr/>
              <a:t>23 January 2024</a:t>
            </a:fld>
            <a:endParaRPr lang="en-GB"/>
          </a:p>
        </p:txBody>
      </p:sp>
      <p:sp>
        <p:nvSpPr>
          <p:cNvPr id="6" name="Footer Placeholder 5">
            <a:extLst>
              <a:ext uri="{FF2B5EF4-FFF2-40B4-BE49-F238E27FC236}">
                <a16:creationId xmlns:a16="http://schemas.microsoft.com/office/drawing/2014/main" id="{6D0416BB-00AC-4DD5-897B-F4EDB13370E9}"/>
              </a:ext>
            </a:extLst>
          </p:cNvPr>
          <p:cNvSpPr>
            <a:spLocks noGrp="1"/>
          </p:cNvSpPr>
          <p:nvPr>
            <p:ph type="ftr" sz="quarter" idx="16"/>
          </p:nvPr>
        </p:nvSpPr>
        <p:spPr/>
        <p:txBody>
          <a:bodyPr/>
          <a:lstStyle>
            <a:lvl1pPr>
              <a:defRPr>
                <a:solidFill>
                  <a:schemeClr val="accent1"/>
                </a:solidFill>
              </a:defRPr>
            </a:lvl1pPr>
          </a:lstStyle>
          <a:p>
            <a:endParaRPr lang="en-GB"/>
          </a:p>
        </p:txBody>
      </p:sp>
      <p:sp>
        <p:nvSpPr>
          <p:cNvPr id="10" name="Slide Number Placeholder 9">
            <a:extLst>
              <a:ext uri="{FF2B5EF4-FFF2-40B4-BE49-F238E27FC236}">
                <a16:creationId xmlns:a16="http://schemas.microsoft.com/office/drawing/2014/main" id="{37E9903A-53AE-4B97-879C-5DBFEB00E130}"/>
              </a:ext>
            </a:extLst>
          </p:cNvPr>
          <p:cNvSpPr>
            <a:spLocks noGrp="1"/>
          </p:cNvSpPr>
          <p:nvPr>
            <p:ph type="sldNum" sz="quarter" idx="17"/>
          </p:nvPr>
        </p:nvSpPr>
        <p:spPr/>
        <p:txBody>
          <a:bodyPr/>
          <a:lstStyle/>
          <a:p>
            <a:fld id="{23AA811B-2EBD-4900-905E-5BE206449611}" type="slidenum">
              <a:rPr lang="en-GB" smtClean="0"/>
              <a:pPr/>
              <a:t>‹#›</a:t>
            </a:fld>
            <a:endParaRPr lang="en-GB"/>
          </a:p>
        </p:txBody>
      </p:sp>
    </p:spTree>
    <p:extLst>
      <p:ext uri="{BB962C8B-B14F-4D97-AF65-F5344CB8AC3E}">
        <p14:creationId xmlns:p14="http://schemas.microsoft.com/office/powerpoint/2010/main" val="1598448822"/>
      </p:ext>
    </p:extLst>
  </p:cSld>
  <p:clrMapOvr>
    <a:overrideClrMapping bg1="lt1" tx1="dk1" bg2="lt2" tx2="dk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Three Content, grey">
    <p:bg>
      <p:bgRef idx="1001">
        <a:schemeClr val="bg1"/>
      </p:bgRef>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8A33FA6-1C4E-42C4-8006-62087DF1C543}"/>
              </a:ext>
            </a:extLst>
          </p:cNvPr>
          <p:cNvSpPr/>
          <p:nvPr userDrawn="1"/>
        </p:nvSpPr>
        <p:spPr>
          <a:xfrm>
            <a:off x="0" y="0"/>
            <a:ext cx="12192000" cy="6861600"/>
          </a:xfrm>
          <a:prstGeom prst="rect">
            <a:avLst/>
          </a:prstGeom>
          <a:solidFill>
            <a:srgbClr val="EE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noProof="0"/>
          </a:p>
        </p:txBody>
      </p:sp>
      <p:grpSp>
        <p:nvGrpSpPr>
          <p:cNvPr id="13" name="Logo">
            <a:extLst>
              <a:ext uri="{FF2B5EF4-FFF2-40B4-BE49-F238E27FC236}">
                <a16:creationId xmlns:a16="http://schemas.microsoft.com/office/drawing/2014/main" id="{786373BD-6312-4785-AB25-0C8D34698A7B}"/>
              </a:ext>
            </a:extLst>
          </p:cNvPr>
          <p:cNvGrpSpPr/>
          <p:nvPr userDrawn="1"/>
        </p:nvGrpSpPr>
        <p:grpSpPr>
          <a:xfrm>
            <a:off x="10893210" y="6350918"/>
            <a:ext cx="755843" cy="322808"/>
            <a:chOff x="6380216" y="4059273"/>
            <a:chExt cx="2905863" cy="1241045"/>
          </a:xfrm>
        </p:grpSpPr>
        <p:sp>
          <p:nvSpPr>
            <p:cNvPr id="14" name="Freeform: Shape 13">
              <a:extLst>
                <a:ext uri="{FF2B5EF4-FFF2-40B4-BE49-F238E27FC236}">
                  <a16:creationId xmlns:a16="http://schemas.microsoft.com/office/drawing/2014/main" id="{059A879B-ABBD-4A04-9477-6154675E4CEB}"/>
                </a:ext>
              </a:extLst>
            </p:cNvPr>
            <p:cNvSpPr/>
            <p:nvPr/>
          </p:nvSpPr>
          <p:spPr>
            <a:xfrm>
              <a:off x="6380216" y="4059273"/>
              <a:ext cx="2905863" cy="346936"/>
            </a:xfrm>
            <a:custGeom>
              <a:avLst/>
              <a:gdLst>
                <a:gd name="connsiteX0" fmla="*/ 0 w 2905863"/>
                <a:gd name="connsiteY0" fmla="*/ 0 h 346936"/>
                <a:gd name="connsiteX1" fmla="*/ 2905864 w 2905863"/>
                <a:gd name="connsiteY1" fmla="*/ 0 h 346936"/>
                <a:gd name="connsiteX2" fmla="*/ 2905864 w 2905863"/>
                <a:gd name="connsiteY2" fmla="*/ 346937 h 346936"/>
                <a:gd name="connsiteX3" fmla="*/ 0 w 2905863"/>
                <a:gd name="connsiteY3" fmla="*/ 346937 h 346936"/>
              </a:gdLst>
              <a:ahLst/>
              <a:cxnLst>
                <a:cxn ang="0">
                  <a:pos x="connsiteX0" y="connsiteY0"/>
                </a:cxn>
                <a:cxn ang="0">
                  <a:pos x="connsiteX1" y="connsiteY1"/>
                </a:cxn>
                <a:cxn ang="0">
                  <a:pos x="connsiteX2" y="connsiteY2"/>
                </a:cxn>
                <a:cxn ang="0">
                  <a:pos x="connsiteX3" y="connsiteY3"/>
                </a:cxn>
              </a:cxnLst>
              <a:rect l="l" t="t" r="r" b="b"/>
              <a:pathLst>
                <a:path w="2905863" h="346936">
                  <a:moveTo>
                    <a:pt x="0" y="0"/>
                  </a:moveTo>
                  <a:lnTo>
                    <a:pt x="2905864" y="0"/>
                  </a:lnTo>
                  <a:lnTo>
                    <a:pt x="2905864" y="346937"/>
                  </a:lnTo>
                  <a:lnTo>
                    <a:pt x="0" y="346937"/>
                  </a:lnTo>
                  <a:close/>
                </a:path>
              </a:pathLst>
            </a:custGeom>
            <a:solidFill>
              <a:srgbClr val="99D9F0"/>
            </a:solidFill>
            <a:ln w="4731" cap="flat">
              <a:noFill/>
              <a:prstDash val="solid"/>
              <a:miter/>
            </a:ln>
          </p:spPr>
          <p:txBody>
            <a:bodyPr rtlCol="0" anchor="ctr"/>
            <a:lstStyle/>
            <a:p>
              <a:endParaRPr lang="en-GB"/>
            </a:p>
          </p:txBody>
        </p:sp>
        <p:sp>
          <p:nvSpPr>
            <p:cNvPr id="15" name="Freeform: Shape 14">
              <a:extLst>
                <a:ext uri="{FF2B5EF4-FFF2-40B4-BE49-F238E27FC236}">
                  <a16:creationId xmlns:a16="http://schemas.microsoft.com/office/drawing/2014/main" id="{80D20163-892E-44FF-9991-ABC1BF13FFCD}"/>
                </a:ext>
              </a:extLst>
            </p:cNvPr>
            <p:cNvSpPr/>
            <p:nvPr/>
          </p:nvSpPr>
          <p:spPr>
            <a:xfrm>
              <a:off x="6380216" y="4521775"/>
              <a:ext cx="2905863" cy="57854"/>
            </a:xfrm>
            <a:custGeom>
              <a:avLst/>
              <a:gdLst>
                <a:gd name="connsiteX0" fmla="*/ 0 w 2905863"/>
                <a:gd name="connsiteY0" fmla="*/ 0 h 57854"/>
                <a:gd name="connsiteX1" fmla="*/ 2905864 w 2905863"/>
                <a:gd name="connsiteY1" fmla="*/ 0 h 57854"/>
                <a:gd name="connsiteX2" fmla="*/ 2905864 w 2905863"/>
                <a:gd name="connsiteY2" fmla="*/ 57854 h 57854"/>
                <a:gd name="connsiteX3" fmla="*/ 0 w 2905863"/>
                <a:gd name="connsiteY3" fmla="*/ 57854 h 57854"/>
              </a:gdLst>
              <a:ahLst/>
              <a:cxnLst>
                <a:cxn ang="0">
                  <a:pos x="connsiteX0" y="connsiteY0"/>
                </a:cxn>
                <a:cxn ang="0">
                  <a:pos x="connsiteX1" y="connsiteY1"/>
                </a:cxn>
                <a:cxn ang="0">
                  <a:pos x="connsiteX2" y="connsiteY2"/>
                </a:cxn>
                <a:cxn ang="0">
                  <a:pos x="connsiteX3" y="connsiteY3"/>
                </a:cxn>
              </a:cxnLst>
              <a:rect l="l" t="t" r="r" b="b"/>
              <a:pathLst>
                <a:path w="2905863" h="57854">
                  <a:moveTo>
                    <a:pt x="0" y="0"/>
                  </a:moveTo>
                  <a:lnTo>
                    <a:pt x="2905864" y="0"/>
                  </a:lnTo>
                  <a:lnTo>
                    <a:pt x="2905864" y="57854"/>
                  </a:lnTo>
                  <a:lnTo>
                    <a:pt x="0" y="57854"/>
                  </a:lnTo>
                  <a:close/>
                </a:path>
              </a:pathLst>
            </a:custGeom>
            <a:solidFill>
              <a:srgbClr val="3F9C35"/>
            </a:solidFill>
            <a:ln w="4731" cap="flat">
              <a:noFill/>
              <a:prstDash val="solid"/>
              <a:miter/>
            </a:ln>
          </p:spPr>
          <p:txBody>
            <a:bodyPr rtlCol="0" anchor="ctr"/>
            <a:lstStyle/>
            <a:p>
              <a:endParaRPr lang="en-GB"/>
            </a:p>
          </p:txBody>
        </p:sp>
        <p:sp>
          <p:nvSpPr>
            <p:cNvPr id="16" name="Freeform: Shape 15">
              <a:extLst>
                <a:ext uri="{FF2B5EF4-FFF2-40B4-BE49-F238E27FC236}">
                  <a16:creationId xmlns:a16="http://schemas.microsoft.com/office/drawing/2014/main" id="{FCDE72FB-849D-47F9-B4E9-277EA2622D69}"/>
                </a:ext>
              </a:extLst>
            </p:cNvPr>
            <p:cNvSpPr/>
            <p:nvPr/>
          </p:nvSpPr>
          <p:spPr>
            <a:xfrm>
              <a:off x="6380216" y="4637294"/>
              <a:ext cx="2905863" cy="115566"/>
            </a:xfrm>
            <a:custGeom>
              <a:avLst/>
              <a:gdLst>
                <a:gd name="connsiteX0" fmla="*/ 0 w 2905863"/>
                <a:gd name="connsiteY0" fmla="*/ 0 h 115566"/>
                <a:gd name="connsiteX1" fmla="*/ 2905864 w 2905863"/>
                <a:gd name="connsiteY1" fmla="*/ 0 h 115566"/>
                <a:gd name="connsiteX2" fmla="*/ 2905864 w 2905863"/>
                <a:gd name="connsiteY2" fmla="*/ 115566 h 115566"/>
                <a:gd name="connsiteX3" fmla="*/ 0 w 2905863"/>
                <a:gd name="connsiteY3" fmla="*/ 115566 h 115566"/>
              </a:gdLst>
              <a:ahLst/>
              <a:cxnLst>
                <a:cxn ang="0">
                  <a:pos x="connsiteX0" y="connsiteY0"/>
                </a:cxn>
                <a:cxn ang="0">
                  <a:pos x="connsiteX1" y="connsiteY1"/>
                </a:cxn>
                <a:cxn ang="0">
                  <a:pos x="connsiteX2" y="connsiteY2"/>
                </a:cxn>
                <a:cxn ang="0">
                  <a:pos x="connsiteX3" y="connsiteY3"/>
                </a:cxn>
              </a:cxnLst>
              <a:rect l="l" t="t" r="r" b="b"/>
              <a:pathLst>
                <a:path w="2905863" h="115566">
                  <a:moveTo>
                    <a:pt x="0" y="0"/>
                  </a:moveTo>
                  <a:lnTo>
                    <a:pt x="2905864" y="0"/>
                  </a:lnTo>
                  <a:lnTo>
                    <a:pt x="2905864" y="115566"/>
                  </a:lnTo>
                  <a:lnTo>
                    <a:pt x="0" y="115566"/>
                  </a:lnTo>
                  <a:close/>
                </a:path>
              </a:pathLst>
            </a:custGeom>
            <a:solidFill>
              <a:srgbClr val="003591"/>
            </a:solidFill>
            <a:ln w="4731"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96D47151-F3A9-4197-B445-BAF922408872}"/>
                </a:ext>
              </a:extLst>
            </p:cNvPr>
            <p:cNvSpPr/>
            <p:nvPr/>
          </p:nvSpPr>
          <p:spPr>
            <a:xfrm>
              <a:off x="7833598" y="4927183"/>
              <a:ext cx="392545" cy="373134"/>
            </a:xfrm>
            <a:custGeom>
              <a:avLst/>
              <a:gdLst>
                <a:gd name="connsiteX0" fmla="*/ 303984 w 392545"/>
                <a:gd name="connsiteY0" fmla="*/ 19174 h 373134"/>
                <a:gd name="connsiteX1" fmla="*/ 201992 w 392545"/>
                <a:gd name="connsiteY1" fmla="*/ 0 h 373134"/>
                <a:gd name="connsiteX2" fmla="*/ 62173 w 392545"/>
                <a:gd name="connsiteY2" fmla="*/ 0 h 373134"/>
                <a:gd name="connsiteX3" fmla="*/ 27859 w 392545"/>
                <a:gd name="connsiteY3" fmla="*/ 0 h 373134"/>
                <a:gd name="connsiteX4" fmla="*/ 0 w 392545"/>
                <a:gd name="connsiteY4" fmla="*/ 0 h 373134"/>
                <a:gd name="connsiteX5" fmla="*/ 0 w 392545"/>
                <a:gd name="connsiteY5" fmla="*/ 373135 h 373134"/>
                <a:gd name="connsiteX6" fmla="*/ 27859 w 392545"/>
                <a:gd name="connsiteY6" fmla="*/ 373135 h 373134"/>
                <a:gd name="connsiteX7" fmla="*/ 62173 w 392545"/>
                <a:gd name="connsiteY7" fmla="*/ 373135 h 373134"/>
                <a:gd name="connsiteX8" fmla="*/ 201992 w 392545"/>
                <a:gd name="connsiteY8" fmla="*/ 373135 h 373134"/>
                <a:gd name="connsiteX9" fmla="*/ 303984 w 392545"/>
                <a:gd name="connsiteY9" fmla="*/ 353961 h 373134"/>
                <a:gd name="connsiteX10" fmla="*/ 369670 w 392545"/>
                <a:gd name="connsiteY10" fmla="*/ 296249 h 373134"/>
                <a:gd name="connsiteX11" fmla="*/ 392546 w 392545"/>
                <a:gd name="connsiteY11" fmla="*/ 199477 h 373134"/>
                <a:gd name="connsiteX12" fmla="*/ 392546 w 392545"/>
                <a:gd name="connsiteY12" fmla="*/ 173611 h 373134"/>
                <a:gd name="connsiteX13" fmla="*/ 369670 w 392545"/>
                <a:gd name="connsiteY13" fmla="*/ 76839 h 373134"/>
                <a:gd name="connsiteX14" fmla="*/ 303984 w 392545"/>
                <a:gd name="connsiteY14" fmla="*/ 19174 h 373134"/>
                <a:gd name="connsiteX15" fmla="*/ 331369 w 392545"/>
                <a:gd name="connsiteY15" fmla="*/ 197531 h 373134"/>
                <a:gd name="connsiteX16" fmla="*/ 299048 w 392545"/>
                <a:gd name="connsiteY16" fmla="*/ 287563 h 373134"/>
                <a:gd name="connsiteX17" fmla="*/ 202514 w 392545"/>
                <a:gd name="connsiteY17" fmla="*/ 316894 h 373134"/>
                <a:gd name="connsiteX18" fmla="*/ 62221 w 392545"/>
                <a:gd name="connsiteY18" fmla="*/ 316894 h 373134"/>
                <a:gd name="connsiteX19" fmla="*/ 62221 w 392545"/>
                <a:gd name="connsiteY19" fmla="*/ 56193 h 373134"/>
                <a:gd name="connsiteX20" fmla="*/ 202514 w 392545"/>
                <a:gd name="connsiteY20" fmla="*/ 56193 h 373134"/>
                <a:gd name="connsiteX21" fmla="*/ 299048 w 392545"/>
                <a:gd name="connsiteY21" fmla="*/ 84812 h 373134"/>
                <a:gd name="connsiteX22" fmla="*/ 331369 w 392545"/>
                <a:gd name="connsiteY22" fmla="*/ 175604 h 373134"/>
                <a:gd name="connsiteX23" fmla="*/ 331369 w 392545"/>
                <a:gd name="connsiteY23" fmla="*/ 197531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92545" h="373134">
                  <a:moveTo>
                    <a:pt x="303984" y="19174"/>
                  </a:moveTo>
                  <a:cubicBezTo>
                    <a:pt x="275461" y="6407"/>
                    <a:pt x="241479" y="0"/>
                    <a:pt x="201992" y="0"/>
                  </a:cubicBezTo>
                  <a:lnTo>
                    <a:pt x="62173" y="0"/>
                  </a:lnTo>
                  <a:lnTo>
                    <a:pt x="27859" y="0"/>
                  </a:lnTo>
                  <a:lnTo>
                    <a:pt x="0" y="0"/>
                  </a:lnTo>
                  <a:lnTo>
                    <a:pt x="0" y="373135"/>
                  </a:lnTo>
                  <a:lnTo>
                    <a:pt x="27859" y="373135"/>
                  </a:lnTo>
                  <a:lnTo>
                    <a:pt x="62173" y="373135"/>
                  </a:lnTo>
                  <a:lnTo>
                    <a:pt x="201992" y="373135"/>
                  </a:lnTo>
                  <a:cubicBezTo>
                    <a:pt x="241479" y="373135"/>
                    <a:pt x="275461" y="366728"/>
                    <a:pt x="303984" y="353961"/>
                  </a:cubicBezTo>
                  <a:cubicBezTo>
                    <a:pt x="332508" y="341194"/>
                    <a:pt x="354387" y="321972"/>
                    <a:pt x="369670" y="296249"/>
                  </a:cubicBezTo>
                  <a:cubicBezTo>
                    <a:pt x="384904" y="270525"/>
                    <a:pt x="392546" y="238299"/>
                    <a:pt x="392546" y="199477"/>
                  </a:cubicBezTo>
                  <a:lnTo>
                    <a:pt x="392546" y="173611"/>
                  </a:lnTo>
                  <a:cubicBezTo>
                    <a:pt x="392546" y="134788"/>
                    <a:pt x="384904" y="102562"/>
                    <a:pt x="369670" y="76839"/>
                  </a:cubicBezTo>
                  <a:cubicBezTo>
                    <a:pt x="354387" y="51162"/>
                    <a:pt x="332508" y="31941"/>
                    <a:pt x="303984" y="19174"/>
                  </a:cubicBezTo>
                  <a:close/>
                  <a:moveTo>
                    <a:pt x="331369" y="197531"/>
                  </a:moveTo>
                  <a:cubicBezTo>
                    <a:pt x="331369" y="238015"/>
                    <a:pt x="320596" y="268010"/>
                    <a:pt x="299048" y="287563"/>
                  </a:cubicBezTo>
                  <a:cubicBezTo>
                    <a:pt x="277502" y="307117"/>
                    <a:pt x="245323" y="316894"/>
                    <a:pt x="202514" y="316894"/>
                  </a:cubicBezTo>
                  <a:lnTo>
                    <a:pt x="62221" y="316894"/>
                  </a:lnTo>
                  <a:lnTo>
                    <a:pt x="62221" y="56193"/>
                  </a:lnTo>
                  <a:lnTo>
                    <a:pt x="202514" y="56193"/>
                  </a:lnTo>
                  <a:cubicBezTo>
                    <a:pt x="245323" y="56193"/>
                    <a:pt x="277454" y="65733"/>
                    <a:pt x="299048" y="84812"/>
                  </a:cubicBezTo>
                  <a:cubicBezTo>
                    <a:pt x="320596" y="103891"/>
                    <a:pt x="331369" y="134171"/>
                    <a:pt x="331369" y="175604"/>
                  </a:cubicBezTo>
                  <a:lnTo>
                    <a:pt x="331369" y="197531"/>
                  </a:lnTo>
                  <a:close/>
                </a:path>
              </a:pathLst>
            </a:custGeom>
            <a:solidFill>
              <a:srgbClr val="0F214A"/>
            </a:solidFill>
            <a:ln w="4731" cap="flat">
              <a:noFill/>
              <a:prstDash val="solid"/>
              <a:miter/>
            </a:ln>
          </p:spPr>
          <p:txBody>
            <a:bodyPr rtlCol="0" anchor="ctr"/>
            <a:lstStyle/>
            <a:p>
              <a:endParaRPr lang="en-GB"/>
            </a:p>
          </p:txBody>
        </p:sp>
        <p:sp>
          <p:nvSpPr>
            <p:cNvPr id="18" name="Freeform: Shape 17">
              <a:extLst>
                <a:ext uri="{FF2B5EF4-FFF2-40B4-BE49-F238E27FC236}">
                  <a16:creationId xmlns:a16="http://schemas.microsoft.com/office/drawing/2014/main" id="{7886374B-F400-46EE-AA11-2A1EC51357CB}"/>
                </a:ext>
              </a:extLst>
            </p:cNvPr>
            <p:cNvSpPr/>
            <p:nvPr/>
          </p:nvSpPr>
          <p:spPr>
            <a:xfrm>
              <a:off x="8344036" y="4927183"/>
              <a:ext cx="410485" cy="373134"/>
            </a:xfrm>
            <a:custGeom>
              <a:avLst/>
              <a:gdLst>
                <a:gd name="connsiteX0" fmla="*/ 349262 w 410485"/>
                <a:gd name="connsiteY0" fmla="*/ 291598 h 373134"/>
                <a:gd name="connsiteX1" fmla="*/ 60702 w 410485"/>
                <a:gd name="connsiteY1" fmla="*/ 0 h 373134"/>
                <a:gd name="connsiteX2" fmla="*/ 26388 w 410485"/>
                <a:gd name="connsiteY2" fmla="*/ 0 h 373134"/>
                <a:gd name="connsiteX3" fmla="*/ 0 w 410485"/>
                <a:gd name="connsiteY3" fmla="*/ 0 h 373134"/>
                <a:gd name="connsiteX4" fmla="*/ 0 w 410485"/>
                <a:gd name="connsiteY4" fmla="*/ 373135 h 373134"/>
                <a:gd name="connsiteX5" fmla="*/ 60702 w 410485"/>
                <a:gd name="connsiteY5" fmla="*/ 373135 h 373134"/>
                <a:gd name="connsiteX6" fmla="*/ 60702 w 410485"/>
                <a:gd name="connsiteY6" fmla="*/ 81917 h 373134"/>
                <a:gd name="connsiteX7" fmla="*/ 349262 w 410485"/>
                <a:gd name="connsiteY7" fmla="*/ 373135 h 373134"/>
                <a:gd name="connsiteX8" fmla="*/ 410486 w 410485"/>
                <a:gd name="connsiteY8" fmla="*/ 373135 h 373134"/>
                <a:gd name="connsiteX9" fmla="*/ 410486 w 410485"/>
                <a:gd name="connsiteY9" fmla="*/ 0 h 373134"/>
                <a:gd name="connsiteX10" fmla="*/ 349262 w 410485"/>
                <a:gd name="connsiteY10"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85" h="373134">
                  <a:moveTo>
                    <a:pt x="349262" y="291598"/>
                  </a:moveTo>
                  <a:lnTo>
                    <a:pt x="60702" y="0"/>
                  </a:lnTo>
                  <a:lnTo>
                    <a:pt x="26388" y="0"/>
                  </a:lnTo>
                  <a:lnTo>
                    <a:pt x="0" y="0"/>
                  </a:lnTo>
                  <a:lnTo>
                    <a:pt x="0" y="373135"/>
                  </a:lnTo>
                  <a:lnTo>
                    <a:pt x="60702" y="373135"/>
                  </a:lnTo>
                  <a:lnTo>
                    <a:pt x="60702" y="81917"/>
                  </a:lnTo>
                  <a:lnTo>
                    <a:pt x="349262" y="373135"/>
                  </a:lnTo>
                  <a:lnTo>
                    <a:pt x="410486" y="373135"/>
                  </a:lnTo>
                  <a:lnTo>
                    <a:pt x="410486" y="0"/>
                  </a:lnTo>
                  <a:lnTo>
                    <a:pt x="349262" y="0"/>
                  </a:lnTo>
                  <a:close/>
                </a:path>
              </a:pathLst>
            </a:custGeom>
            <a:solidFill>
              <a:srgbClr val="0F214A"/>
            </a:solidFill>
            <a:ln w="4731"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9F9F7A1C-77DA-4373-B4B2-DAA6FC4DE316}"/>
                </a:ext>
              </a:extLst>
            </p:cNvPr>
            <p:cNvSpPr/>
            <p:nvPr/>
          </p:nvSpPr>
          <p:spPr>
            <a:xfrm>
              <a:off x="8863965" y="4927183"/>
              <a:ext cx="421876" cy="373134"/>
            </a:xfrm>
            <a:custGeom>
              <a:avLst/>
              <a:gdLst>
                <a:gd name="connsiteX0" fmla="*/ 355716 w 421876"/>
                <a:gd name="connsiteY0" fmla="*/ 0 h 373134"/>
                <a:gd name="connsiteX1" fmla="*/ 212955 w 421876"/>
                <a:gd name="connsiteY1" fmla="*/ 291598 h 373134"/>
                <a:gd name="connsiteX2" fmla="*/ 70146 w 421876"/>
                <a:gd name="connsiteY2" fmla="*/ 0 h 373134"/>
                <a:gd name="connsiteX3" fmla="*/ 0 w 421876"/>
                <a:gd name="connsiteY3" fmla="*/ 0 h 373134"/>
                <a:gd name="connsiteX4" fmla="*/ 187042 w 421876"/>
                <a:gd name="connsiteY4" fmla="*/ 373135 h 373134"/>
                <a:gd name="connsiteX5" fmla="*/ 235309 w 421876"/>
                <a:gd name="connsiteY5" fmla="*/ 373135 h 373134"/>
                <a:gd name="connsiteX6" fmla="*/ 421876 w 421876"/>
                <a:gd name="connsiteY6"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1876" h="373134">
                  <a:moveTo>
                    <a:pt x="355716" y="0"/>
                  </a:moveTo>
                  <a:lnTo>
                    <a:pt x="212955" y="291598"/>
                  </a:lnTo>
                  <a:lnTo>
                    <a:pt x="70146" y="0"/>
                  </a:lnTo>
                  <a:lnTo>
                    <a:pt x="0" y="0"/>
                  </a:lnTo>
                  <a:lnTo>
                    <a:pt x="187042" y="373135"/>
                  </a:lnTo>
                  <a:lnTo>
                    <a:pt x="235309" y="373135"/>
                  </a:lnTo>
                  <a:lnTo>
                    <a:pt x="421876" y="0"/>
                  </a:lnTo>
                  <a:close/>
                </a:path>
              </a:pathLst>
            </a:custGeom>
            <a:solidFill>
              <a:srgbClr val="0F214A"/>
            </a:solidFill>
            <a:ln w="4731" cap="flat">
              <a:noFill/>
              <a:prstDash val="solid"/>
              <a:miter/>
            </a:ln>
          </p:spPr>
          <p:txBody>
            <a:bodyPr rtlCol="0" anchor="ctr"/>
            <a:lstStyle/>
            <a:p>
              <a:endParaRPr lang="en-GB"/>
            </a:p>
          </p:txBody>
        </p:sp>
      </p:grpSp>
      <p:sp>
        <p:nvSpPr>
          <p:cNvPr id="9" name="Title 1">
            <a:extLst>
              <a:ext uri="{FF2B5EF4-FFF2-40B4-BE49-F238E27FC236}">
                <a16:creationId xmlns:a16="http://schemas.microsoft.com/office/drawing/2014/main" id="{0B103E29-9BF2-491F-A31B-CD5C222301DE}"/>
              </a:ext>
            </a:extLst>
          </p:cNvPr>
          <p:cNvSpPr>
            <a:spLocks noGrp="1"/>
          </p:cNvSpPr>
          <p:nvPr>
            <p:ph type="title" hasCustomPrompt="1"/>
          </p:nvPr>
        </p:nvSpPr>
        <p:spPr/>
        <p:txBody>
          <a:bodyPr/>
          <a:lstStyle/>
          <a:p>
            <a:r>
              <a:rPr lang="en-GB"/>
              <a:t>Click to add title</a:t>
            </a:r>
          </a:p>
        </p:txBody>
      </p:sp>
      <p:sp>
        <p:nvSpPr>
          <p:cNvPr id="3" name="Content Placeholder 2"/>
          <p:cNvSpPr>
            <a:spLocks noGrp="1"/>
          </p:cNvSpPr>
          <p:nvPr>
            <p:ph idx="1" hasCustomPrompt="1"/>
          </p:nvPr>
        </p:nvSpPr>
        <p:spPr>
          <a:xfrm>
            <a:off x="539749" y="1730375"/>
            <a:ext cx="3584576" cy="4316414"/>
          </a:xfrm>
        </p:spPr>
        <p:txBody>
          <a:bodyPr/>
          <a:lstStyle>
            <a:lvl1pPr>
              <a:defRPr sz="1600"/>
            </a:lvl1pPr>
            <a:lvl2pPr>
              <a:defRPr sz="1400"/>
            </a:lvl2pPr>
            <a:lvl3pPr>
              <a:defRPr sz="1200"/>
            </a:lvl3pPr>
            <a:lvl4pPr>
              <a:defRPr sz="1600"/>
            </a:lvl4pPr>
            <a:lvl5pPr>
              <a:defRPr sz="1600"/>
            </a:lvl5pPr>
          </a:lstStyle>
          <a:p>
            <a:pPr lvl="0"/>
            <a:r>
              <a:rPr lang="en-GB" noProof="0"/>
              <a:t>Click to add text (Enter+TAB for next text level, SHIFT+TAB to go back in levels)</a:t>
            </a:r>
          </a:p>
          <a:p>
            <a:pPr lvl="1"/>
            <a:r>
              <a:rPr lang="en-GB" noProof="0"/>
              <a:t>Second level</a:t>
            </a:r>
          </a:p>
          <a:p>
            <a:pPr lvl="2"/>
            <a:r>
              <a:rPr lang="en-GB" noProof="0"/>
              <a:t>Third level</a:t>
            </a:r>
          </a:p>
          <a:p>
            <a:pPr lvl="3"/>
            <a:r>
              <a:rPr lang="en-GB" noProof="0"/>
              <a:t>Fourth level</a:t>
            </a:r>
          </a:p>
          <a:p>
            <a:pPr lvl="4"/>
            <a:r>
              <a:rPr lang="en-GB" noProof="0"/>
              <a:t>Fifth level</a:t>
            </a:r>
          </a:p>
          <a:p>
            <a:pPr lvl="5"/>
            <a:r>
              <a:rPr lang="en-GB" noProof="0"/>
              <a:t>6</a:t>
            </a:r>
          </a:p>
          <a:p>
            <a:pPr lvl="6"/>
            <a:r>
              <a:rPr lang="en-GB" noProof="0"/>
              <a:t>7</a:t>
            </a:r>
          </a:p>
          <a:p>
            <a:pPr lvl="7"/>
            <a:r>
              <a:rPr lang="en-GB" noProof="0"/>
              <a:t>8</a:t>
            </a:r>
          </a:p>
          <a:p>
            <a:pPr lvl="8"/>
            <a:r>
              <a:rPr lang="en-GB" noProof="0"/>
              <a:t>9</a:t>
            </a:r>
          </a:p>
        </p:txBody>
      </p:sp>
      <p:sp>
        <p:nvSpPr>
          <p:cNvPr id="7" name="Content Placeholder 3">
            <a:extLst>
              <a:ext uri="{FF2B5EF4-FFF2-40B4-BE49-F238E27FC236}">
                <a16:creationId xmlns:a16="http://schemas.microsoft.com/office/drawing/2014/main" id="{17CE2ECF-AF40-4809-BD16-DFC59D53926E}"/>
              </a:ext>
            </a:extLst>
          </p:cNvPr>
          <p:cNvSpPr>
            <a:spLocks noGrp="1"/>
          </p:cNvSpPr>
          <p:nvPr>
            <p:ph sz="half" idx="2" hasCustomPrompt="1"/>
          </p:nvPr>
        </p:nvSpPr>
        <p:spPr>
          <a:xfrm>
            <a:off x="5245099" y="1730374"/>
            <a:ext cx="2641601" cy="4316413"/>
          </a:xfrm>
        </p:spPr>
        <p:txBody>
          <a:bodyPr/>
          <a:lstStyle>
            <a:lvl1pPr>
              <a:defRPr sz="1600"/>
            </a:lvl1pPr>
            <a:lvl2pPr>
              <a:defRPr sz="1400"/>
            </a:lvl2pPr>
            <a:lvl3pPr>
              <a:defRPr sz="1200"/>
            </a:lvl3pPr>
            <a:lvl4pPr>
              <a:defRPr sz="1600"/>
            </a:lvl4pPr>
            <a:lvl5pPr>
              <a:defRPr sz="1600"/>
            </a:lvl5pPr>
          </a:lstStyle>
          <a:p>
            <a:pPr lvl="0"/>
            <a:r>
              <a:rPr lang="en-GB" noProof="0"/>
              <a:t>Click to add text (Enter+TAB for next text level, SHIFT+TAB to go back in levels)</a:t>
            </a:r>
            <a:endParaRPr lang="en-GB"/>
          </a:p>
          <a:p>
            <a:pPr lvl="1"/>
            <a:r>
              <a:rPr lang="en-GB"/>
              <a:t>Second level</a:t>
            </a:r>
          </a:p>
          <a:p>
            <a:pPr lvl="2"/>
            <a:r>
              <a:rPr lang="en-GB"/>
              <a:t>Third level</a:t>
            </a:r>
          </a:p>
          <a:p>
            <a:pPr lvl="3"/>
            <a:r>
              <a:rPr lang="en-GB"/>
              <a:t>Fourth level</a:t>
            </a:r>
          </a:p>
          <a:p>
            <a:pPr lvl="4"/>
            <a:r>
              <a:rPr lang="en-GB"/>
              <a:t>Fifth level</a:t>
            </a:r>
          </a:p>
          <a:p>
            <a:pPr lvl="5"/>
            <a:r>
              <a:rPr lang="en-GB" noProof="0"/>
              <a:t>6</a:t>
            </a:r>
          </a:p>
          <a:p>
            <a:pPr lvl="6"/>
            <a:r>
              <a:rPr lang="en-GB" noProof="0"/>
              <a:t>7</a:t>
            </a:r>
          </a:p>
          <a:p>
            <a:pPr lvl="7"/>
            <a:r>
              <a:rPr lang="en-GB" noProof="0"/>
              <a:t>8</a:t>
            </a:r>
          </a:p>
          <a:p>
            <a:pPr lvl="8"/>
            <a:r>
              <a:rPr lang="en-GB" noProof="0"/>
              <a:t>9</a:t>
            </a:r>
            <a:endParaRPr lang="en-GB"/>
          </a:p>
        </p:txBody>
      </p:sp>
      <p:sp>
        <p:nvSpPr>
          <p:cNvPr id="5" name="Content Placeholder 4">
            <a:extLst>
              <a:ext uri="{FF2B5EF4-FFF2-40B4-BE49-F238E27FC236}">
                <a16:creationId xmlns:a16="http://schemas.microsoft.com/office/drawing/2014/main" id="{C725A8F3-C789-43A7-B9C7-C2E8AD06CA86}"/>
              </a:ext>
            </a:extLst>
          </p:cNvPr>
          <p:cNvSpPr>
            <a:spLocks noGrp="1"/>
          </p:cNvSpPr>
          <p:nvPr>
            <p:ph sz="quarter" idx="13" hasCustomPrompt="1"/>
          </p:nvPr>
        </p:nvSpPr>
        <p:spPr>
          <a:xfrm>
            <a:off x="9007474" y="1730374"/>
            <a:ext cx="2643189" cy="4316412"/>
          </a:xfrm>
        </p:spPr>
        <p:txBody>
          <a:bodyPr/>
          <a:lstStyle>
            <a:lvl1pPr>
              <a:defRPr sz="1600"/>
            </a:lvl1pPr>
            <a:lvl2pPr>
              <a:defRPr sz="1400"/>
            </a:lvl2pPr>
            <a:lvl3pPr>
              <a:defRPr sz="1200"/>
            </a:lvl3pPr>
            <a:lvl4pPr>
              <a:defRPr sz="1600"/>
            </a:lvl4pPr>
            <a:lvl5pPr>
              <a:defRPr sz="1600"/>
            </a:lvl5pPr>
          </a:lstStyle>
          <a:p>
            <a:pPr lvl="0"/>
            <a:r>
              <a:rPr lang="en-GB" noProof="0"/>
              <a:t>Click to add text (Enter+TAB for next text level, SHIFT+TAB to go back in levels)</a:t>
            </a:r>
            <a:endParaRPr lang="en-GB"/>
          </a:p>
          <a:p>
            <a:pPr lvl="1"/>
            <a:r>
              <a:rPr lang="en-GB"/>
              <a:t>Second level</a:t>
            </a:r>
          </a:p>
          <a:p>
            <a:pPr lvl="2"/>
            <a:r>
              <a:rPr lang="en-GB"/>
              <a:t>Third level</a:t>
            </a:r>
          </a:p>
          <a:p>
            <a:pPr lvl="3"/>
            <a:r>
              <a:rPr lang="en-GB"/>
              <a:t>Fourth level</a:t>
            </a:r>
          </a:p>
          <a:p>
            <a:pPr lvl="4"/>
            <a:r>
              <a:rPr lang="en-GB"/>
              <a:t>Fifth level</a:t>
            </a:r>
          </a:p>
          <a:p>
            <a:pPr lvl="5"/>
            <a:r>
              <a:rPr lang="en-GB"/>
              <a:t>6</a:t>
            </a:r>
          </a:p>
          <a:p>
            <a:pPr lvl="6"/>
            <a:r>
              <a:rPr lang="en-GB"/>
              <a:t>7</a:t>
            </a:r>
          </a:p>
          <a:p>
            <a:pPr lvl="7"/>
            <a:r>
              <a:rPr lang="en-GB"/>
              <a:t>8</a:t>
            </a:r>
          </a:p>
          <a:p>
            <a:pPr lvl="8"/>
            <a:r>
              <a:rPr lang="en-GB"/>
              <a:t>9</a:t>
            </a:r>
          </a:p>
        </p:txBody>
      </p:sp>
      <p:sp>
        <p:nvSpPr>
          <p:cNvPr id="4" name="Date Placeholder 3">
            <a:extLst>
              <a:ext uri="{FF2B5EF4-FFF2-40B4-BE49-F238E27FC236}">
                <a16:creationId xmlns:a16="http://schemas.microsoft.com/office/drawing/2014/main" id="{46D79923-6F9C-4EDE-9E95-10CB30510783}"/>
              </a:ext>
            </a:extLst>
          </p:cNvPr>
          <p:cNvSpPr>
            <a:spLocks noGrp="1"/>
          </p:cNvSpPr>
          <p:nvPr>
            <p:ph type="dt" sz="half" idx="15"/>
          </p:nvPr>
        </p:nvSpPr>
        <p:spPr>
          <a:xfrm>
            <a:off x="0" y="6858000"/>
            <a:ext cx="0" cy="0"/>
          </a:xfrm>
        </p:spPr>
        <p:txBody>
          <a:bodyPr/>
          <a:lstStyle/>
          <a:p>
            <a:fld id="{727BBD34-DD59-49E1-9776-D67684F06344}" type="datetime4">
              <a:rPr lang="en-GB" smtClean="0"/>
              <a:pPr/>
              <a:t>23 January 2024</a:t>
            </a:fld>
            <a:endParaRPr lang="en-GB"/>
          </a:p>
        </p:txBody>
      </p:sp>
      <p:sp>
        <p:nvSpPr>
          <p:cNvPr id="6" name="Footer Placeholder 5">
            <a:extLst>
              <a:ext uri="{FF2B5EF4-FFF2-40B4-BE49-F238E27FC236}">
                <a16:creationId xmlns:a16="http://schemas.microsoft.com/office/drawing/2014/main" id="{6D0416BB-00AC-4DD5-897B-F4EDB13370E9}"/>
              </a:ext>
            </a:extLst>
          </p:cNvPr>
          <p:cNvSpPr>
            <a:spLocks noGrp="1"/>
          </p:cNvSpPr>
          <p:nvPr>
            <p:ph type="ftr" sz="quarter" idx="16"/>
          </p:nvPr>
        </p:nvSpPr>
        <p:spPr/>
        <p:txBody>
          <a:bodyPr/>
          <a:lstStyle>
            <a:lvl1pPr>
              <a:defRPr>
                <a:solidFill>
                  <a:schemeClr val="accent1"/>
                </a:solidFill>
              </a:defRPr>
            </a:lvl1pPr>
          </a:lstStyle>
          <a:p>
            <a:endParaRPr lang="en-GB"/>
          </a:p>
        </p:txBody>
      </p:sp>
      <p:sp>
        <p:nvSpPr>
          <p:cNvPr id="10" name="Slide Number Placeholder 9">
            <a:extLst>
              <a:ext uri="{FF2B5EF4-FFF2-40B4-BE49-F238E27FC236}">
                <a16:creationId xmlns:a16="http://schemas.microsoft.com/office/drawing/2014/main" id="{37E9903A-53AE-4B97-879C-5DBFEB00E130}"/>
              </a:ext>
            </a:extLst>
          </p:cNvPr>
          <p:cNvSpPr>
            <a:spLocks noGrp="1"/>
          </p:cNvSpPr>
          <p:nvPr>
            <p:ph type="sldNum" sz="quarter" idx="17"/>
          </p:nvPr>
        </p:nvSpPr>
        <p:spPr/>
        <p:txBody>
          <a:bodyPr/>
          <a:lstStyle/>
          <a:p>
            <a:fld id="{23AA811B-2EBD-4900-905E-5BE206449611}" type="slidenum">
              <a:rPr lang="en-GB" smtClean="0"/>
              <a:pPr/>
              <a:t>‹#›</a:t>
            </a:fld>
            <a:endParaRPr lang="en-GB"/>
          </a:p>
        </p:txBody>
      </p:sp>
      <p:sp>
        <p:nvSpPr>
          <p:cNvPr id="20" name="_SD_FLD_Copyright">
            <a:extLst>
              <a:ext uri="{FF2B5EF4-FFF2-40B4-BE49-F238E27FC236}">
                <a16:creationId xmlns:a16="http://schemas.microsoft.com/office/drawing/2014/main" id="{082F9C54-512B-45F5-982C-08FA99BDF954}"/>
              </a:ext>
            </a:extLst>
          </p:cNvPr>
          <p:cNvSpPr txBox="1"/>
          <p:nvPr userDrawn="1"/>
        </p:nvSpPr>
        <p:spPr>
          <a:xfrm>
            <a:off x="853200" y="6440400"/>
            <a:ext cx="278923" cy="107722"/>
          </a:xfrm>
          <a:prstGeom prst="rect">
            <a:avLst/>
          </a:prstGeom>
          <a:noFill/>
        </p:spPr>
        <p:txBody>
          <a:bodyPr wrap="none" lIns="0" tIns="0" rIns="0" bIns="0" rtlCol="0">
            <a:spAutoFit/>
          </a:bodyPr>
          <a:lstStyle/>
          <a:p>
            <a:r>
              <a:rPr lang="en-GB" sz="700" noProof="0">
                <a:solidFill>
                  <a:schemeClr val="accent1"/>
                </a:solidFill>
              </a:rPr>
              <a:t>DNV ©</a:t>
            </a:r>
          </a:p>
        </p:txBody>
      </p:sp>
      <p:sp>
        <p:nvSpPr>
          <p:cNvPr id="22" name="SD_FLD_DocumentDate">
            <a:extLst>
              <a:ext uri="{FF2B5EF4-FFF2-40B4-BE49-F238E27FC236}">
                <a16:creationId xmlns:a16="http://schemas.microsoft.com/office/drawing/2014/main" id="{CA5DA168-821C-4063-906D-4954EC9A254E}"/>
              </a:ext>
            </a:extLst>
          </p:cNvPr>
          <p:cNvSpPr txBox="1">
            <a:spLocks noChangeArrowheads="1"/>
          </p:cNvSpPr>
          <p:nvPr userDrawn="1"/>
        </p:nvSpPr>
        <p:spPr bwMode="auto">
          <a:xfrm>
            <a:off x="1166400" y="6440400"/>
            <a:ext cx="119880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ctr">
              <a:spcBef>
                <a:spcPts val="0"/>
              </a:spcBef>
            </a:pPr>
            <a:r>
              <a:rPr lang="en-GB" altLang="ja-JP" sz="700" cap="all" baseline="0">
                <a:solidFill>
                  <a:schemeClr val="accent1"/>
                </a:solidFill>
                <a:ea typeface="ＭＳ Ｐゴシック" charset="-128"/>
                <a:cs typeface="Arial" charset="0"/>
              </a:rPr>
              <a:t>11 August 2023</a:t>
            </a:r>
          </a:p>
        </p:txBody>
      </p:sp>
      <p:sp>
        <p:nvSpPr>
          <p:cNvPr id="24" name="SD_FLD_Draft" hidden="1">
            <a:extLst>
              <a:ext uri="{FF2B5EF4-FFF2-40B4-BE49-F238E27FC236}">
                <a16:creationId xmlns:a16="http://schemas.microsoft.com/office/drawing/2014/main" id="{CB94A54D-DD3C-4298-BDF3-BD0A4E0485CC}"/>
              </a:ext>
            </a:extLst>
          </p:cNvPr>
          <p:cNvSpPr txBox="1">
            <a:spLocks noChangeArrowheads="1"/>
          </p:cNvSpPr>
          <p:nvPr userDrawn="1"/>
        </p:nvSpPr>
        <p:spPr bwMode="auto">
          <a:xfrm>
            <a:off x="5243513" y="6232324"/>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sp>
        <p:nvSpPr>
          <p:cNvPr id="26" name="SD_FLD_Confidentiality">
            <a:extLst>
              <a:ext uri="{FF2B5EF4-FFF2-40B4-BE49-F238E27FC236}">
                <a16:creationId xmlns:a16="http://schemas.microsoft.com/office/drawing/2014/main" id="{13226BD7-8851-4901-A408-8E1422BBD689}"/>
              </a:ext>
            </a:extLst>
          </p:cNvPr>
          <p:cNvSpPr/>
          <p:nvPr userDrawn="1"/>
        </p:nvSpPr>
        <p:spPr>
          <a:xfrm>
            <a:off x="7131600" y="6440400"/>
            <a:ext cx="2440800" cy="1512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L="0" algn="ctr" defTabSz="914400" rtl="0" eaLnBrk="1" latinLnBrk="0" hangingPunct="1">
              <a:lnSpc>
                <a:spcPct val="100000"/>
              </a:lnSpc>
              <a:spcBef>
                <a:spcPts val="0"/>
              </a:spcBef>
            </a:pPr>
            <a:endParaRPr lang="en-GB" sz="700" b="0" kern="1200" cap="all" baseline="0">
              <a:solidFill>
                <a:schemeClr val="accent1"/>
              </a:solidFill>
              <a:latin typeface="+mn-lt"/>
              <a:ea typeface="+mn-ea"/>
              <a:cs typeface="+mn-cs"/>
            </a:endParaRPr>
          </a:p>
        </p:txBody>
      </p:sp>
    </p:spTree>
    <p:extLst>
      <p:ext uri="{BB962C8B-B14F-4D97-AF65-F5344CB8AC3E}">
        <p14:creationId xmlns:p14="http://schemas.microsoft.com/office/powerpoint/2010/main" val="3426897024"/>
      </p:ext>
    </p:extLst>
  </p:cSld>
  <p:clrMapOvr>
    <a:overrideClrMapping bg1="lt1" tx1="dk1" bg2="lt2" tx2="dk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Two text and image">
    <p:spTree>
      <p:nvGrpSpPr>
        <p:cNvPr id="1" name=""/>
        <p:cNvGrpSpPr/>
        <p:nvPr/>
      </p:nvGrpSpPr>
      <p:grpSpPr>
        <a:xfrm>
          <a:off x="0" y="0"/>
          <a:ext cx="0" cy="0"/>
          <a:chOff x="0" y="0"/>
          <a:chExt cx="0" cy="0"/>
        </a:xfrm>
      </p:grpSpPr>
      <p:sp>
        <p:nvSpPr>
          <p:cNvPr id="10" name="Picture Placeholder 9"/>
          <p:cNvSpPr>
            <a:spLocks noGrp="1"/>
          </p:cNvSpPr>
          <p:nvPr>
            <p:ph type="pic" sz="quarter" idx="13" hasCustomPrompt="1"/>
          </p:nvPr>
        </p:nvSpPr>
        <p:spPr>
          <a:xfrm>
            <a:off x="6096000" y="0"/>
            <a:ext cx="6096001" cy="6861600"/>
          </a:xfrm>
          <a:blipFill>
            <a:blip r:embed="rId2"/>
            <a:stretch>
              <a:fillRect/>
            </a:stretch>
          </a:blipFill>
        </p:spPr>
        <p:txBody>
          <a:bodyPr lIns="2916000" tIns="360000" rIns="144000"/>
          <a:lstStyle>
            <a:lvl1pPr marL="0" indent="0" algn="l">
              <a:buNone/>
              <a:defRPr sz="1600" b="0">
                <a:solidFill>
                  <a:schemeClr val="accent4"/>
                </a:solidFill>
              </a:defRPr>
            </a:lvl1pPr>
          </a:lstStyle>
          <a:p>
            <a:r>
              <a:rPr lang="en-GB"/>
              <a:t>Click on picture frame to insert background picture, click on DNV-menu / Image Tools-button / Choose Insert or Paste</a:t>
            </a:r>
          </a:p>
        </p:txBody>
      </p:sp>
      <p:sp>
        <p:nvSpPr>
          <p:cNvPr id="2" name="Title 1"/>
          <p:cNvSpPr>
            <a:spLocks noGrp="1"/>
          </p:cNvSpPr>
          <p:nvPr>
            <p:ph type="title" hasCustomPrompt="1"/>
          </p:nvPr>
        </p:nvSpPr>
        <p:spPr>
          <a:xfrm>
            <a:off x="539750" y="539750"/>
            <a:ext cx="5018400" cy="936000"/>
          </a:xfrm>
        </p:spPr>
        <p:txBody>
          <a:bodyPr/>
          <a:lstStyle/>
          <a:p>
            <a:r>
              <a:rPr lang="en-GB"/>
              <a:t>Click to add title</a:t>
            </a:r>
          </a:p>
        </p:txBody>
      </p:sp>
      <p:sp>
        <p:nvSpPr>
          <p:cNvPr id="8" name="Text Placeholder 7">
            <a:extLst>
              <a:ext uri="{FF2B5EF4-FFF2-40B4-BE49-F238E27FC236}">
                <a16:creationId xmlns:a16="http://schemas.microsoft.com/office/drawing/2014/main" id="{01A0EF5A-2CB8-465D-882A-DE0FE7C6D3A8}"/>
              </a:ext>
            </a:extLst>
          </p:cNvPr>
          <p:cNvSpPr>
            <a:spLocks noGrp="1"/>
          </p:cNvSpPr>
          <p:nvPr>
            <p:ph type="body" sz="quarter" idx="14" hasCustomPrompt="1"/>
          </p:nvPr>
        </p:nvSpPr>
        <p:spPr>
          <a:xfrm>
            <a:off x="540000" y="1735085"/>
            <a:ext cx="5018400" cy="4316516"/>
          </a:xfrm>
        </p:spPr>
        <p:txBody>
          <a:bodyPr/>
          <a:lstStyle>
            <a:lvl1pPr>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vl6pPr>
              <a:defRPr>
                <a:solidFill>
                  <a:schemeClr val="accent1"/>
                </a:solidFill>
              </a:defRPr>
            </a:lvl6pPr>
            <a:lvl7pPr>
              <a:defRPr>
                <a:solidFill>
                  <a:schemeClr val="accent1"/>
                </a:solidFill>
              </a:defRPr>
            </a:lvl7pPr>
            <a:lvl8pPr>
              <a:defRPr>
                <a:solidFill>
                  <a:schemeClr val="accent1"/>
                </a:solidFill>
              </a:defRPr>
            </a:lvl8pPr>
            <a:lvl9pPr>
              <a:defRPr>
                <a:solidFill>
                  <a:schemeClr val="accent1"/>
                </a:solidFill>
              </a:defRPr>
            </a:lvl9pPr>
          </a:lstStyle>
          <a:p>
            <a:pPr lvl="0"/>
            <a:r>
              <a:rPr lang="en-GB"/>
              <a:t>Click to add text</a:t>
            </a:r>
          </a:p>
          <a:p>
            <a:pPr lvl="1"/>
            <a:r>
              <a:rPr lang="en-GB"/>
              <a:t>Second level</a:t>
            </a:r>
          </a:p>
          <a:p>
            <a:pPr lvl="2"/>
            <a:r>
              <a:rPr lang="en-GB"/>
              <a:t>Third level</a:t>
            </a:r>
          </a:p>
          <a:p>
            <a:pPr lvl="3"/>
            <a:r>
              <a:rPr lang="en-GB"/>
              <a:t>Fourth level</a:t>
            </a:r>
          </a:p>
          <a:p>
            <a:pPr lvl="4"/>
            <a:r>
              <a:rPr lang="en-GB"/>
              <a:t>Fifth level</a:t>
            </a:r>
          </a:p>
          <a:p>
            <a:pPr lvl="5"/>
            <a:r>
              <a:rPr lang="en-GB"/>
              <a:t>6</a:t>
            </a:r>
          </a:p>
          <a:p>
            <a:pPr lvl="6"/>
            <a:r>
              <a:rPr lang="en-GB"/>
              <a:t>7</a:t>
            </a:r>
          </a:p>
          <a:p>
            <a:pPr lvl="7"/>
            <a:r>
              <a:rPr lang="en-GB"/>
              <a:t>8</a:t>
            </a:r>
          </a:p>
          <a:p>
            <a:pPr lvl="8"/>
            <a:r>
              <a:rPr lang="en-GB"/>
              <a:t>9</a:t>
            </a:r>
          </a:p>
        </p:txBody>
      </p:sp>
      <p:sp>
        <p:nvSpPr>
          <p:cNvPr id="18" name="Text Placeholder 13">
            <a:extLst>
              <a:ext uri="{FF2B5EF4-FFF2-40B4-BE49-F238E27FC236}">
                <a16:creationId xmlns:a16="http://schemas.microsoft.com/office/drawing/2014/main" id="{76FE3FB9-ADAA-4278-97B4-7AE30B2DA011}"/>
              </a:ext>
            </a:extLst>
          </p:cNvPr>
          <p:cNvSpPr>
            <a:spLocks noGrp="1"/>
          </p:cNvSpPr>
          <p:nvPr>
            <p:ph type="body" sz="quarter" idx="23" hasCustomPrompt="1"/>
          </p:nvPr>
        </p:nvSpPr>
        <p:spPr>
          <a:xfrm>
            <a:off x="6631200" y="1735085"/>
            <a:ext cx="5018400" cy="4306992"/>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GB"/>
              <a:t>Click to add text</a:t>
            </a:r>
          </a:p>
          <a:p>
            <a:pPr lvl="1"/>
            <a:r>
              <a:rPr lang="en-GB"/>
              <a:t>Second level</a:t>
            </a:r>
          </a:p>
          <a:p>
            <a:pPr lvl="2"/>
            <a:r>
              <a:rPr lang="en-GB"/>
              <a:t>Third level</a:t>
            </a:r>
          </a:p>
          <a:p>
            <a:pPr lvl="3"/>
            <a:r>
              <a:rPr lang="en-GB"/>
              <a:t>Fourth level</a:t>
            </a:r>
          </a:p>
          <a:p>
            <a:pPr lvl="4"/>
            <a:r>
              <a:rPr lang="en-GB"/>
              <a:t>Fifth level</a:t>
            </a:r>
          </a:p>
          <a:p>
            <a:pPr lvl="5"/>
            <a:r>
              <a:rPr lang="en-GB"/>
              <a:t>6</a:t>
            </a:r>
          </a:p>
          <a:p>
            <a:pPr lvl="6"/>
            <a:r>
              <a:rPr lang="en-GB"/>
              <a:t>7</a:t>
            </a:r>
          </a:p>
          <a:p>
            <a:pPr lvl="7"/>
            <a:r>
              <a:rPr lang="en-GB"/>
              <a:t>8</a:t>
            </a:r>
          </a:p>
          <a:p>
            <a:pPr lvl="8"/>
            <a:r>
              <a:rPr lang="en-GB"/>
              <a:t>9</a:t>
            </a:r>
          </a:p>
        </p:txBody>
      </p:sp>
      <p:sp>
        <p:nvSpPr>
          <p:cNvPr id="13" name="Text Placeholder 51">
            <a:extLst>
              <a:ext uri="{FF2B5EF4-FFF2-40B4-BE49-F238E27FC236}">
                <a16:creationId xmlns:a16="http://schemas.microsoft.com/office/drawing/2014/main" id="{D5351953-1134-42DD-AF00-B4B22DEFC1E8}"/>
              </a:ext>
            </a:extLst>
          </p:cNvPr>
          <p:cNvSpPr>
            <a:spLocks noGrp="1" noChangeAspect="1"/>
          </p:cNvSpPr>
          <p:nvPr>
            <p:ph type="body" sz="quarter" idx="22" hasCustomPrompt="1"/>
          </p:nvPr>
        </p:nvSpPr>
        <p:spPr>
          <a:xfrm>
            <a:off x="10893600" y="6350400"/>
            <a:ext cx="756000" cy="322875"/>
          </a:xfrm>
          <a:custGeom>
            <a:avLst/>
            <a:gdLst>
              <a:gd name="connsiteX0" fmla="*/ 4835251 w 9270620"/>
              <a:gd name="connsiteY0" fmla="*/ 2948180 h 3959325"/>
              <a:gd name="connsiteX1" fmla="*/ 4835251 w 9270620"/>
              <a:gd name="connsiteY1" fmla="*/ 3779899 h 3959325"/>
              <a:gd name="connsiteX2" fmla="*/ 5282830 w 9270620"/>
              <a:gd name="connsiteY2" fmla="*/ 3779899 h 3959325"/>
              <a:gd name="connsiteX3" fmla="*/ 5590803 w 9270620"/>
              <a:gd name="connsiteY3" fmla="*/ 3686324 h 3959325"/>
              <a:gd name="connsiteX4" fmla="*/ 5693918 w 9270620"/>
              <a:gd name="connsiteY4" fmla="*/ 3399093 h 3959325"/>
              <a:gd name="connsiteX5" fmla="*/ 5693918 w 9270620"/>
              <a:gd name="connsiteY5" fmla="*/ 3329139 h 3959325"/>
              <a:gd name="connsiteX6" fmla="*/ 5590803 w 9270620"/>
              <a:gd name="connsiteY6" fmla="*/ 3039484 h 3959325"/>
              <a:gd name="connsiteX7" fmla="*/ 5282830 w 9270620"/>
              <a:gd name="connsiteY7" fmla="*/ 2948180 h 3959325"/>
              <a:gd name="connsiteX8" fmla="*/ 7923941 w 9270620"/>
              <a:gd name="connsiteY8" fmla="*/ 2768907 h 3959325"/>
              <a:gd name="connsiteX9" fmla="*/ 8147729 w 9270620"/>
              <a:gd name="connsiteY9" fmla="*/ 2768907 h 3959325"/>
              <a:gd name="connsiteX10" fmla="*/ 8603334 w 9270620"/>
              <a:gd name="connsiteY10" fmla="*/ 3699197 h 3959325"/>
              <a:gd name="connsiteX11" fmla="*/ 9058787 w 9270620"/>
              <a:gd name="connsiteY11" fmla="*/ 2768907 h 3959325"/>
              <a:gd name="connsiteX12" fmla="*/ 9269858 w 9270620"/>
              <a:gd name="connsiteY12" fmla="*/ 2768907 h 3959325"/>
              <a:gd name="connsiteX13" fmla="*/ 8674651 w 9270620"/>
              <a:gd name="connsiteY13" fmla="*/ 3959325 h 3959325"/>
              <a:gd name="connsiteX14" fmla="*/ 8520664 w 9270620"/>
              <a:gd name="connsiteY14" fmla="*/ 3959325 h 3959325"/>
              <a:gd name="connsiteX15" fmla="*/ 6265204 w 9270620"/>
              <a:gd name="connsiteY15" fmla="*/ 2768907 h 3959325"/>
              <a:gd name="connsiteX16" fmla="*/ 6349390 w 9270620"/>
              <a:gd name="connsiteY16" fmla="*/ 2768907 h 3959325"/>
              <a:gd name="connsiteX17" fmla="*/ 6458862 w 9270620"/>
              <a:gd name="connsiteY17" fmla="*/ 2768907 h 3959325"/>
              <a:gd name="connsiteX18" fmla="*/ 7379459 w 9270620"/>
              <a:gd name="connsiteY18" fmla="*/ 3699197 h 3959325"/>
              <a:gd name="connsiteX19" fmla="*/ 7379459 w 9270620"/>
              <a:gd name="connsiteY19" fmla="*/ 2768907 h 3959325"/>
              <a:gd name="connsiteX20" fmla="*/ 7574783 w 9270620"/>
              <a:gd name="connsiteY20" fmla="*/ 2768907 h 3959325"/>
              <a:gd name="connsiteX21" fmla="*/ 7574783 w 9270620"/>
              <a:gd name="connsiteY21" fmla="*/ 3959325 h 3959325"/>
              <a:gd name="connsiteX22" fmla="*/ 7379459 w 9270620"/>
              <a:gd name="connsiteY22" fmla="*/ 3959325 h 3959325"/>
              <a:gd name="connsiteX23" fmla="*/ 6458862 w 9270620"/>
              <a:gd name="connsiteY23" fmla="*/ 3030248 h 3959325"/>
              <a:gd name="connsiteX24" fmla="*/ 6458862 w 9270620"/>
              <a:gd name="connsiteY24" fmla="*/ 3959325 h 3959325"/>
              <a:gd name="connsiteX25" fmla="*/ 6265204 w 9270620"/>
              <a:gd name="connsiteY25" fmla="*/ 3959325 h 3959325"/>
              <a:gd name="connsiteX26" fmla="*/ 4636746 w 9270620"/>
              <a:gd name="connsiteY26" fmla="*/ 2768907 h 3959325"/>
              <a:gd name="connsiteX27" fmla="*/ 4725625 w 9270620"/>
              <a:gd name="connsiteY27" fmla="*/ 2768907 h 3959325"/>
              <a:gd name="connsiteX28" fmla="*/ 4835098 w 9270620"/>
              <a:gd name="connsiteY28" fmla="*/ 2768907 h 3959325"/>
              <a:gd name="connsiteX29" fmla="*/ 5281164 w 9270620"/>
              <a:gd name="connsiteY29" fmla="*/ 2768907 h 3959325"/>
              <a:gd name="connsiteX30" fmla="*/ 5606551 w 9270620"/>
              <a:gd name="connsiteY30" fmla="*/ 2830078 h 3959325"/>
              <a:gd name="connsiteX31" fmla="*/ 5816110 w 9270620"/>
              <a:gd name="connsiteY31" fmla="*/ 3014048 h 3959325"/>
              <a:gd name="connsiteX32" fmla="*/ 5889091 w 9270620"/>
              <a:gd name="connsiteY32" fmla="*/ 3322781 h 3959325"/>
              <a:gd name="connsiteX33" fmla="*/ 5889091 w 9270620"/>
              <a:gd name="connsiteY33" fmla="*/ 3405301 h 3959325"/>
              <a:gd name="connsiteX34" fmla="*/ 5816110 w 9270620"/>
              <a:gd name="connsiteY34" fmla="*/ 3714035 h 3959325"/>
              <a:gd name="connsiteX35" fmla="*/ 5606551 w 9270620"/>
              <a:gd name="connsiteY35" fmla="*/ 3898154 h 3959325"/>
              <a:gd name="connsiteX36" fmla="*/ 5281164 w 9270620"/>
              <a:gd name="connsiteY36" fmla="*/ 3959325 h 3959325"/>
              <a:gd name="connsiteX37" fmla="*/ 4835098 w 9270620"/>
              <a:gd name="connsiteY37" fmla="*/ 3959325 h 3959325"/>
              <a:gd name="connsiteX38" fmla="*/ 4725625 w 9270620"/>
              <a:gd name="connsiteY38" fmla="*/ 3959325 h 3959325"/>
              <a:gd name="connsiteX39" fmla="*/ 4636746 w 9270620"/>
              <a:gd name="connsiteY39" fmla="*/ 3959325 h 3959325"/>
              <a:gd name="connsiteX40" fmla="*/ 0 w 9270620"/>
              <a:gd name="connsiteY40" fmla="*/ 1844070 h 3959325"/>
              <a:gd name="connsiteX41" fmla="*/ 9270620 w 9270620"/>
              <a:gd name="connsiteY41" fmla="*/ 1844070 h 3959325"/>
              <a:gd name="connsiteX42" fmla="*/ 9270620 w 9270620"/>
              <a:gd name="connsiteY42" fmla="*/ 2212762 h 3959325"/>
              <a:gd name="connsiteX43" fmla="*/ 0 w 9270620"/>
              <a:gd name="connsiteY43" fmla="*/ 2212762 h 3959325"/>
              <a:gd name="connsiteX44" fmla="*/ 0 w 9270620"/>
              <a:gd name="connsiteY44" fmla="*/ 1475528 h 3959325"/>
              <a:gd name="connsiteX45" fmla="*/ 9270620 w 9270620"/>
              <a:gd name="connsiteY45" fmla="*/ 1475528 h 3959325"/>
              <a:gd name="connsiteX46" fmla="*/ 9270620 w 9270620"/>
              <a:gd name="connsiteY46" fmla="*/ 1660101 h 3959325"/>
              <a:gd name="connsiteX47" fmla="*/ 0 w 9270620"/>
              <a:gd name="connsiteY47" fmla="*/ 1660101 h 3959325"/>
              <a:gd name="connsiteX48" fmla="*/ 0 w 9270620"/>
              <a:gd name="connsiteY48" fmla="*/ 0 h 3959325"/>
              <a:gd name="connsiteX49" fmla="*/ 9270620 w 9270620"/>
              <a:gd name="connsiteY49" fmla="*/ 0 h 3959325"/>
              <a:gd name="connsiteX50" fmla="*/ 9270620 w 9270620"/>
              <a:gd name="connsiteY50" fmla="*/ 1106839 h 3959325"/>
              <a:gd name="connsiteX51" fmla="*/ 0 w 9270620"/>
              <a:gd name="connsiteY51" fmla="*/ 1106839 h 3959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9270620" h="3959325">
                <a:moveTo>
                  <a:pt x="4835251" y="2948180"/>
                </a:moveTo>
                <a:lnTo>
                  <a:pt x="4835251" y="3779899"/>
                </a:lnTo>
                <a:lnTo>
                  <a:pt x="5282830" y="3779899"/>
                </a:lnTo>
                <a:cubicBezTo>
                  <a:pt x="5419404" y="3779899"/>
                  <a:pt x="5522065" y="3748707"/>
                  <a:pt x="5590803" y="3686324"/>
                </a:cubicBezTo>
                <a:cubicBezTo>
                  <a:pt x="5659548" y="3623943"/>
                  <a:pt x="5693918" y="3528250"/>
                  <a:pt x="5693918" y="3399093"/>
                </a:cubicBezTo>
                <a:lnTo>
                  <a:pt x="5693918" y="3329139"/>
                </a:lnTo>
                <a:cubicBezTo>
                  <a:pt x="5693918" y="3196955"/>
                  <a:pt x="5659548" y="3100352"/>
                  <a:pt x="5590803" y="3039484"/>
                </a:cubicBezTo>
                <a:cubicBezTo>
                  <a:pt x="5521912" y="2978616"/>
                  <a:pt x="5419404" y="2948180"/>
                  <a:pt x="5282830" y="2948180"/>
                </a:cubicBezTo>
                <a:close/>
                <a:moveTo>
                  <a:pt x="7923941" y="2768907"/>
                </a:moveTo>
                <a:lnTo>
                  <a:pt x="8147729" y="2768907"/>
                </a:lnTo>
                <a:lnTo>
                  <a:pt x="8603334" y="3699197"/>
                </a:lnTo>
                <a:lnTo>
                  <a:pt x="9058787" y="2768907"/>
                </a:lnTo>
                <a:lnTo>
                  <a:pt x="9269858" y="2768907"/>
                </a:lnTo>
                <a:lnTo>
                  <a:pt x="8674651" y="3959325"/>
                </a:lnTo>
                <a:lnTo>
                  <a:pt x="8520664" y="3959325"/>
                </a:lnTo>
                <a:close/>
                <a:moveTo>
                  <a:pt x="6265204" y="2768907"/>
                </a:moveTo>
                <a:lnTo>
                  <a:pt x="6349390" y="2768907"/>
                </a:lnTo>
                <a:lnTo>
                  <a:pt x="6458862" y="2768907"/>
                </a:lnTo>
                <a:lnTo>
                  <a:pt x="7379459" y="3699197"/>
                </a:lnTo>
                <a:lnTo>
                  <a:pt x="7379459" y="2768907"/>
                </a:lnTo>
                <a:lnTo>
                  <a:pt x="7574783" y="2768907"/>
                </a:lnTo>
                <a:lnTo>
                  <a:pt x="7574783" y="3959325"/>
                </a:lnTo>
                <a:lnTo>
                  <a:pt x="7379459" y="3959325"/>
                </a:lnTo>
                <a:lnTo>
                  <a:pt x="6458862" y="3030248"/>
                </a:lnTo>
                <a:lnTo>
                  <a:pt x="6458862" y="3959325"/>
                </a:lnTo>
                <a:lnTo>
                  <a:pt x="6265204" y="3959325"/>
                </a:lnTo>
                <a:close/>
                <a:moveTo>
                  <a:pt x="4636746" y="2768907"/>
                </a:moveTo>
                <a:lnTo>
                  <a:pt x="4725625" y="2768907"/>
                </a:lnTo>
                <a:lnTo>
                  <a:pt x="4835098" y="2768907"/>
                </a:lnTo>
                <a:lnTo>
                  <a:pt x="5281164" y="2768907"/>
                </a:lnTo>
                <a:cubicBezTo>
                  <a:pt x="5407140" y="2768907"/>
                  <a:pt x="5515553" y="2789347"/>
                  <a:pt x="5606551" y="2830078"/>
                </a:cubicBezTo>
                <a:cubicBezTo>
                  <a:pt x="5697551" y="2870809"/>
                  <a:pt x="5767352" y="2932130"/>
                  <a:pt x="5816110" y="3014048"/>
                </a:cubicBezTo>
                <a:cubicBezTo>
                  <a:pt x="5864711" y="3096112"/>
                  <a:pt x="5889091" y="3198923"/>
                  <a:pt x="5889091" y="3322781"/>
                </a:cubicBezTo>
                <a:lnTo>
                  <a:pt x="5889091" y="3405301"/>
                </a:lnTo>
                <a:cubicBezTo>
                  <a:pt x="5889091" y="3529156"/>
                  <a:pt x="5864711" y="3631967"/>
                  <a:pt x="5816110" y="3714035"/>
                </a:cubicBezTo>
                <a:cubicBezTo>
                  <a:pt x="5767352" y="3796099"/>
                  <a:pt x="5697551" y="3857423"/>
                  <a:pt x="5606551" y="3898154"/>
                </a:cubicBezTo>
                <a:cubicBezTo>
                  <a:pt x="5515553" y="3938885"/>
                  <a:pt x="5407140" y="3959325"/>
                  <a:pt x="5281164" y="3959325"/>
                </a:cubicBezTo>
                <a:lnTo>
                  <a:pt x="4835098" y="3959325"/>
                </a:lnTo>
                <a:lnTo>
                  <a:pt x="4725625" y="3959325"/>
                </a:lnTo>
                <a:lnTo>
                  <a:pt x="4636746" y="3959325"/>
                </a:lnTo>
                <a:close/>
                <a:moveTo>
                  <a:pt x="0" y="1844070"/>
                </a:moveTo>
                <a:lnTo>
                  <a:pt x="9270620" y="1844070"/>
                </a:lnTo>
                <a:lnTo>
                  <a:pt x="9270620" y="2212762"/>
                </a:lnTo>
                <a:lnTo>
                  <a:pt x="0" y="2212762"/>
                </a:lnTo>
                <a:close/>
                <a:moveTo>
                  <a:pt x="0" y="1475528"/>
                </a:moveTo>
                <a:lnTo>
                  <a:pt x="9270620" y="1475528"/>
                </a:lnTo>
                <a:lnTo>
                  <a:pt x="9270620" y="1660101"/>
                </a:lnTo>
                <a:lnTo>
                  <a:pt x="0" y="1660101"/>
                </a:lnTo>
                <a:close/>
                <a:moveTo>
                  <a:pt x="0" y="0"/>
                </a:moveTo>
                <a:lnTo>
                  <a:pt x="9270620" y="0"/>
                </a:lnTo>
                <a:lnTo>
                  <a:pt x="9270620" y="1106839"/>
                </a:lnTo>
                <a:lnTo>
                  <a:pt x="0" y="1106839"/>
                </a:lnTo>
                <a:close/>
              </a:path>
            </a:pathLst>
          </a:custGeom>
          <a:solidFill>
            <a:schemeClr val="bg1"/>
          </a:solidFill>
        </p:spPr>
        <p:txBody>
          <a:bodyPr wrap="square">
            <a:noAutofit/>
          </a:bodyPr>
          <a:lstStyle>
            <a:lvl1pPr>
              <a:buNone/>
              <a:defRPr sz="100">
                <a:noFill/>
              </a:defRPr>
            </a:lvl1pPr>
          </a:lstStyle>
          <a:p>
            <a:pPr lvl="0"/>
            <a:r>
              <a:rPr lang="en-GB"/>
              <a:t>.</a:t>
            </a:r>
          </a:p>
        </p:txBody>
      </p:sp>
      <p:sp>
        <p:nvSpPr>
          <p:cNvPr id="5" name="Date Placeholder 4"/>
          <p:cNvSpPr>
            <a:spLocks noGrp="1"/>
          </p:cNvSpPr>
          <p:nvPr>
            <p:ph type="dt" sz="half" idx="10"/>
          </p:nvPr>
        </p:nvSpPr>
        <p:spPr>
          <a:xfrm>
            <a:off x="0" y="6858000"/>
            <a:ext cx="0" cy="0"/>
          </a:xfrm>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BA07366-CB75-4AA8-9E5B-928B849F427C}" type="slidenum">
              <a:rPr lang="en-GB" smtClean="0"/>
              <a:t>‹#›</a:t>
            </a:fld>
            <a:endParaRPr lang="en-GB"/>
          </a:p>
        </p:txBody>
      </p:sp>
      <p:sp>
        <p:nvSpPr>
          <p:cNvPr id="14" name="_SD_FLD_Copyright">
            <a:extLst>
              <a:ext uri="{FF2B5EF4-FFF2-40B4-BE49-F238E27FC236}">
                <a16:creationId xmlns:a16="http://schemas.microsoft.com/office/drawing/2014/main" id="{1099F517-19A2-4C2A-9FAD-96F0B4770965}"/>
              </a:ext>
            </a:extLst>
          </p:cNvPr>
          <p:cNvSpPr txBox="1"/>
          <p:nvPr userDrawn="1"/>
        </p:nvSpPr>
        <p:spPr>
          <a:xfrm>
            <a:off x="853200" y="6440400"/>
            <a:ext cx="278923" cy="107722"/>
          </a:xfrm>
          <a:prstGeom prst="rect">
            <a:avLst/>
          </a:prstGeom>
          <a:noFill/>
        </p:spPr>
        <p:txBody>
          <a:bodyPr wrap="none" lIns="0" tIns="0" rIns="0" bIns="0" rtlCol="0">
            <a:spAutoFit/>
          </a:bodyPr>
          <a:lstStyle/>
          <a:p>
            <a:r>
              <a:rPr lang="en-GB" sz="700" noProof="0">
                <a:solidFill>
                  <a:schemeClr val="accent1"/>
                </a:solidFill>
              </a:rPr>
              <a:t>DNV ©</a:t>
            </a:r>
          </a:p>
        </p:txBody>
      </p:sp>
      <p:sp>
        <p:nvSpPr>
          <p:cNvPr id="15" name="SD_FLD_DocumentDate">
            <a:extLst>
              <a:ext uri="{FF2B5EF4-FFF2-40B4-BE49-F238E27FC236}">
                <a16:creationId xmlns:a16="http://schemas.microsoft.com/office/drawing/2014/main" id="{5E6CBA46-0BD0-48FA-8FB9-5998CF0BE074}"/>
              </a:ext>
            </a:extLst>
          </p:cNvPr>
          <p:cNvSpPr txBox="1">
            <a:spLocks noChangeArrowheads="1"/>
          </p:cNvSpPr>
          <p:nvPr userDrawn="1"/>
        </p:nvSpPr>
        <p:spPr bwMode="auto">
          <a:xfrm>
            <a:off x="1166400" y="6440400"/>
            <a:ext cx="119880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ctr">
              <a:spcBef>
                <a:spcPts val="0"/>
              </a:spcBef>
            </a:pPr>
            <a:r>
              <a:rPr lang="en-GB" altLang="ja-JP" sz="700" cap="all" baseline="0">
                <a:solidFill>
                  <a:schemeClr val="accent1"/>
                </a:solidFill>
                <a:ea typeface="ＭＳ Ｐゴシック" charset="-128"/>
                <a:cs typeface="Arial" charset="0"/>
              </a:rPr>
              <a:t>11 August 2023</a:t>
            </a:r>
          </a:p>
        </p:txBody>
      </p:sp>
      <p:sp>
        <p:nvSpPr>
          <p:cNvPr id="17" name="SD_FLD_Draft" hidden="1">
            <a:extLst>
              <a:ext uri="{FF2B5EF4-FFF2-40B4-BE49-F238E27FC236}">
                <a16:creationId xmlns:a16="http://schemas.microsoft.com/office/drawing/2014/main" id="{2B6066DB-A88B-4086-9C45-3E39F5CE6D9D}"/>
              </a:ext>
            </a:extLst>
          </p:cNvPr>
          <p:cNvSpPr txBox="1">
            <a:spLocks noChangeArrowheads="1"/>
          </p:cNvSpPr>
          <p:nvPr userDrawn="1"/>
        </p:nvSpPr>
        <p:spPr bwMode="auto">
          <a:xfrm>
            <a:off x="5243513" y="6232324"/>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sp>
        <p:nvSpPr>
          <p:cNvPr id="20" name="SD_FLD_Confidentiality">
            <a:extLst>
              <a:ext uri="{FF2B5EF4-FFF2-40B4-BE49-F238E27FC236}">
                <a16:creationId xmlns:a16="http://schemas.microsoft.com/office/drawing/2014/main" id="{055B6780-3A6A-4D5A-9826-05ABD83C2EB2}"/>
              </a:ext>
            </a:extLst>
          </p:cNvPr>
          <p:cNvSpPr/>
          <p:nvPr userDrawn="1"/>
        </p:nvSpPr>
        <p:spPr>
          <a:xfrm>
            <a:off x="7131600" y="6440400"/>
            <a:ext cx="2440800" cy="1512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L="0" algn="ctr" defTabSz="914400" rtl="0" eaLnBrk="1" latinLnBrk="0" hangingPunct="1">
              <a:lnSpc>
                <a:spcPct val="100000"/>
              </a:lnSpc>
              <a:spcBef>
                <a:spcPts val="0"/>
              </a:spcBef>
            </a:pPr>
            <a:endParaRPr lang="en-GB" sz="700" b="0" kern="1200" cap="all" baseline="0">
              <a:solidFill>
                <a:schemeClr val="bg1"/>
              </a:solidFill>
              <a:latin typeface="+mn-lt"/>
              <a:ea typeface="+mn-ea"/>
              <a:cs typeface="+mn-cs"/>
            </a:endParaRPr>
          </a:p>
        </p:txBody>
      </p:sp>
    </p:spTree>
    <p:extLst>
      <p:ext uri="{BB962C8B-B14F-4D97-AF65-F5344CB8AC3E}">
        <p14:creationId xmlns:p14="http://schemas.microsoft.com/office/powerpoint/2010/main" val="4118495628"/>
      </p:ext>
    </p:extLst>
  </p:cSld>
  <p:clrMapOvr>
    <a:masterClrMapping/>
  </p:clrMapOvr>
  <p:extLst>
    <p:ext uri="{DCECCB84-F9BA-43D5-87BE-67443E8EF086}">
      <p15:sldGuideLst xmlns:p15="http://schemas.microsoft.com/office/powerpoint/2012/main">
        <p15:guide id="1" pos="3501" userDrawn="1">
          <p15:clr>
            <a:srgbClr val="F26B43"/>
          </p15:clr>
        </p15:guide>
        <p15:guide id="2" pos="4177" userDrawn="1">
          <p15:clr>
            <a:srgbClr val="F26B43"/>
          </p15:clr>
        </p15:guide>
        <p15:guide id="3" pos="3839" userDrawn="1">
          <p15:clr>
            <a:srgbClr val="F26B43"/>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3_Cover with dark image">
    <p:spTree>
      <p:nvGrpSpPr>
        <p:cNvPr id="1" name=""/>
        <p:cNvGrpSpPr/>
        <p:nvPr/>
      </p:nvGrpSpPr>
      <p:grpSpPr>
        <a:xfrm>
          <a:off x="0" y="0"/>
          <a:ext cx="0" cy="0"/>
          <a:chOff x="0" y="0"/>
          <a:chExt cx="0" cy="0"/>
        </a:xfrm>
      </p:grpSpPr>
      <p:sp>
        <p:nvSpPr>
          <p:cNvPr id="8" name="Picture Placeholder 7"/>
          <p:cNvSpPr>
            <a:spLocks noGrp="1"/>
          </p:cNvSpPr>
          <p:nvPr>
            <p:ph type="pic" sz="quarter" idx="15" hasCustomPrompt="1"/>
          </p:nvPr>
        </p:nvSpPr>
        <p:spPr>
          <a:xfrm>
            <a:off x="0" y="0"/>
            <a:ext cx="12192000" cy="6858000"/>
          </a:xfrm>
          <a:blipFill>
            <a:blip r:embed="rId2"/>
            <a:stretch>
              <a:fillRect/>
            </a:stretch>
          </a:blipFill>
        </p:spPr>
        <p:txBody>
          <a:bodyPr lIns="9000000" tIns="612000" rIns="180000" anchor="ctr" anchorCtr="0"/>
          <a:lstStyle>
            <a:lvl1pPr marL="0" indent="0" algn="l">
              <a:buFontTx/>
              <a:buNone/>
              <a:defRPr sz="1600" b="0">
                <a:solidFill>
                  <a:schemeClr val="accent4"/>
                </a:solidFill>
              </a:defRPr>
            </a:lvl1pPr>
          </a:lstStyle>
          <a:p>
            <a:r>
              <a:rPr lang="en-GB"/>
              <a:t>Click on picture frame to insert background picture, click on DNV-menu / Image Tools-button / Choose Insert or Paste</a:t>
            </a:r>
          </a:p>
        </p:txBody>
      </p:sp>
      <p:sp>
        <p:nvSpPr>
          <p:cNvPr id="27" name="Title 1">
            <a:extLst>
              <a:ext uri="{FF2B5EF4-FFF2-40B4-BE49-F238E27FC236}">
                <a16:creationId xmlns:a16="http://schemas.microsoft.com/office/drawing/2014/main" id="{E36BC1AE-8CBE-4EA7-85B1-05A9468D91E1}"/>
              </a:ext>
            </a:extLst>
          </p:cNvPr>
          <p:cNvSpPr>
            <a:spLocks noGrp="1"/>
          </p:cNvSpPr>
          <p:nvPr>
            <p:ph type="ctrTitle" hasCustomPrompt="1"/>
          </p:nvPr>
        </p:nvSpPr>
        <p:spPr>
          <a:xfrm>
            <a:off x="539751" y="1730375"/>
            <a:ext cx="8290798" cy="2985625"/>
          </a:xfrm>
        </p:spPr>
        <p:txBody>
          <a:bodyPr anchor="b" anchorCtr="0">
            <a:noAutofit/>
          </a:bodyPr>
          <a:lstStyle>
            <a:lvl1pPr>
              <a:lnSpc>
                <a:spcPct val="90000"/>
              </a:lnSpc>
              <a:defRPr sz="6000">
                <a:solidFill>
                  <a:schemeClr val="bg1"/>
                </a:solidFill>
              </a:defRPr>
            </a:lvl1pPr>
          </a:lstStyle>
          <a:p>
            <a:r>
              <a:rPr lang="en-GB"/>
              <a:t>Click to add title</a:t>
            </a:r>
          </a:p>
        </p:txBody>
      </p:sp>
      <p:sp>
        <p:nvSpPr>
          <p:cNvPr id="28" name="Subtitle 2">
            <a:extLst>
              <a:ext uri="{FF2B5EF4-FFF2-40B4-BE49-F238E27FC236}">
                <a16:creationId xmlns:a16="http://schemas.microsoft.com/office/drawing/2014/main" id="{52A4BCE6-B178-4BF6-BBA3-BC5CCD7F1111}"/>
              </a:ext>
            </a:extLst>
          </p:cNvPr>
          <p:cNvSpPr>
            <a:spLocks noGrp="1"/>
          </p:cNvSpPr>
          <p:nvPr>
            <p:ph type="subTitle" idx="1" hasCustomPrompt="1"/>
          </p:nvPr>
        </p:nvSpPr>
        <p:spPr>
          <a:xfrm>
            <a:off x="540000" y="4946400"/>
            <a:ext cx="8290798" cy="648072"/>
          </a:xfrm>
        </p:spPr>
        <p:txBody>
          <a:bodyPr/>
          <a:lstStyle>
            <a:lvl1pPr marL="0" indent="0" algn="l" defTabSz="914400" rtl="0" eaLnBrk="1" latinLnBrk="0" hangingPunct="1">
              <a:lnSpc>
                <a:spcPct val="83000"/>
              </a:lnSpc>
              <a:spcBef>
                <a:spcPts val="0"/>
              </a:spcBef>
              <a:buNone/>
              <a:defRPr lang="en-US" sz="2000" b="0" kern="1200" dirty="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add subtitle</a:t>
            </a:r>
          </a:p>
        </p:txBody>
      </p:sp>
      <p:sp>
        <p:nvSpPr>
          <p:cNvPr id="29" name="Text Placeholder 3">
            <a:extLst>
              <a:ext uri="{FF2B5EF4-FFF2-40B4-BE49-F238E27FC236}">
                <a16:creationId xmlns:a16="http://schemas.microsoft.com/office/drawing/2014/main" id="{FD03B31E-37CD-4AFE-AF40-02CD88865192}"/>
              </a:ext>
            </a:extLst>
          </p:cNvPr>
          <p:cNvSpPr>
            <a:spLocks noGrp="1"/>
          </p:cNvSpPr>
          <p:nvPr>
            <p:ph type="body" sz="quarter" idx="18" hasCustomPrompt="1"/>
          </p:nvPr>
        </p:nvSpPr>
        <p:spPr>
          <a:xfrm>
            <a:off x="539748" y="5768975"/>
            <a:ext cx="8291049" cy="277813"/>
          </a:xfrm>
        </p:spPr>
        <p:txBody>
          <a:bodyPr anchor="b" anchorCtr="0"/>
          <a:lstStyle>
            <a:lvl1pPr marL="0" indent="0">
              <a:lnSpc>
                <a:spcPct val="83000"/>
              </a:lnSpc>
              <a:spcBef>
                <a:spcPts val="0"/>
              </a:spcBef>
              <a:buNone/>
              <a:tabLst/>
              <a:defRPr sz="1400" b="0">
                <a:solidFill>
                  <a:schemeClr val="bg1"/>
                </a:solidFill>
              </a:defRPr>
            </a:lvl1pPr>
            <a:lvl2pPr marL="0" indent="0">
              <a:lnSpc>
                <a:spcPct val="83000"/>
              </a:lnSpc>
              <a:spcBef>
                <a:spcPts val="0"/>
              </a:spcBef>
              <a:buNone/>
              <a:tabLst/>
              <a:defRPr sz="1400" b="0"/>
            </a:lvl2pPr>
            <a:lvl3pPr marL="0" indent="0">
              <a:lnSpc>
                <a:spcPct val="83000"/>
              </a:lnSpc>
              <a:spcBef>
                <a:spcPts val="0"/>
              </a:spcBef>
              <a:buNone/>
              <a:tabLst/>
              <a:defRPr sz="1400" b="0"/>
            </a:lvl3pPr>
            <a:lvl4pPr marL="0" indent="0">
              <a:lnSpc>
                <a:spcPct val="83000"/>
              </a:lnSpc>
              <a:spcBef>
                <a:spcPts val="0"/>
              </a:spcBef>
              <a:buNone/>
              <a:tabLst/>
              <a:defRPr sz="1400" b="0"/>
            </a:lvl4pPr>
            <a:lvl5pPr marL="0" indent="0">
              <a:lnSpc>
                <a:spcPct val="83000"/>
              </a:lnSpc>
              <a:spcBef>
                <a:spcPts val="0"/>
              </a:spcBef>
              <a:buNone/>
              <a:tabLst/>
              <a:defRPr sz="1400" b="0"/>
            </a:lvl5pPr>
          </a:lstStyle>
          <a:p>
            <a:pPr lvl="0"/>
            <a:r>
              <a:rPr lang="en-GB"/>
              <a:t>Click to add name, title etc..</a:t>
            </a:r>
          </a:p>
        </p:txBody>
      </p:sp>
      <p:sp>
        <p:nvSpPr>
          <p:cNvPr id="18" name="Text Placeholder 5">
            <a:extLst>
              <a:ext uri="{FF2B5EF4-FFF2-40B4-BE49-F238E27FC236}">
                <a16:creationId xmlns:a16="http://schemas.microsoft.com/office/drawing/2014/main" id="{968AF7DD-9CF9-4309-AF51-B7660362642A}"/>
              </a:ext>
            </a:extLst>
          </p:cNvPr>
          <p:cNvSpPr>
            <a:spLocks noGrp="1"/>
          </p:cNvSpPr>
          <p:nvPr>
            <p:ph type="body" sz="quarter" idx="20" hasCustomPrompt="1"/>
          </p:nvPr>
        </p:nvSpPr>
        <p:spPr>
          <a:xfrm>
            <a:off x="540000" y="6128743"/>
            <a:ext cx="8290797" cy="214833"/>
          </a:xfrm>
        </p:spPr>
        <p:txBody>
          <a:bodyPr/>
          <a:lstStyle>
            <a:lvl1pPr marL="0" indent="0" algn="l">
              <a:spcBef>
                <a:spcPts val="0"/>
              </a:spcBef>
              <a:buNone/>
              <a:defRPr sz="1400">
                <a:solidFill>
                  <a:schemeClr val="bg1"/>
                </a:solidFill>
              </a:defRPr>
            </a:lvl1pPr>
            <a:lvl2pPr marL="0" indent="0">
              <a:buNone/>
              <a:defRPr sz="1200"/>
            </a:lvl2pPr>
            <a:lvl3pPr marL="0" indent="0">
              <a:buNone/>
              <a:defRPr sz="1200"/>
            </a:lvl3pPr>
            <a:lvl4pPr marL="0" indent="0">
              <a:buNone/>
              <a:defRPr sz="1200"/>
            </a:lvl4pPr>
            <a:lvl5pPr marL="0" indent="0">
              <a:buNone/>
              <a:defRPr sz="1200"/>
            </a:lvl5pPr>
          </a:lstStyle>
          <a:p>
            <a:pPr lvl="0"/>
            <a:r>
              <a:rPr lang="en-GB"/>
              <a:t>Insert date DD Month Year</a:t>
            </a:r>
          </a:p>
        </p:txBody>
      </p:sp>
      <p:sp>
        <p:nvSpPr>
          <p:cNvPr id="41" name="Date Placeholder 12" hidden="1">
            <a:extLst>
              <a:ext uri="{FF2B5EF4-FFF2-40B4-BE49-F238E27FC236}">
                <a16:creationId xmlns:a16="http://schemas.microsoft.com/office/drawing/2014/main" id="{F8C7B2A1-0C6D-4367-B22A-DB1D1248E7E8}"/>
              </a:ext>
            </a:extLst>
          </p:cNvPr>
          <p:cNvSpPr>
            <a:spLocks noGrp="1"/>
          </p:cNvSpPr>
          <p:nvPr>
            <p:ph type="dt" sz="half" idx="19"/>
          </p:nvPr>
        </p:nvSpPr>
        <p:spPr>
          <a:xfrm>
            <a:off x="0" y="6858000"/>
            <a:ext cx="0" cy="0"/>
          </a:xfrm>
        </p:spPr>
        <p:txBody>
          <a:bodyPr/>
          <a:lstStyle>
            <a:lvl1pPr>
              <a:defRPr>
                <a:solidFill>
                  <a:schemeClr val="bg1"/>
                </a:solidFill>
              </a:defRPr>
            </a:lvl1pPr>
          </a:lstStyle>
          <a:p>
            <a:endParaRPr lang="en-GB"/>
          </a:p>
        </p:txBody>
      </p:sp>
      <p:sp>
        <p:nvSpPr>
          <p:cNvPr id="42" name="Footer Placeholder 23" hidden="1">
            <a:extLst>
              <a:ext uri="{FF2B5EF4-FFF2-40B4-BE49-F238E27FC236}">
                <a16:creationId xmlns:a16="http://schemas.microsoft.com/office/drawing/2014/main" id="{70E9D16D-FE2F-4908-ABD5-BB45ECB4099A}"/>
              </a:ext>
            </a:extLst>
          </p:cNvPr>
          <p:cNvSpPr>
            <a:spLocks noGrp="1"/>
          </p:cNvSpPr>
          <p:nvPr>
            <p:ph type="ftr" sz="quarter" idx="16"/>
          </p:nvPr>
        </p:nvSpPr>
        <p:spPr>
          <a:xfrm>
            <a:off x="0" y="6858000"/>
            <a:ext cx="0" cy="0"/>
          </a:xfrm>
        </p:spPr>
        <p:txBody>
          <a:bodyPr/>
          <a:lstStyle>
            <a:lvl1pPr>
              <a:defRPr sz="100">
                <a:noFill/>
              </a:defRPr>
            </a:lvl1pPr>
          </a:lstStyle>
          <a:p>
            <a:endParaRPr lang="en-GB">
              <a:noFill/>
            </a:endParaRPr>
          </a:p>
        </p:txBody>
      </p:sp>
      <p:sp>
        <p:nvSpPr>
          <p:cNvPr id="43" name="Slide Number Placeholder 24" hidden="1">
            <a:extLst>
              <a:ext uri="{FF2B5EF4-FFF2-40B4-BE49-F238E27FC236}">
                <a16:creationId xmlns:a16="http://schemas.microsoft.com/office/drawing/2014/main" id="{393087B7-ABFA-4120-819F-40E9D4ED1169}"/>
              </a:ext>
            </a:extLst>
          </p:cNvPr>
          <p:cNvSpPr>
            <a:spLocks noGrp="1"/>
          </p:cNvSpPr>
          <p:nvPr>
            <p:ph type="sldNum" sz="quarter" idx="17"/>
          </p:nvPr>
        </p:nvSpPr>
        <p:spPr>
          <a:xfrm>
            <a:off x="0" y="6858000"/>
            <a:ext cx="0" cy="0"/>
          </a:xfrm>
        </p:spPr>
        <p:txBody>
          <a:bodyPr/>
          <a:lstStyle>
            <a:lvl1pPr>
              <a:defRPr sz="100">
                <a:noFill/>
              </a:defRPr>
            </a:lvl1pPr>
          </a:lstStyle>
          <a:p>
            <a:fld id="{5BA07366-CB75-4AA8-9E5B-928B849F427C}" type="slidenum">
              <a:rPr lang="en-GB" smtClean="0"/>
              <a:pPr/>
              <a:t>‹#›</a:t>
            </a:fld>
            <a:endParaRPr lang="en-GB" sz="100"/>
          </a:p>
        </p:txBody>
      </p:sp>
      <p:sp>
        <p:nvSpPr>
          <p:cNvPr id="52" name="Text Placeholder 51">
            <a:extLst>
              <a:ext uri="{FF2B5EF4-FFF2-40B4-BE49-F238E27FC236}">
                <a16:creationId xmlns:a16="http://schemas.microsoft.com/office/drawing/2014/main" id="{91479EF3-988A-4C9C-ADDB-C1D212A272B4}"/>
              </a:ext>
            </a:extLst>
          </p:cNvPr>
          <p:cNvSpPr>
            <a:spLocks noGrp="1" noChangeAspect="1"/>
          </p:cNvSpPr>
          <p:nvPr userDrawn="1">
            <p:ph type="body" sz="quarter" idx="22" hasCustomPrompt="1"/>
          </p:nvPr>
        </p:nvSpPr>
        <p:spPr bwMode="white">
          <a:xfrm>
            <a:off x="540000" y="540000"/>
            <a:ext cx="1702800" cy="727238"/>
          </a:xfrm>
          <a:custGeom>
            <a:avLst/>
            <a:gdLst>
              <a:gd name="connsiteX0" fmla="*/ 4835251 w 9270620"/>
              <a:gd name="connsiteY0" fmla="*/ 2948180 h 3959325"/>
              <a:gd name="connsiteX1" fmla="*/ 4835251 w 9270620"/>
              <a:gd name="connsiteY1" fmla="*/ 3779899 h 3959325"/>
              <a:gd name="connsiteX2" fmla="*/ 5282830 w 9270620"/>
              <a:gd name="connsiteY2" fmla="*/ 3779899 h 3959325"/>
              <a:gd name="connsiteX3" fmla="*/ 5590803 w 9270620"/>
              <a:gd name="connsiteY3" fmla="*/ 3686324 h 3959325"/>
              <a:gd name="connsiteX4" fmla="*/ 5693918 w 9270620"/>
              <a:gd name="connsiteY4" fmla="*/ 3399093 h 3959325"/>
              <a:gd name="connsiteX5" fmla="*/ 5693918 w 9270620"/>
              <a:gd name="connsiteY5" fmla="*/ 3329139 h 3959325"/>
              <a:gd name="connsiteX6" fmla="*/ 5590803 w 9270620"/>
              <a:gd name="connsiteY6" fmla="*/ 3039484 h 3959325"/>
              <a:gd name="connsiteX7" fmla="*/ 5282830 w 9270620"/>
              <a:gd name="connsiteY7" fmla="*/ 2948180 h 3959325"/>
              <a:gd name="connsiteX8" fmla="*/ 7923941 w 9270620"/>
              <a:gd name="connsiteY8" fmla="*/ 2768907 h 3959325"/>
              <a:gd name="connsiteX9" fmla="*/ 8147729 w 9270620"/>
              <a:gd name="connsiteY9" fmla="*/ 2768907 h 3959325"/>
              <a:gd name="connsiteX10" fmla="*/ 8603334 w 9270620"/>
              <a:gd name="connsiteY10" fmla="*/ 3699197 h 3959325"/>
              <a:gd name="connsiteX11" fmla="*/ 9058787 w 9270620"/>
              <a:gd name="connsiteY11" fmla="*/ 2768907 h 3959325"/>
              <a:gd name="connsiteX12" fmla="*/ 9269858 w 9270620"/>
              <a:gd name="connsiteY12" fmla="*/ 2768907 h 3959325"/>
              <a:gd name="connsiteX13" fmla="*/ 8674651 w 9270620"/>
              <a:gd name="connsiteY13" fmla="*/ 3959325 h 3959325"/>
              <a:gd name="connsiteX14" fmla="*/ 8520664 w 9270620"/>
              <a:gd name="connsiteY14" fmla="*/ 3959325 h 3959325"/>
              <a:gd name="connsiteX15" fmla="*/ 6265204 w 9270620"/>
              <a:gd name="connsiteY15" fmla="*/ 2768907 h 3959325"/>
              <a:gd name="connsiteX16" fmla="*/ 6349390 w 9270620"/>
              <a:gd name="connsiteY16" fmla="*/ 2768907 h 3959325"/>
              <a:gd name="connsiteX17" fmla="*/ 6458862 w 9270620"/>
              <a:gd name="connsiteY17" fmla="*/ 2768907 h 3959325"/>
              <a:gd name="connsiteX18" fmla="*/ 7379459 w 9270620"/>
              <a:gd name="connsiteY18" fmla="*/ 3699197 h 3959325"/>
              <a:gd name="connsiteX19" fmla="*/ 7379459 w 9270620"/>
              <a:gd name="connsiteY19" fmla="*/ 2768907 h 3959325"/>
              <a:gd name="connsiteX20" fmla="*/ 7574783 w 9270620"/>
              <a:gd name="connsiteY20" fmla="*/ 2768907 h 3959325"/>
              <a:gd name="connsiteX21" fmla="*/ 7574783 w 9270620"/>
              <a:gd name="connsiteY21" fmla="*/ 3959325 h 3959325"/>
              <a:gd name="connsiteX22" fmla="*/ 7379459 w 9270620"/>
              <a:gd name="connsiteY22" fmla="*/ 3959325 h 3959325"/>
              <a:gd name="connsiteX23" fmla="*/ 6458862 w 9270620"/>
              <a:gd name="connsiteY23" fmla="*/ 3030248 h 3959325"/>
              <a:gd name="connsiteX24" fmla="*/ 6458862 w 9270620"/>
              <a:gd name="connsiteY24" fmla="*/ 3959325 h 3959325"/>
              <a:gd name="connsiteX25" fmla="*/ 6265204 w 9270620"/>
              <a:gd name="connsiteY25" fmla="*/ 3959325 h 3959325"/>
              <a:gd name="connsiteX26" fmla="*/ 4636746 w 9270620"/>
              <a:gd name="connsiteY26" fmla="*/ 2768907 h 3959325"/>
              <a:gd name="connsiteX27" fmla="*/ 4725625 w 9270620"/>
              <a:gd name="connsiteY27" fmla="*/ 2768907 h 3959325"/>
              <a:gd name="connsiteX28" fmla="*/ 4835098 w 9270620"/>
              <a:gd name="connsiteY28" fmla="*/ 2768907 h 3959325"/>
              <a:gd name="connsiteX29" fmla="*/ 5281164 w 9270620"/>
              <a:gd name="connsiteY29" fmla="*/ 2768907 h 3959325"/>
              <a:gd name="connsiteX30" fmla="*/ 5606551 w 9270620"/>
              <a:gd name="connsiteY30" fmla="*/ 2830078 h 3959325"/>
              <a:gd name="connsiteX31" fmla="*/ 5816110 w 9270620"/>
              <a:gd name="connsiteY31" fmla="*/ 3014048 h 3959325"/>
              <a:gd name="connsiteX32" fmla="*/ 5889091 w 9270620"/>
              <a:gd name="connsiteY32" fmla="*/ 3322781 h 3959325"/>
              <a:gd name="connsiteX33" fmla="*/ 5889091 w 9270620"/>
              <a:gd name="connsiteY33" fmla="*/ 3405301 h 3959325"/>
              <a:gd name="connsiteX34" fmla="*/ 5816110 w 9270620"/>
              <a:gd name="connsiteY34" fmla="*/ 3714035 h 3959325"/>
              <a:gd name="connsiteX35" fmla="*/ 5606551 w 9270620"/>
              <a:gd name="connsiteY35" fmla="*/ 3898154 h 3959325"/>
              <a:gd name="connsiteX36" fmla="*/ 5281164 w 9270620"/>
              <a:gd name="connsiteY36" fmla="*/ 3959325 h 3959325"/>
              <a:gd name="connsiteX37" fmla="*/ 4835098 w 9270620"/>
              <a:gd name="connsiteY37" fmla="*/ 3959325 h 3959325"/>
              <a:gd name="connsiteX38" fmla="*/ 4725625 w 9270620"/>
              <a:gd name="connsiteY38" fmla="*/ 3959325 h 3959325"/>
              <a:gd name="connsiteX39" fmla="*/ 4636746 w 9270620"/>
              <a:gd name="connsiteY39" fmla="*/ 3959325 h 3959325"/>
              <a:gd name="connsiteX40" fmla="*/ 0 w 9270620"/>
              <a:gd name="connsiteY40" fmla="*/ 1844070 h 3959325"/>
              <a:gd name="connsiteX41" fmla="*/ 9270620 w 9270620"/>
              <a:gd name="connsiteY41" fmla="*/ 1844070 h 3959325"/>
              <a:gd name="connsiteX42" fmla="*/ 9270620 w 9270620"/>
              <a:gd name="connsiteY42" fmla="*/ 2212762 h 3959325"/>
              <a:gd name="connsiteX43" fmla="*/ 0 w 9270620"/>
              <a:gd name="connsiteY43" fmla="*/ 2212762 h 3959325"/>
              <a:gd name="connsiteX44" fmla="*/ 0 w 9270620"/>
              <a:gd name="connsiteY44" fmla="*/ 1475528 h 3959325"/>
              <a:gd name="connsiteX45" fmla="*/ 9270620 w 9270620"/>
              <a:gd name="connsiteY45" fmla="*/ 1475528 h 3959325"/>
              <a:gd name="connsiteX46" fmla="*/ 9270620 w 9270620"/>
              <a:gd name="connsiteY46" fmla="*/ 1660101 h 3959325"/>
              <a:gd name="connsiteX47" fmla="*/ 0 w 9270620"/>
              <a:gd name="connsiteY47" fmla="*/ 1660101 h 3959325"/>
              <a:gd name="connsiteX48" fmla="*/ 0 w 9270620"/>
              <a:gd name="connsiteY48" fmla="*/ 0 h 3959325"/>
              <a:gd name="connsiteX49" fmla="*/ 9270620 w 9270620"/>
              <a:gd name="connsiteY49" fmla="*/ 0 h 3959325"/>
              <a:gd name="connsiteX50" fmla="*/ 9270620 w 9270620"/>
              <a:gd name="connsiteY50" fmla="*/ 1106839 h 3959325"/>
              <a:gd name="connsiteX51" fmla="*/ 0 w 9270620"/>
              <a:gd name="connsiteY51" fmla="*/ 1106839 h 3959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9270620" h="3959325">
                <a:moveTo>
                  <a:pt x="4835251" y="2948180"/>
                </a:moveTo>
                <a:lnTo>
                  <a:pt x="4835251" y="3779899"/>
                </a:lnTo>
                <a:lnTo>
                  <a:pt x="5282830" y="3779899"/>
                </a:lnTo>
                <a:cubicBezTo>
                  <a:pt x="5419404" y="3779899"/>
                  <a:pt x="5522065" y="3748707"/>
                  <a:pt x="5590803" y="3686324"/>
                </a:cubicBezTo>
                <a:cubicBezTo>
                  <a:pt x="5659548" y="3623943"/>
                  <a:pt x="5693918" y="3528250"/>
                  <a:pt x="5693918" y="3399093"/>
                </a:cubicBezTo>
                <a:lnTo>
                  <a:pt x="5693918" y="3329139"/>
                </a:lnTo>
                <a:cubicBezTo>
                  <a:pt x="5693918" y="3196955"/>
                  <a:pt x="5659548" y="3100352"/>
                  <a:pt x="5590803" y="3039484"/>
                </a:cubicBezTo>
                <a:cubicBezTo>
                  <a:pt x="5521912" y="2978616"/>
                  <a:pt x="5419404" y="2948180"/>
                  <a:pt x="5282830" y="2948180"/>
                </a:cubicBezTo>
                <a:close/>
                <a:moveTo>
                  <a:pt x="7923941" y="2768907"/>
                </a:moveTo>
                <a:lnTo>
                  <a:pt x="8147729" y="2768907"/>
                </a:lnTo>
                <a:lnTo>
                  <a:pt x="8603334" y="3699197"/>
                </a:lnTo>
                <a:lnTo>
                  <a:pt x="9058787" y="2768907"/>
                </a:lnTo>
                <a:lnTo>
                  <a:pt x="9269858" y="2768907"/>
                </a:lnTo>
                <a:lnTo>
                  <a:pt x="8674651" y="3959325"/>
                </a:lnTo>
                <a:lnTo>
                  <a:pt x="8520664" y="3959325"/>
                </a:lnTo>
                <a:close/>
                <a:moveTo>
                  <a:pt x="6265204" y="2768907"/>
                </a:moveTo>
                <a:lnTo>
                  <a:pt x="6349390" y="2768907"/>
                </a:lnTo>
                <a:lnTo>
                  <a:pt x="6458862" y="2768907"/>
                </a:lnTo>
                <a:lnTo>
                  <a:pt x="7379459" y="3699197"/>
                </a:lnTo>
                <a:lnTo>
                  <a:pt x="7379459" y="2768907"/>
                </a:lnTo>
                <a:lnTo>
                  <a:pt x="7574783" y="2768907"/>
                </a:lnTo>
                <a:lnTo>
                  <a:pt x="7574783" y="3959325"/>
                </a:lnTo>
                <a:lnTo>
                  <a:pt x="7379459" y="3959325"/>
                </a:lnTo>
                <a:lnTo>
                  <a:pt x="6458862" y="3030248"/>
                </a:lnTo>
                <a:lnTo>
                  <a:pt x="6458862" y="3959325"/>
                </a:lnTo>
                <a:lnTo>
                  <a:pt x="6265204" y="3959325"/>
                </a:lnTo>
                <a:close/>
                <a:moveTo>
                  <a:pt x="4636746" y="2768907"/>
                </a:moveTo>
                <a:lnTo>
                  <a:pt x="4725625" y="2768907"/>
                </a:lnTo>
                <a:lnTo>
                  <a:pt x="4835098" y="2768907"/>
                </a:lnTo>
                <a:lnTo>
                  <a:pt x="5281164" y="2768907"/>
                </a:lnTo>
                <a:cubicBezTo>
                  <a:pt x="5407140" y="2768907"/>
                  <a:pt x="5515553" y="2789347"/>
                  <a:pt x="5606551" y="2830078"/>
                </a:cubicBezTo>
                <a:cubicBezTo>
                  <a:pt x="5697551" y="2870809"/>
                  <a:pt x="5767352" y="2932130"/>
                  <a:pt x="5816110" y="3014048"/>
                </a:cubicBezTo>
                <a:cubicBezTo>
                  <a:pt x="5864711" y="3096112"/>
                  <a:pt x="5889091" y="3198923"/>
                  <a:pt x="5889091" y="3322781"/>
                </a:cubicBezTo>
                <a:lnTo>
                  <a:pt x="5889091" y="3405301"/>
                </a:lnTo>
                <a:cubicBezTo>
                  <a:pt x="5889091" y="3529156"/>
                  <a:pt x="5864711" y="3631967"/>
                  <a:pt x="5816110" y="3714035"/>
                </a:cubicBezTo>
                <a:cubicBezTo>
                  <a:pt x="5767352" y="3796099"/>
                  <a:pt x="5697551" y="3857423"/>
                  <a:pt x="5606551" y="3898154"/>
                </a:cubicBezTo>
                <a:cubicBezTo>
                  <a:pt x="5515553" y="3938885"/>
                  <a:pt x="5407140" y="3959325"/>
                  <a:pt x="5281164" y="3959325"/>
                </a:cubicBezTo>
                <a:lnTo>
                  <a:pt x="4835098" y="3959325"/>
                </a:lnTo>
                <a:lnTo>
                  <a:pt x="4725625" y="3959325"/>
                </a:lnTo>
                <a:lnTo>
                  <a:pt x="4636746" y="3959325"/>
                </a:lnTo>
                <a:close/>
                <a:moveTo>
                  <a:pt x="0" y="1844070"/>
                </a:moveTo>
                <a:lnTo>
                  <a:pt x="9270620" y="1844070"/>
                </a:lnTo>
                <a:lnTo>
                  <a:pt x="9270620" y="2212762"/>
                </a:lnTo>
                <a:lnTo>
                  <a:pt x="0" y="2212762"/>
                </a:lnTo>
                <a:close/>
                <a:moveTo>
                  <a:pt x="0" y="1475528"/>
                </a:moveTo>
                <a:lnTo>
                  <a:pt x="9270620" y="1475528"/>
                </a:lnTo>
                <a:lnTo>
                  <a:pt x="9270620" y="1660101"/>
                </a:lnTo>
                <a:lnTo>
                  <a:pt x="0" y="1660101"/>
                </a:lnTo>
                <a:close/>
                <a:moveTo>
                  <a:pt x="0" y="0"/>
                </a:moveTo>
                <a:lnTo>
                  <a:pt x="9270620" y="0"/>
                </a:lnTo>
                <a:lnTo>
                  <a:pt x="9270620" y="1106839"/>
                </a:lnTo>
                <a:lnTo>
                  <a:pt x="0" y="1106839"/>
                </a:lnTo>
                <a:close/>
              </a:path>
            </a:pathLst>
          </a:custGeom>
          <a:solidFill>
            <a:schemeClr val="bg1"/>
          </a:solidFill>
        </p:spPr>
        <p:txBody>
          <a:bodyPr wrap="square">
            <a:noAutofit/>
          </a:bodyPr>
          <a:lstStyle>
            <a:lvl1pPr>
              <a:buNone/>
              <a:defRPr sz="100">
                <a:noFill/>
              </a:defRPr>
            </a:lvl1pPr>
          </a:lstStyle>
          <a:p>
            <a:pPr lvl="0"/>
            <a:r>
              <a:rPr lang="en-GB"/>
              <a:t>.</a:t>
            </a:r>
          </a:p>
        </p:txBody>
      </p:sp>
      <p:sp>
        <p:nvSpPr>
          <p:cNvPr id="15" name="Text Placeholder 53">
            <a:extLst>
              <a:ext uri="{FF2B5EF4-FFF2-40B4-BE49-F238E27FC236}">
                <a16:creationId xmlns:a16="http://schemas.microsoft.com/office/drawing/2014/main" id="{E5AF79C5-94DD-46C5-8CC3-1113D3AF2285}"/>
              </a:ext>
            </a:extLst>
          </p:cNvPr>
          <p:cNvSpPr>
            <a:spLocks noGrp="1" noChangeAspect="1"/>
          </p:cNvSpPr>
          <p:nvPr>
            <p:ph type="body" sz="quarter" idx="23" hasCustomPrompt="1"/>
          </p:nvPr>
        </p:nvSpPr>
        <p:spPr bwMode="white">
          <a:xfrm>
            <a:off x="9950287" y="540000"/>
            <a:ext cx="1702800" cy="110911"/>
          </a:xfrm>
          <a:prstGeom prst="rect">
            <a:avLst/>
          </a:prstGeom>
          <a:blipFill>
            <a:blip r:embed="rId3">
              <a:extLst>
                <a:ext uri="{96DAC541-7B7A-43D3-8B79-37D633B846F1}">
                  <asvg:svgBlip xmlns:asvg="http://schemas.microsoft.com/office/drawing/2016/SVG/main" r:embed="rId4"/>
                </a:ext>
              </a:extLst>
            </a:blip>
            <a:stretch>
              <a:fillRect/>
            </a:stretch>
          </a:blipFill>
        </p:spPr>
        <p:txBody>
          <a:bodyPr wrap="square">
            <a:noAutofit/>
          </a:bodyPr>
          <a:lstStyle>
            <a:lvl1pPr>
              <a:buNone/>
              <a:defRPr sz="100">
                <a:noFill/>
              </a:defRPr>
            </a:lvl1pPr>
          </a:lstStyle>
          <a:p>
            <a:pPr lvl="0"/>
            <a:r>
              <a:rPr lang="en-GB"/>
              <a:t>.</a:t>
            </a:r>
          </a:p>
        </p:txBody>
      </p:sp>
      <p:sp>
        <p:nvSpPr>
          <p:cNvPr id="39" name="_SD_FLD_DocumentNumber">
            <a:extLst>
              <a:ext uri="{FF2B5EF4-FFF2-40B4-BE49-F238E27FC236}">
                <a16:creationId xmlns:a16="http://schemas.microsoft.com/office/drawing/2014/main" id="{6D4A75F9-9621-4F28-A6CF-B645F5EF9C9F}"/>
              </a:ext>
            </a:extLst>
          </p:cNvPr>
          <p:cNvSpPr txBox="1">
            <a:spLocks noChangeArrowheads="1"/>
          </p:cNvSpPr>
          <p:nvPr userDrawn="1"/>
        </p:nvSpPr>
        <p:spPr bwMode="auto">
          <a:xfrm>
            <a:off x="540001" y="6440400"/>
            <a:ext cx="170155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l">
              <a:spcBef>
                <a:spcPts val="0"/>
              </a:spcBef>
            </a:pPr>
            <a:endParaRPr lang="en-GB" altLang="ja-JP" sz="700">
              <a:solidFill>
                <a:schemeClr val="bg1"/>
              </a:solidFill>
              <a:ea typeface="ＭＳ Ｐゴシック" charset="-128"/>
              <a:cs typeface="Arial" charset="0"/>
            </a:endParaRPr>
          </a:p>
        </p:txBody>
      </p:sp>
      <p:sp>
        <p:nvSpPr>
          <p:cNvPr id="16" name="SD_FLD_Draft" hidden="1">
            <a:extLst>
              <a:ext uri="{FF2B5EF4-FFF2-40B4-BE49-F238E27FC236}">
                <a16:creationId xmlns:a16="http://schemas.microsoft.com/office/drawing/2014/main" id="{AD5BBEBA-5503-4301-834E-0266E3956A0D}"/>
              </a:ext>
            </a:extLst>
          </p:cNvPr>
          <p:cNvSpPr txBox="1">
            <a:spLocks noChangeArrowheads="1"/>
          </p:cNvSpPr>
          <p:nvPr userDrawn="1"/>
        </p:nvSpPr>
        <p:spPr bwMode="auto">
          <a:xfrm>
            <a:off x="5243513" y="6232324"/>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sp>
        <p:nvSpPr>
          <p:cNvPr id="17" name="SD_FLD_Confidentiality">
            <a:extLst>
              <a:ext uri="{FF2B5EF4-FFF2-40B4-BE49-F238E27FC236}">
                <a16:creationId xmlns:a16="http://schemas.microsoft.com/office/drawing/2014/main" id="{8A9F0C40-3C7F-4DF3-821F-6D35E44CE137}"/>
              </a:ext>
            </a:extLst>
          </p:cNvPr>
          <p:cNvSpPr/>
          <p:nvPr userDrawn="1"/>
        </p:nvSpPr>
        <p:spPr>
          <a:xfrm>
            <a:off x="7131600" y="6440400"/>
            <a:ext cx="2440800" cy="1512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L="0" algn="ctr" defTabSz="914400" rtl="0" eaLnBrk="1" latinLnBrk="0" hangingPunct="1">
              <a:lnSpc>
                <a:spcPct val="100000"/>
              </a:lnSpc>
              <a:spcBef>
                <a:spcPts val="0"/>
              </a:spcBef>
            </a:pPr>
            <a:endParaRPr lang="en-GB" sz="700" b="0" kern="1200" cap="all" baseline="0">
              <a:solidFill>
                <a:schemeClr val="bg1"/>
              </a:solidFill>
              <a:latin typeface="+mn-lt"/>
              <a:ea typeface="+mn-ea"/>
              <a:cs typeface="+mn-cs"/>
            </a:endParaRPr>
          </a:p>
        </p:txBody>
      </p:sp>
    </p:spTree>
    <p:extLst>
      <p:ext uri="{BB962C8B-B14F-4D97-AF65-F5344CB8AC3E}">
        <p14:creationId xmlns:p14="http://schemas.microsoft.com/office/powerpoint/2010/main" val="280620529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Image and two text">
    <p:spTree>
      <p:nvGrpSpPr>
        <p:cNvPr id="1" name=""/>
        <p:cNvGrpSpPr/>
        <p:nvPr/>
      </p:nvGrpSpPr>
      <p:grpSpPr>
        <a:xfrm>
          <a:off x="0" y="0"/>
          <a:ext cx="0" cy="0"/>
          <a:chOff x="0" y="0"/>
          <a:chExt cx="0" cy="0"/>
        </a:xfrm>
      </p:grpSpPr>
      <p:sp>
        <p:nvSpPr>
          <p:cNvPr id="10" name="Picture Placeholder 9"/>
          <p:cNvSpPr>
            <a:spLocks noGrp="1"/>
          </p:cNvSpPr>
          <p:nvPr>
            <p:ph type="pic" sz="quarter" idx="13" hasCustomPrompt="1"/>
          </p:nvPr>
        </p:nvSpPr>
        <p:spPr>
          <a:xfrm>
            <a:off x="0" y="0"/>
            <a:ext cx="6096000" cy="6861600"/>
          </a:xfrm>
          <a:blipFill>
            <a:blip r:embed="rId2"/>
            <a:stretch>
              <a:fillRect/>
            </a:stretch>
          </a:blipFill>
        </p:spPr>
        <p:txBody>
          <a:bodyPr lIns="2916000" tIns="360000" rIns="144000"/>
          <a:lstStyle>
            <a:lvl1pPr marL="0" indent="0" algn="l">
              <a:buNone/>
              <a:defRPr sz="1600" b="0">
                <a:solidFill>
                  <a:schemeClr val="accent4"/>
                </a:solidFill>
              </a:defRPr>
            </a:lvl1pPr>
          </a:lstStyle>
          <a:p>
            <a:r>
              <a:rPr lang="en-GB"/>
              <a:t>Click on picture frame to insert background picture, click on DNV-menu / Image Tools-button / Choose Insert or Paste</a:t>
            </a:r>
          </a:p>
        </p:txBody>
      </p:sp>
      <p:sp>
        <p:nvSpPr>
          <p:cNvPr id="2" name="Title 1"/>
          <p:cNvSpPr>
            <a:spLocks noGrp="1"/>
          </p:cNvSpPr>
          <p:nvPr>
            <p:ph type="title" hasCustomPrompt="1"/>
          </p:nvPr>
        </p:nvSpPr>
        <p:spPr>
          <a:xfrm>
            <a:off x="6631200" y="539750"/>
            <a:ext cx="5018400" cy="936000"/>
          </a:xfrm>
        </p:spPr>
        <p:txBody>
          <a:bodyPr/>
          <a:lstStyle/>
          <a:p>
            <a:r>
              <a:rPr lang="en-GB"/>
              <a:t>Click to add title</a:t>
            </a:r>
          </a:p>
        </p:txBody>
      </p:sp>
      <p:sp>
        <p:nvSpPr>
          <p:cNvPr id="8" name="Text Placeholder 7">
            <a:extLst>
              <a:ext uri="{FF2B5EF4-FFF2-40B4-BE49-F238E27FC236}">
                <a16:creationId xmlns:a16="http://schemas.microsoft.com/office/drawing/2014/main" id="{01A0EF5A-2CB8-465D-882A-DE0FE7C6D3A8}"/>
              </a:ext>
            </a:extLst>
          </p:cNvPr>
          <p:cNvSpPr>
            <a:spLocks noGrp="1"/>
          </p:cNvSpPr>
          <p:nvPr>
            <p:ph type="body" sz="quarter" idx="14" hasCustomPrompt="1"/>
          </p:nvPr>
        </p:nvSpPr>
        <p:spPr>
          <a:xfrm>
            <a:off x="540000" y="1735085"/>
            <a:ext cx="5018400" cy="4316516"/>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GB"/>
              <a:t>Click to add text</a:t>
            </a:r>
          </a:p>
          <a:p>
            <a:pPr lvl="1"/>
            <a:r>
              <a:rPr lang="en-GB"/>
              <a:t>Second level</a:t>
            </a:r>
          </a:p>
          <a:p>
            <a:pPr lvl="2"/>
            <a:r>
              <a:rPr lang="en-GB"/>
              <a:t>Third level</a:t>
            </a:r>
          </a:p>
          <a:p>
            <a:pPr lvl="3"/>
            <a:r>
              <a:rPr lang="en-GB"/>
              <a:t>Fourth level</a:t>
            </a:r>
          </a:p>
          <a:p>
            <a:pPr lvl="4"/>
            <a:r>
              <a:rPr lang="en-GB"/>
              <a:t>Fifth level</a:t>
            </a:r>
          </a:p>
          <a:p>
            <a:pPr lvl="5"/>
            <a:r>
              <a:rPr lang="en-GB"/>
              <a:t>6</a:t>
            </a:r>
          </a:p>
          <a:p>
            <a:pPr lvl="6"/>
            <a:r>
              <a:rPr lang="en-GB"/>
              <a:t>7</a:t>
            </a:r>
          </a:p>
          <a:p>
            <a:pPr lvl="7"/>
            <a:r>
              <a:rPr lang="en-GB"/>
              <a:t>8</a:t>
            </a:r>
          </a:p>
          <a:p>
            <a:pPr lvl="8"/>
            <a:r>
              <a:rPr lang="en-GB"/>
              <a:t>9</a:t>
            </a:r>
          </a:p>
        </p:txBody>
      </p:sp>
      <p:sp>
        <p:nvSpPr>
          <p:cNvPr id="18" name="Text Placeholder 13">
            <a:extLst>
              <a:ext uri="{FF2B5EF4-FFF2-40B4-BE49-F238E27FC236}">
                <a16:creationId xmlns:a16="http://schemas.microsoft.com/office/drawing/2014/main" id="{76FE3FB9-ADAA-4278-97B4-7AE30B2DA011}"/>
              </a:ext>
            </a:extLst>
          </p:cNvPr>
          <p:cNvSpPr>
            <a:spLocks noGrp="1"/>
          </p:cNvSpPr>
          <p:nvPr>
            <p:ph type="body" sz="quarter" idx="23" hasCustomPrompt="1"/>
          </p:nvPr>
        </p:nvSpPr>
        <p:spPr>
          <a:xfrm>
            <a:off x="6631200" y="1735085"/>
            <a:ext cx="5018400" cy="4306992"/>
          </a:xfrm>
        </p:spPr>
        <p:txBody>
          <a:bodyPr/>
          <a:lstStyle>
            <a:lvl1pPr>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vl6pPr>
              <a:defRPr>
                <a:solidFill>
                  <a:schemeClr val="accent1"/>
                </a:solidFill>
              </a:defRPr>
            </a:lvl6pPr>
            <a:lvl7pPr>
              <a:defRPr>
                <a:solidFill>
                  <a:schemeClr val="accent1"/>
                </a:solidFill>
              </a:defRPr>
            </a:lvl7pPr>
            <a:lvl8pPr>
              <a:defRPr>
                <a:solidFill>
                  <a:schemeClr val="accent1"/>
                </a:solidFill>
              </a:defRPr>
            </a:lvl8pPr>
            <a:lvl9pPr>
              <a:defRPr>
                <a:solidFill>
                  <a:schemeClr val="accent1"/>
                </a:solidFill>
              </a:defRPr>
            </a:lvl9pPr>
          </a:lstStyle>
          <a:p>
            <a:pPr lvl="0"/>
            <a:r>
              <a:rPr lang="en-GB"/>
              <a:t>Click to add text</a:t>
            </a:r>
          </a:p>
          <a:p>
            <a:pPr lvl="1"/>
            <a:r>
              <a:rPr lang="en-GB"/>
              <a:t>Second level</a:t>
            </a:r>
          </a:p>
          <a:p>
            <a:pPr lvl="2"/>
            <a:r>
              <a:rPr lang="en-GB"/>
              <a:t>Third level</a:t>
            </a:r>
          </a:p>
          <a:p>
            <a:pPr lvl="3"/>
            <a:r>
              <a:rPr lang="en-GB"/>
              <a:t>Fourth level</a:t>
            </a:r>
          </a:p>
          <a:p>
            <a:pPr lvl="4"/>
            <a:r>
              <a:rPr lang="en-GB"/>
              <a:t>Fifth level</a:t>
            </a:r>
          </a:p>
          <a:p>
            <a:pPr lvl="5"/>
            <a:r>
              <a:rPr lang="en-GB"/>
              <a:t>6</a:t>
            </a:r>
          </a:p>
          <a:p>
            <a:pPr lvl="6"/>
            <a:r>
              <a:rPr lang="en-GB"/>
              <a:t>7</a:t>
            </a:r>
          </a:p>
          <a:p>
            <a:pPr lvl="7"/>
            <a:r>
              <a:rPr lang="en-GB"/>
              <a:t>8</a:t>
            </a:r>
          </a:p>
          <a:p>
            <a:pPr lvl="8"/>
            <a:r>
              <a:rPr lang="en-GB"/>
              <a:t>9</a:t>
            </a:r>
          </a:p>
        </p:txBody>
      </p:sp>
      <p:sp>
        <p:nvSpPr>
          <p:cNvPr id="5" name="Date Placeholder 4"/>
          <p:cNvSpPr>
            <a:spLocks noGrp="1"/>
          </p:cNvSpPr>
          <p:nvPr>
            <p:ph type="dt" sz="half" idx="10"/>
          </p:nvPr>
        </p:nvSpPr>
        <p:spPr>
          <a:xfrm>
            <a:off x="0" y="6858000"/>
            <a:ext cx="0" cy="0"/>
          </a:xfrm>
        </p:spPr>
        <p:txBody>
          <a:bodyPr/>
          <a:lstStyle/>
          <a:p>
            <a:endParaRPr lang="en-GB"/>
          </a:p>
        </p:txBody>
      </p:sp>
      <p:sp>
        <p:nvSpPr>
          <p:cNvPr id="6" name="Footer Placeholder 5"/>
          <p:cNvSpPr>
            <a:spLocks noGrp="1"/>
          </p:cNvSpPr>
          <p:nvPr>
            <p:ph type="ftr" sz="quarter" idx="11"/>
          </p:nvPr>
        </p:nvSpPr>
        <p:spPr/>
        <p:txBody>
          <a:bodyPr/>
          <a:lstStyle>
            <a:lvl1pPr>
              <a:defRPr>
                <a:solidFill>
                  <a:schemeClr val="bg1"/>
                </a:solidFill>
              </a:defRPr>
            </a:lvl1pPr>
          </a:lstStyle>
          <a:p>
            <a:endParaRPr lang="en-GB"/>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5BA07366-CB75-4AA8-9E5B-928B849F427C}" type="slidenum">
              <a:rPr lang="en-GB" smtClean="0"/>
              <a:pPr/>
              <a:t>‹#›</a:t>
            </a:fld>
            <a:endParaRPr lang="en-GB"/>
          </a:p>
        </p:txBody>
      </p:sp>
      <p:sp>
        <p:nvSpPr>
          <p:cNvPr id="14" name="_SD_FLD_Copyright">
            <a:extLst>
              <a:ext uri="{FF2B5EF4-FFF2-40B4-BE49-F238E27FC236}">
                <a16:creationId xmlns:a16="http://schemas.microsoft.com/office/drawing/2014/main" id="{1099F517-19A2-4C2A-9FAD-96F0B4770965}"/>
              </a:ext>
            </a:extLst>
          </p:cNvPr>
          <p:cNvSpPr txBox="1"/>
          <p:nvPr userDrawn="1"/>
        </p:nvSpPr>
        <p:spPr>
          <a:xfrm>
            <a:off x="853200" y="6440400"/>
            <a:ext cx="278923" cy="107722"/>
          </a:xfrm>
          <a:prstGeom prst="rect">
            <a:avLst/>
          </a:prstGeom>
          <a:noFill/>
        </p:spPr>
        <p:txBody>
          <a:bodyPr wrap="none" lIns="0" tIns="0" rIns="0" bIns="0" rtlCol="0">
            <a:spAutoFit/>
          </a:bodyPr>
          <a:lstStyle/>
          <a:p>
            <a:r>
              <a:rPr lang="en-GB" sz="700" noProof="0">
                <a:solidFill>
                  <a:schemeClr val="bg1"/>
                </a:solidFill>
              </a:rPr>
              <a:t>DNV ©</a:t>
            </a:r>
          </a:p>
        </p:txBody>
      </p:sp>
      <p:sp>
        <p:nvSpPr>
          <p:cNvPr id="15" name="SD_FLD_DocumentDate">
            <a:extLst>
              <a:ext uri="{FF2B5EF4-FFF2-40B4-BE49-F238E27FC236}">
                <a16:creationId xmlns:a16="http://schemas.microsoft.com/office/drawing/2014/main" id="{5E6CBA46-0BD0-48FA-8FB9-5998CF0BE074}"/>
              </a:ext>
            </a:extLst>
          </p:cNvPr>
          <p:cNvSpPr txBox="1">
            <a:spLocks noChangeArrowheads="1"/>
          </p:cNvSpPr>
          <p:nvPr userDrawn="1"/>
        </p:nvSpPr>
        <p:spPr bwMode="auto">
          <a:xfrm>
            <a:off x="1166400" y="6440400"/>
            <a:ext cx="119880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ctr">
              <a:spcBef>
                <a:spcPts val="0"/>
              </a:spcBef>
            </a:pPr>
            <a:r>
              <a:rPr lang="en-GB" altLang="ja-JP" sz="700" cap="all" baseline="0">
                <a:solidFill>
                  <a:schemeClr val="bg1"/>
                </a:solidFill>
                <a:ea typeface="ＭＳ Ｐゴシック" charset="-128"/>
                <a:cs typeface="Arial" charset="0"/>
              </a:rPr>
              <a:t>11 August 2023</a:t>
            </a:r>
          </a:p>
        </p:txBody>
      </p:sp>
      <p:sp>
        <p:nvSpPr>
          <p:cNvPr id="17" name="SD_FLD_Draft" hidden="1">
            <a:extLst>
              <a:ext uri="{FF2B5EF4-FFF2-40B4-BE49-F238E27FC236}">
                <a16:creationId xmlns:a16="http://schemas.microsoft.com/office/drawing/2014/main" id="{2B6066DB-A88B-4086-9C45-3E39F5CE6D9D}"/>
              </a:ext>
            </a:extLst>
          </p:cNvPr>
          <p:cNvSpPr txBox="1">
            <a:spLocks noChangeArrowheads="1"/>
          </p:cNvSpPr>
          <p:nvPr userDrawn="1"/>
        </p:nvSpPr>
        <p:spPr bwMode="auto">
          <a:xfrm>
            <a:off x="5243513" y="6232324"/>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sp>
        <p:nvSpPr>
          <p:cNvPr id="20" name="SD_FLD_Confidentiality">
            <a:extLst>
              <a:ext uri="{FF2B5EF4-FFF2-40B4-BE49-F238E27FC236}">
                <a16:creationId xmlns:a16="http://schemas.microsoft.com/office/drawing/2014/main" id="{055B6780-3A6A-4D5A-9826-05ABD83C2EB2}"/>
              </a:ext>
            </a:extLst>
          </p:cNvPr>
          <p:cNvSpPr/>
          <p:nvPr userDrawn="1"/>
        </p:nvSpPr>
        <p:spPr>
          <a:xfrm>
            <a:off x="7131600" y="6440400"/>
            <a:ext cx="2440800" cy="1512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L="0" algn="ctr" defTabSz="914400" rtl="0" eaLnBrk="1" latinLnBrk="0" hangingPunct="1">
              <a:lnSpc>
                <a:spcPct val="100000"/>
              </a:lnSpc>
              <a:spcBef>
                <a:spcPts val="0"/>
              </a:spcBef>
            </a:pPr>
            <a:endParaRPr lang="en-GB" sz="700" b="0" kern="1200" cap="all" baseline="0">
              <a:solidFill>
                <a:schemeClr val="accent1"/>
              </a:solidFill>
              <a:latin typeface="+mn-lt"/>
              <a:ea typeface="+mn-ea"/>
              <a:cs typeface="+mn-cs"/>
            </a:endParaRPr>
          </a:p>
        </p:txBody>
      </p:sp>
    </p:spTree>
    <p:extLst>
      <p:ext uri="{BB962C8B-B14F-4D97-AF65-F5344CB8AC3E}">
        <p14:creationId xmlns:p14="http://schemas.microsoft.com/office/powerpoint/2010/main" val="3500116836"/>
      </p:ext>
    </p:extLst>
  </p:cSld>
  <p:clrMapOvr>
    <a:masterClrMapping/>
  </p:clrMapOvr>
  <p:extLst>
    <p:ext uri="{DCECCB84-F9BA-43D5-87BE-67443E8EF086}">
      <p15:sldGuideLst xmlns:p15="http://schemas.microsoft.com/office/powerpoint/2012/main">
        <p15:guide id="1" pos="3501" userDrawn="1">
          <p15:clr>
            <a:srgbClr val="F26B43"/>
          </p15:clr>
        </p15:guide>
        <p15:guide id="2" pos="4177" userDrawn="1">
          <p15:clr>
            <a:srgbClr val="F26B43"/>
          </p15:clr>
        </p15:guide>
        <p15:guide id="3" pos="3840" userDrawn="1">
          <p15:clr>
            <a:srgbClr val="F26B43"/>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Two text A">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7E5A94F9-752C-4C17-A881-9EC3D1BFC081}"/>
              </a:ext>
            </a:extLst>
          </p:cNvPr>
          <p:cNvSpPr/>
          <p:nvPr userDrawn="1"/>
        </p:nvSpPr>
        <p:spPr bwMode="ltGray">
          <a:xfrm>
            <a:off x="6096000" y="0"/>
            <a:ext cx="6100761" cy="686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noProof="0"/>
          </a:p>
        </p:txBody>
      </p:sp>
      <p:grpSp>
        <p:nvGrpSpPr>
          <p:cNvPr id="21" name="Logo">
            <a:extLst>
              <a:ext uri="{FF2B5EF4-FFF2-40B4-BE49-F238E27FC236}">
                <a16:creationId xmlns:a16="http://schemas.microsoft.com/office/drawing/2014/main" id="{26E38492-38DC-4F62-A1DB-9A97676C26A0}"/>
              </a:ext>
            </a:extLst>
          </p:cNvPr>
          <p:cNvGrpSpPr/>
          <p:nvPr userDrawn="1"/>
        </p:nvGrpSpPr>
        <p:grpSpPr>
          <a:xfrm>
            <a:off x="10893210" y="6350918"/>
            <a:ext cx="755843" cy="322808"/>
            <a:chOff x="6380216" y="4059273"/>
            <a:chExt cx="2905863" cy="1241045"/>
          </a:xfrm>
          <a:solidFill>
            <a:schemeClr val="bg1"/>
          </a:solidFill>
        </p:grpSpPr>
        <p:sp>
          <p:nvSpPr>
            <p:cNvPr id="22" name="Freeform: Shape 21">
              <a:extLst>
                <a:ext uri="{FF2B5EF4-FFF2-40B4-BE49-F238E27FC236}">
                  <a16:creationId xmlns:a16="http://schemas.microsoft.com/office/drawing/2014/main" id="{B9EC2D85-7D36-4AED-AD50-B03C0C97ABBA}"/>
                </a:ext>
              </a:extLst>
            </p:cNvPr>
            <p:cNvSpPr/>
            <p:nvPr/>
          </p:nvSpPr>
          <p:spPr>
            <a:xfrm>
              <a:off x="6380216" y="4059273"/>
              <a:ext cx="2905863" cy="346936"/>
            </a:xfrm>
            <a:custGeom>
              <a:avLst/>
              <a:gdLst>
                <a:gd name="connsiteX0" fmla="*/ 0 w 2905863"/>
                <a:gd name="connsiteY0" fmla="*/ 0 h 346936"/>
                <a:gd name="connsiteX1" fmla="*/ 2905864 w 2905863"/>
                <a:gd name="connsiteY1" fmla="*/ 0 h 346936"/>
                <a:gd name="connsiteX2" fmla="*/ 2905864 w 2905863"/>
                <a:gd name="connsiteY2" fmla="*/ 346937 h 346936"/>
                <a:gd name="connsiteX3" fmla="*/ 0 w 2905863"/>
                <a:gd name="connsiteY3" fmla="*/ 346937 h 346936"/>
              </a:gdLst>
              <a:ahLst/>
              <a:cxnLst>
                <a:cxn ang="0">
                  <a:pos x="connsiteX0" y="connsiteY0"/>
                </a:cxn>
                <a:cxn ang="0">
                  <a:pos x="connsiteX1" y="connsiteY1"/>
                </a:cxn>
                <a:cxn ang="0">
                  <a:pos x="connsiteX2" y="connsiteY2"/>
                </a:cxn>
                <a:cxn ang="0">
                  <a:pos x="connsiteX3" y="connsiteY3"/>
                </a:cxn>
              </a:cxnLst>
              <a:rect l="l" t="t" r="r" b="b"/>
              <a:pathLst>
                <a:path w="2905863" h="346936">
                  <a:moveTo>
                    <a:pt x="0" y="0"/>
                  </a:moveTo>
                  <a:lnTo>
                    <a:pt x="2905864" y="0"/>
                  </a:lnTo>
                  <a:lnTo>
                    <a:pt x="2905864" y="346937"/>
                  </a:lnTo>
                  <a:lnTo>
                    <a:pt x="0" y="346937"/>
                  </a:lnTo>
                  <a:close/>
                </a:path>
              </a:pathLst>
            </a:custGeom>
            <a:grpFill/>
            <a:ln w="4731" cap="flat">
              <a:noFill/>
              <a:prstDash val="solid"/>
              <a:miter/>
            </a:ln>
          </p:spPr>
          <p:txBody>
            <a:bodyPr rtlCol="0" anchor="ctr"/>
            <a:lstStyle/>
            <a:p>
              <a:endParaRPr lang="en-GB"/>
            </a:p>
          </p:txBody>
        </p:sp>
        <p:sp>
          <p:nvSpPr>
            <p:cNvPr id="23" name="Freeform: Shape 22">
              <a:extLst>
                <a:ext uri="{FF2B5EF4-FFF2-40B4-BE49-F238E27FC236}">
                  <a16:creationId xmlns:a16="http://schemas.microsoft.com/office/drawing/2014/main" id="{6A2EAFAB-3C70-48F7-9D3F-051715B6123C}"/>
                </a:ext>
              </a:extLst>
            </p:cNvPr>
            <p:cNvSpPr/>
            <p:nvPr/>
          </p:nvSpPr>
          <p:spPr>
            <a:xfrm>
              <a:off x="6380216" y="4521775"/>
              <a:ext cx="2905863" cy="57854"/>
            </a:xfrm>
            <a:custGeom>
              <a:avLst/>
              <a:gdLst>
                <a:gd name="connsiteX0" fmla="*/ 0 w 2905863"/>
                <a:gd name="connsiteY0" fmla="*/ 0 h 57854"/>
                <a:gd name="connsiteX1" fmla="*/ 2905864 w 2905863"/>
                <a:gd name="connsiteY1" fmla="*/ 0 h 57854"/>
                <a:gd name="connsiteX2" fmla="*/ 2905864 w 2905863"/>
                <a:gd name="connsiteY2" fmla="*/ 57854 h 57854"/>
                <a:gd name="connsiteX3" fmla="*/ 0 w 2905863"/>
                <a:gd name="connsiteY3" fmla="*/ 57854 h 57854"/>
              </a:gdLst>
              <a:ahLst/>
              <a:cxnLst>
                <a:cxn ang="0">
                  <a:pos x="connsiteX0" y="connsiteY0"/>
                </a:cxn>
                <a:cxn ang="0">
                  <a:pos x="connsiteX1" y="connsiteY1"/>
                </a:cxn>
                <a:cxn ang="0">
                  <a:pos x="connsiteX2" y="connsiteY2"/>
                </a:cxn>
                <a:cxn ang="0">
                  <a:pos x="connsiteX3" y="connsiteY3"/>
                </a:cxn>
              </a:cxnLst>
              <a:rect l="l" t="t" r="r" b="b"/>
              <a:pathLst>
                <a:path w="2905863" h="57854">
                  <a:moveTo>
                    <a:pt x="0" y="0"/>
                  </a:moveTo>
                  <a:lnTo>
                    <a:pt x="2905864" y="0"/>
                  </a:lnTo>
                  <a:lnTo>
                    <a:pt x="2905864" y="57854"/>
                  </a:lnTo>
                  <a:lnTo>
                    <a:pt x="0" y="57854"/>
                  </a:lnTo>
                  <a:close/>
                </a:path>
              </a:pathLst>
            </a:custGeom>
            <a:grpFill/>
            <a:ln w="4731" cap="flat">
              <a:noFill/>
              <a:prstDash val="solid"/>
              <a:miter/>
            </a:ln>
          </p:spPr>
          <p:txBody>
            <a:bodyPr rtlCol="0" anchor="ctr"/>
            <a:lstStyle/>
            <a:p>
              <a:endParaRPr lang="en-GB"/>
            </a:p>
          </p:txBody>
        </p:sp>
        <p:sp>
          <p:nvSpPr>
            <p:cNvPr id="24" name="Freeform: Shape 23">
              <a:extLst>
                <a:ext uri="{FF2B5EF4-FFF2-40B4-BE49-F238E27FC236}">
                  <a16:creationId xmlns:a16="http://schemas.microsoft.com/office/drawing/2014/main" id="{6D310211-76A4-4411-88BA-72405A8FD557}"/>
                </a:ext>
              </a:extLst>
            </p:cNvPr>
            <p:cNvSpPr/>
            <p:nvPr/>
          </p:nvSpPr>
          <p:spPr>
            <a:xfrm>
              <a:off x="6380216" y="4637294"/>
              <a:ext cx="2905863" cy="115566"/>
            </a:xfrm>
            <a:custGeom>
              <a:avLst/>
              <a:gdLst>
                <a:gd name="connsiteX0" fmla="*/ 0 w 2905863"/>
                <a:gd name="connsiteY0" fmla="*/ 0 h 115566"/>
                <a:gd name="connsiteX1" fmla="*/ 2905864 w 2905863"/>
                <a:gd name="connsiteY1" fmla="*/ 0 h 115566"/>
                <a:gd name="connsiteX2" fmla="*/ 2905864 w 2905863"/>
                <a:gd name="connsiteY2" fmla="*/ 115566 h 115566"/>
                <a:gd name="connsiteX3" fmla="*/ 0 w 2905863"/>
                <a:gd name="connsiteY3" fmla="*/ 115566 h 115566"/>
              </a:gdLst>
              <a:ahLst/>
              <a:cxnLst>
                <a:cxn ang="0">
                  <a:pos x="connsiteX0" y="connsiteY0"/>
                </a:cxn>
                <a:cxn ang="0">
                  <a:pos x="connsiteX1" y="connsiteY1"/>
                </a:cxn>
                <a:cxn ang="0">
                  <a:pos x="connsiteX2" y="connsiteY2"/>
                </a:cxn>
                <a:cxn ang="0">
                  <a:pos x="connsiteX3" y="connsiteY3"/>
                </a:cxn>
              </a:cxnLst>
              <a:rect l="l" t="t" r="r" b="b"/>
              <a:pathLst>
                <a:path w="2905863" h="115566">
                  <a:moveTo>
                    <a:pt x="0" y="0"/>
                  </a:moveTo>
                  <a:lnTo>
                    <a:pt x="2905864" y="0"/>
                  </a:lnTo>
                  <a:lnTo>
                    <a:pt x="2905864" y="115566"/>
                  </a:lnTo>
                  <a:lnTo>
                    <a:pt x="0" y="115566"/>
                  </a:lnTo>
                  <a:close/>
                </a:path>
              </a:pathLst>
            </a:custGeom>
            <a:grpFill/>
            <a:ln w="4731"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23CAD2A2-AFBE-49CC-AAB3-10D0B317330B}"/>
                </a:ext>
              </a:extLst>
            </p:cNvPr>
            <p:cNvSpPr/>
            <p:nvPr/>
          </p:nvSpPr>
          <p:spPr>
            <a:xfrm>
              <a:off x="7833598" y="4927183"/>
              <a:ext cx="392545" cy="373134"/>
            </a:xfrm>
            <a:custGeom>
              <a:avLst/>
              <a:gdLst>
                <a:gd name="connsiteX0" fmla="*/ 303984 w 392545"/>
                <a:gd name="connsiteY0" fmla="*/ 19174 h 373134"/>
                <a:gd name="connsiteX1" fmla="*/ 201992 w 392545"/>
                <a:gd name="connsiteY1" fmla="*/ 0 h 373134"/>
                <a:gd name="connsiteX2" fmla="*/ 62173 w 392545"/>
                <a:gd name="connsiteY2" fmla="*/ 0 h 373134"/>
                <a:gd name="connsiteX3" fmla="*/ 27859 w 392545"/>
                <a:gd name="connsiteY3" fmla="*/ 0 h 373134"/>
                <a:gd name="connsiteX4" fmla="*/ 0 w 392545"/>
                <a:gd name="connsiteY4" fmla="*/ 0 h 373134"/>
                <a:gd name="connsiteX5" fmla="*/ 0 w 392545"/>
                <a:gd name="connsiteY5" fmla="*/ 373135 h 373134"/>
                <a:gd name="connsiteX6" fmla="*/ 27859 w 392545"/>
                <a:gd name="connsiteY6" fmla="*/ 373135 h 373134"/>
                <a:gd name="connsiteX7" fmla="*/ 62173 w 392545"/>
                <a:gd name="connsiteY7" fmla="*/ 373135 h 373134"/>
                <a:gd name="connsiteX8" fmla="*/ 201992 w 392545"/>
                <a:gd name="connsiteY8" fmla="*/ 373135 h 373134"/>
                <a:gd name="connsiteX9" fmla="*/ 303984 w 392545"/>
                <a:gd name="connsiteY9" fmla="*/ 353961 h 373134"/>
                <a:gd name="connsiteX10" fmla="*/ 369670 w 392545"/>
                <a:gd name="connsiteY10" fmla="*/ 296249 h 373134"/>
                <a:gd name="connsiteX11" fmla="*/ 392546 w 392545"/>
                <a:gd name="connsiteY11" fmla="*/ 199477 h 373134"/>
                <a:gd name="connsiteX12" fmla="*/ 392546 w 392545"/>
                <a:gd name="connsiteY12" fmla="*/ 173611 h 373134"/>
                <a:gd name="connsiteX13" fmla="*/ 369670 w 392545"/>
                <a:gd name="connsiteY13" fmla="*/ 76839 h 373134"/>
                <a:gd name="connsiteX14" fmla="*/ 303984 w 392545"/>
                <a:gd name="connsiteY14" fmla="*/ 19174 h 373134"/>
                <a:gd name="connsiteX15" fmla="*/ 331369 w 392545"/>
                <a:gd name="connsiteY15" fmla="*/ 197531 h 373134"/>
                <a:gd name="connsiteX16" fmla="*/ 299048 w 392545"/>
                <a:gd name="connsiteY16" fmla="*/ 287563 h 373134"/>
                <a:gd name="connsiteX17" fmla="*/ 202514 w 392545"/>
                <a:gd name="connsiteY17" fmla="*/ 316894 h 373134"/>
                <a:gd name="connsiteX18" fmla="*/ 62221 w 392545"/>
                <a:gd name="connsiteY18" fmla="*/ 316894 h 373134"/>
                <a:gd name="connsiteX19" fmla="*/ 62221 w 392545"/>
                <a:gd name="connsiteY19" fmla="*/ 56193 h 373134"/>
                <a:gd name="connsiteX20" fmla="*/ 202514 w 392545"/>
                <a:gd name="connsiteY20" fmla="*/ 56193 h 373134"/>
                <a:gd name="connsiteX21" fmla="*/ 299048 w 392545"/>
                <a:gd name="connsiteY21" fmla="*/ 84812 h 373134"/>
                <a:gd name="connsiteX22" fmla="*/ 331369 w 392545"/>
                <a:gd name="connsiteY22" fmla="*/ 175604 h 373134"/>
                <a:gd name="connsiteX23" fmla="*/ 331369 w 392545"/>
                <a:gd name="connsiteY23" fmla="*/ 197531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92545" h="373134">
                  <a:moveTo>
                    <a:pt x="303984" y="19174"/>
                  </a:moveTo>
                  <a:cubicBezTo>
                    <a:pt x="275461" y="6407"/>
                    <a:pt x="241479" y="0"/>
                    <a:pt x="201992" y="0"/>
                  </a:cubicBezTo>
                  <a:lnTo>
                    <a:pt x="62173" y="0"/>
                  </a:lnTo>
                  <a:lnTo>
                    <a:pt x="27859" y="0"/>
                  </a:lnTo>
                  <a:lnTo>
                    <a:pt x="0" y="0"/>
                  </a:lnTo>
                  <a:lnTo>
                    <a:pt x="0" y="373135"/>
                  </a:lnTo>
                  <a:lnTo>
                    <a:pt x="27859" y="373135"/>
                  </a:lnTo>
                  <a:lnTo>
                    <a:pt x="62173" y="373135"/>
                  </a:lnTo>
                  <a:lnTo>
                    <a:pt x="201992" y="373135"/>
                  </a:lnTo>
                  <a:cubicBezTo>
                    <a:pt x="241479" y="373135"/>
                    <a:pt x="275461" y="366728"/>
                    <a:pt x="303984" y="353961"/>
                  </a:cubicBezTo>
                  <a:cubicBezTo>
                    <a:pt x="332508" y="341194"/>
                    <a:pt x="354387" y="321972"/>
                    <a:pt x="369670" y="296249"/>
                  </a:cubicBezTo>
                  <a:cubicBezTo>
                    <a:pt x="384904" y="270525"/>
                    <a:pt x="392546" y="238299"/>
                    <a:pt x="392546" y="199477"/>
                  </a:cubicBezTo>
                  <a:lnTo>
                    <a:pt x="392546" y="173611"/>
                  </a:lnTo>
                  <a:cubicBezTo>
                    <a:pt x="392546" y="134788"/>
                    <a:pt x="384904" y="102562"/>
                    <a:pt x="369670" y="76839"/>
                  </a:cubicBezTo>
                  <a:cubicBezTo>
                    <a:pt x="354387" y="51162"/>
                    <a:pt x="332508" y="31941"/>
                    <a:pt x="303984" y="19174"/>
                  </a:cubicBezTo>
                  <a:close/>
                  <a:moveTo>
                    <a:pt x="331369" y="197531"/>
                  </a:moveTo>
                  <a:cubicBezTo>
                    <a:pt x="331369" y="238015"/>
                    <a:pt x="320596" y="268010"/>
                    <a:pt x="299048" y="287563"/>
                  </a:cubicBezTo>
                  <a:cubicBezTo>
                    <a:pt x="277502" y="307117"/>
                    <a:pt x="245323" y="316894"/>
                    <a:pt x="202514" y="316894"/>
                  </a:cubicBezTo>
                  <a:lnTo>
                    <a:pt x="62221" y="316894"/>
                  </a:lnTo>
                  <a:lnTo>
                    <a:pt x="62221" y="56193"/>
                  </a:lnTo>
                  <a:lnTo>
                    <a:pt x="202514" y="56193"/>
                  </a:lnTo>
                  <a:cubicBezTo>
                    <a:pt x="245323" y="56193"/>
                    <a:pt x="277454" y="65733"/>
                    <a:pt x="299048" y="84812"/>
                  </a:cubicBezTo>
                  <a:cubicBezTo>
                    <a:pt x="320596" y="103891"/>
                    <a:pt x="331369" y="134171"/>
                    <a:pt x="331369" y="175604"/>
                  </a:cubicBezTo>
                  <a:lnTo>
                    <a:pt x="331369" y="197531"/>
                  </a:lnTo>
                  <a:close/>
                </a:path>
              </a:pathLst>
            </a:custGeom>
            <a:grpFill/>
            <a:ln w="4731"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986E3357-ACD2-4FEB-A799-CCA900A77E5A}"/>
                </a:ext>
              </a:extLst>
            </p:cNvPr>
            <p:cNvSpPr/>
            <p:nvPr/>
          </p:nvSpPr>
          <p:spPr>
            <a:xfrm>
              <a:off x="8344036" y="4927183"/>
              <a:ext cx="410485" cy="373134"/>
            </a:xfrm>
            <a:custGeom>
              <a:avLst/>
              <a:gdLst>
                <a:gd name="connsiteX0" fmla="*/ 349262 w 410485"/>
                <a:gd name="connsiteY0" fmla="*/ 291598 h 373134"/>
                <a:gd name="connsiteX1" fmla="*/ 60702 w 410485"/>
                <a:gd name="connsiteY1" fmla="*/ 0 h 373134"/>
                <a:gd name="connsiteX2" fmla="*/ 26388 w 410485"/>
                <a:gd name="connsiteY2" fmla="*/ 0 h 373134"/>
                <a:gd name="connsiteX3" fmla="*/ 0 w 410485"/>
                <a:gd name="connsiteY3" fmla="*/ 0 h 373134"/>
                <a:gd name="connsiteX4" fmla="*/ 0 w 410485"/>
                <a:gd name="connsiteY4" fmla="*/ 373135 h 373134"/>
                <a:gd name="connsiteX5" fmla="*/ 60702 w 410485"/>
                <a:gd name="connsiteY5" fmla="*/ 373135 h 373134"/>
                <a:gd name="connsiteX6" fmla="*/ 60702 w 410485"/>
                <a:gd name="connsiteY6" fmla="*/ 81917 h 373134"/>
                <a:gd name="connsiteX7" fmla="*/ 349262 w 410485"/>
                <a:gd name="connsiteY7" fmla="*/ 373135 h 373134"/>
                <a:gd name="connsiteX8" fmla="*/ 410486 w 410485"/>
                <a:gd name="connsiteY8" fmla="*/ 373135 h 373134"/>
                <a:gd name="connsiteX9" fmla="*/ 410486 w 410485"/>
                <a:gd name="connsiteY9" fmla="*/ 0 h 373134"/>
                <a:gd name="connsiteX10" fmla="*/ 349262 w 410485"/>
                <a:gd name="connsiteY10"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85" h="373134">
                  <a:moveTo>
                    <a:pt x="349262" y="291598"/>
                  </a:moveTo>
                  <a:lnTo>
                    <a:pt x="60702" y="0"/>
                  </a:lnTo>
                  <a:lnTo>
                    <a:pt x="26388" y="0"/>
                  </a:lnTo>
                  <a:lnTo>
                    <a:pt x="0" y="0"/>
                  </a:lnTo>
                  <a:lnTo>
                    <a:pt x="0" y="373135"/>
                  </a:lnTo>
                  <a:lnTo>
                    <a:pt x="60702" y="373135"/>
                  </a:lnTo>
                  <a:lnTo>
                    <a:pt x="60702" y="81917"/>
                  </a:lnTo>
                  <a:lnTo>
                    <a:pt x="349262" y="373135"/>
                  </a:lnTo>
                  <a:lnTo>
                    <a:pt x="410486" y="373135"/>
                  </a:lnTo>
                  <a:lnTo>
                    <a:pt x="410486" y="0"/>
                  </a:lnTo>
                  <a:lnTo>
                    <a:pt x="349262" y="0"/>
                  </a:lnTo>
                  <a:close/>
                </a:path>
              </a:pathLst>
            </a:custGeom>
            <a:grpFill/>
            <a:ln w="4731"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0A32E6E2-28C5-4015-AD5C-7B36FECA67F8}"/>
                </a:ext>
              </a:extLst>
            </p:cNvPr>
            <p:cNvSpPr/>
            <p:nvPr/>
          </p:nvSpPr>
          <p:spPr>
            <a:xfrm>
              <a:off x="8863965" y="4927183"/>
              <a:ext cx="421876" cy="373134"/>
            </a:xfrm>
            <a:custGeom>
              <a:avLst/>
              <a:gdLst>
                <a:gd name="connsiteX0" fmla="*/ 355716 w 421876"/>
                <a:gd name="connsiteY0" fmla="*/ 0 h 373134"/>
                <a:gd name="connsiteX1" fmla="*/ 212955 w 421876"/>
                <a:gd name="connsiteY1" fmla="*/ 291598 h 373134"/>
                <a:gd name="connsiteX2" fmla="*/ 70146 w 421876"/>
                <a:gd name="connsiteY2" fmla="*/ 0 h 373134"/>
                <a:gd name="connsiteX3" fmla="*/ 0 w 421876"/>
                <a:gd name="connsiteY3" fmla="*/ 0 h 373134"/>
                <a:gd name="connsiteX4" fmla="*/ 187042 w 421876"/>
                <a:gd name="connsiteY4" fmla="*/ 373135 h 373134"/>
                <a:gd name="connsiteX5" fmla="*/ 235309 w 421876"/>
                <a:gd name="connsiteY5" fmla="*/ 373135 h 373134"/>
                <a:gd name="connsiteX6" fmla="*/ 421876 w 421876"/>
                <a:gd name="connsiteY6"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1876" h="373134">
                  <a:moveTo>
                    <a:pt x="355716" y="0"/>
                  </a:moveTo>
                  <a:lnTo>
                    <a:pt x="212955" y="291598"/>
                  </a:lnTo>
                  <a:lnTo>
                    <a:pt x="70146" y="0"/>
                  </a:lnTo>
                  <a:lnTo>
                    <a:pt x="0" y="0"/>
                  </a:lnTo>
                  <a:lnTo>
                    <a:pt x="187042" y="373135"/>
                  </a:lnTo>
                  <a:lnTo>
                    <a:pt x="235309" y="373135"/>
                  </a:lnTo>
                  <a:lnTo>
                    <a:pt x="421876" y="0"/>
                  </a:lnTo>
                  <a:close/>
                </a:path>
              </a:pathLst>
            </a:custGeom>
            <a:grpFill/>
            <a:ln w="4731" cap="flat">
              <a:noFill/>
              <a:prstDash val="solid"/>
              <a:miter/>
            </a:ln>
          </p:spPr>
          <p:txBody>
            <a:bodyPr rtlCol="0" anchor="ctr"/>
            <a:lstStyle/>
            <a:p>
              <a:endParaRPr lang="en-GB"/>
            </a:p>
          </p:txBody>
        </p:sp>
      </p:grpSp>
      <p:sp>
        <p:nvSpPr>
          <p:cNvPr id="2" name="Title 1"/>
          <p:cNvSpPr>
            <a:spLocks noGrp="1"/>
          </p:cNvSpPr>
          <p:nvPr>
            <p:ph type="title" hasCustomPrompt="1"/>
          </p:nvPr>
        </p:nvSpPr>
        <p:spPr>
          <a:xfrm>
            <a:off x="539751" y="539750"/>
            <a:ext cx="5018400" cy="936000"/>
          </a:xfrm>
        </p:spPr>
        <p:txBody>
          <a:bodyPr/>
          <a:lstStyle>
            <a:lvl1pPr>
              <a:defRPr/>
            </a:lvl1pPr>
          </a:lstStyle>
          <a:p>
            <a:r>
              <a:rPr lang="en-GB"/>
              <a:t>Click to add title</a:t>
            </a:r>
          </a:p>
        </p:txBody>
      </p:sp>
      <p:sp>
        <p:nvSpPr>
          <p:cNvPr id="18" name="Text Placeholder 7">
            <a:extLst>
              <a:ext uri="{FF2B5EF4-FFF2-40B4-BE49-F238E27FC236}">
                <a16:creationId xmlns:a16="http://schemas.microsoft.com/office/drawing/2014/main" id="{7FF2DD87-B8CA-45C0-BA1C-B49C8E227569}"/>
              </a:ext>
            </a:extLst>
          </p:cNvPr>
          <p:cNvSpPr>
            <a:spLocks noGrp="1"/>
          </p:cNvSpPr>
          <p:nvPr>
            <p:ph type="body" sz="quarter" idx="14" hasCustomPrompt="1"/>
          </p:nvPr>
        </p:nvSpPr>
        <p:spPr>
          <a:xfrm>
            <a:off x="539998" y="1735085"/>
            <a:ext cx="5018400" cy="4311704"/>
          </a:xfrm>
        </p:spPr>
        <p:txBody>
          <a:bodyPr/>
          <a:lstStyle>
            <a:lvl1pPr>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vl6pPr>
              <a:defRPr>
                <a:solidFill>
                  <a:schemeClr val="accent1"/>
                </a:solidFill>
              </a:defRPr>
            </a:lvl6pPr>
            <a:lvl7pPr>
              <a:defRPr>
                <a:solidFill>
                  <a:schemeClr val="accent1"/>
                </a:solidFill>
              </a:defRPr>
            </a:lvl7pPr>
            <a:lvl8pPr>
              <a:defRPr>
                <a:solidFill>
                  <a:schemeClr val="accent1"/>
                </a:solidFill>
              </a:defRPr>
            </a:lvl8pPr>
            <a:lvl9pPr>
              <a:defRPr>
                <a:solidFill>
                  <a:schemeClr val="accent1"/>
                </a:solidFill>
              </a:defRPr>
            </a:lvl9pPr>
          </a:lstStyle>
          <a:p>
            <a:pPr lvl="0"/>
            <a:r>
              <a:rPr lang="en-GB"/>
              <a:t>Click to add text</a:t>
            </a:r>
          </a:p>
          <a:p>
            <a:pPr lvl="1"/>
            <a:r>
              <a:rPr lang="en-GB"/>
              <a:t>Second level</a:t>
            </a:r>
          </a:p>
          <a:p>
            <a:pPr lvl="2"/>
            <a:r>
              <a:rPr lang="en-GB"/>
              <a:t>Third level</a:t>
            </a:r>
          </a:p>
          <a:p>
            <a:pPr lvl="3"/>
            <a:r>
              <a:rPr lang="en-GB"/>
              <a:t>Fourth level</a:t>
            </a:r>
          </a:p>
          <a:p>
            <a:pPr lvl="4"/>
            <a:r>
              <a:rPr lang="en-GB"/>
              <a:t>Fifth level</a:t>
            </a:r>
          </a:p>
          <a:p>
            <a:pPr lvl="5"/>
            <a:r>
              <a:rPr lang="en-GB"/>
              <a:t>6</a:t>
            </a:r>
          </a:p>
          <a:p>
            <a:pPr lvl="6"/>
            <a:r>
              <a:rPr lang="en-GB"/>
              <a:t>7</a:t>
            </a:r>
          </a:p>
          <a:p>
            <a:pPr lvl="7"/>
            <a:r>
              <a:rPr lang="en-GB"/>
              <a:t>8</a:t>
            </a:r>
          </a:p>
          <a:p>
            <a:pPr lvl="8"/>
            <a:r>
              <a:rPr lang="en-GB"/>
              <a:t>9</a:t>
            </a:r>
          </a:p>
        </p:txBody>
      </p:sp>
      <p:sp>
        <p:nvSpPr>
          <p:cNvPr id="19" name="Text Placeholder 10">
            <a:extLst>
              <a:ext uri="{FF2B5EF4-FFF2-40B4-BE49-F238E27FC236}">
                <a16:creationId xmlns:a16="http://schemas.microsoft.com/office/drawing/2014/main" id="{EDAF23F1-B8C0-484A-B65F-256F7805880F}"/>
              </a:ext>
            </a:extLst>
          </p:cNvPr>
          <p:cNvSpPr>
            <a:spLocks noGrp="1"/>
          </p:cNvSpPr>
          <p:nvPr>
            <p:ph type="body" sz="quarter" idx="15" hasCustomPrompt="1"/>
          </p:nvPr>
        </p:nvSpPr>
        <p:spPr>
          <a:xfrm>
            <a:off x="6631200" y="539751"/>
            <a:ext cx="5018400" cy="936000"/>
          </a:xfrm>
        </p:spPr>
        <p:txBody>
          <a:bodyPr/>
          <a:lstStyle>
            <a:lvl1pPr marL="0" indent="0">
              <a:lnSpc>
                <a:spcPct val="83000"/>
              </a:lnSpc>
              <a:spcBef>
                <a:spcPts val="0"/>
              </a:spcBef>
              <a:buFontTx/>
              <a:buNone/>
              <a:defRPr sz="3600" b="0">
                <a:solidFill>
                  <a:schemeClr val="bg1"/>
                </a:solidFill>
              </a:defRPr>
            </a:lvl1pPr>
            <a:lvl2pPr marL="0" indent="0">
              <a:lnSpc>
                <a:spcPct val="83000"/>
              </a:lnSpc>
              <a:spcBef>
                <a:spcPts val="0"/>
              </a:spcBef>
              <a:buFontTx/>
              <a:buNone/>
              <a:defRPr sz="3600" b="0">
                <a:solidFill>
                  <a:schemeClr val="bg1"/>
                </a:solidFill>
              </a:defRPr>
            </a:lvl2pPr>
            <a:lvl3pPr marL="0" indent="0">
              <a:lnSpc>
                <a:spcPct val="83000"/>
              </a:lnSpc>
              <a:spcBef>
                <a:spcPts val="0"/>
              </a:spcBef>
              <a:buFontTx/>
              <a:buNone/>
              <a:defRPr sz="3600" b="0">
                <a:solidFill>
                  <a:schemeClr val="bg1"/>
                </a:solidFill>
              </a:defRPr>
            </a:lvl3pPr>
            <a:lvl4pPr marL="0" indent="0">
              <a:lnSpc>
                <a:spcPct val="83000"/>
              </a:lnSpc>
              <a:spcBef>
                <a:spcPts val="0"/>
              </a:spcBef>
              <a:buFontTx/>
              <a:buNone/>
              <a:defRPr sz="3600" b="0">
                <a:solidFill>
                  <a:schemeClr val="bg1"/>
                </a:solidFill>
              </a:defRPr>
            </a:lvl4pPr>
            <a:lvl5pPr marL="0" indent="0">
              <a:lnSpc>
                <a:spcPct val="83000"/>
              </a:lnSpc>
              <a:spcBef>
                <a:spcPts val="0"/>
              </a:spcBef>
              <a:buFontTx/>
              <a:buNone/>
              <a:defRPr sz="3600" b="0">
                <a:solidFill>
                  <a:schemeClr val="bg1"/>
                </a:solidFill>
              </a:defRPr>
            </a:lvl5pPr>
            <a:lvl6pPr marL="0" indent="0">
              <a:lnSpc>
                <a:spcPct val="83000"/>
              </a:lnSpc>
              <a:spcBef>
                <a:spcPts val="0"/>
              </a:spcBef>
              <a:buFontTx/>
              <a:buNone/>
              <a:defRPr sz="3600" b="0">
                <a:solidFill>
                  <a:schemeClr val="bg1"/>
                </a:solidFill>
              </a:defRPr>
            </a:lvl6pPr>
            <a:lvl7pPr marL="0" indent="0">
              <a:lnSpc>
                <a:spcPct val="83000"/>
              </a:lnSpc>
              <a:spcBef>
                <a:spcPts val="0"/>
              </a:spcBef>
              <a:buFontTx/>
              <a:buNone/>
              <a:defRPr sz="3600" b="0">
                <a:solidFill>
                  <a:schemeClr val="bg1"/>
                </a:solidFill>
              </a:defRPr>
            </a:lvl7pPr>
            <a:lvl8pPr marL="0" indent="0">
              <a:lnSpc>
                <a:spcPct val="83000"/>
              </a:lnSpc>
              <a:spcBef>
                <a:spcPts val="0"/>
              </a:spcBef>
              <a:buFontTx/>
              <a:buNone/>
              <a:defRPr sz="3600" b="0">
                <a:solidFill>
                  <a:schemeClr val="bg1"/>
                </a:solidFill>
              </a:defRPr>
            </a:lvl8pPr>
            <a:lvl9pPr marL="0" indent="0">
              <a:lnSpc>
                <a:spcPct val="83000"/>
              </a:lnSpc>
              <a:buFontTx/>
              <a:buNone/>
              <a:defRPr sz="3600" b="0">
                <a:solidFill>
                  <a:schemeClr val="bg1"/>
                </a:solidFill>
              </a:defRPr>
            </a:lvl9pPr>
          </a:lstStyle>
          <a:p>
            <a:pPr lvl="0"/>
            <a:r>
              <a:rPr lang="en-GB"/>
              <a:t>Click to add title</a:t>
            </a:r>
          </a:p>
          <a:p>
            <a:pPr lvl="1"/>
            <a:endParaRPr lang="en-GB"/>
          </a:p>
        </p:txBody>
      </p:sp>
      <p:sp>
        <p:nvSpPr>
          <p:cNvPr id="20" name="Text Placeholder 13">
            <a:extLst>
              <a:ext uri="{FF2B5EF4-FFF2-40B4-BE49-F238E27FC236}">
                <a16:creationId xmlns:a16="http://schemas.microsoft.com/office/drawing/2014/main" id="{12B098D5-A529-4245-95A8-157EA2D18973}"/>
              </a:ext>
            </a:extLst>
          </p:cNvPr>
          <p:cNvSpPr>
            <a:spLocks noGrp="1"/>
          </p:cNvSpPr>
          <p:nvPr>
            <p:ph type="body" sz="quarter" idx="23" hasCustomPrompt="1"/>
          </p:nvPr>
        </p:nvSpPr>
        <p:spPr>
          <a:xfrm>
            <a:off x="6631200" y="1735085"/>
            <a:ext cx="5018400" cy="4306992"/>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GB"/>
              <a:t>Click to add text</a:t>
            </a:r>
          </a:p>
          <a:p>
            <a:pPr lvl="1"/>
            <a:r>
              <a:rPr lang="en-GB"/>
              <a:t>Second level</a:t>
            </a:r>
          </a:p>
          <a:p>
            <a:pPr lvl="2"/>
            <a:r>
              <a:rPr lang="en-GB"/>
              <a:t>Third level</a:t>
            </a:r>
          </a:p>
          <a:p>
            <a:pPr lvl="3"/>
            <a:r>
              <a:rPr lang="en-GB"/>
              <a:t>Fourth level</a:t>
            </a:r>
          </a:p>
          <a:p>
            <a:pPr lvl="4"/>
            <a:r>
              <a:rPr lang="en-GB"/>
              <a:t>Fifth level</a:t>
            </a:r>
          </a:p>
          <a:p>
            <a:pPr lvl="5"/>
            <a:r>
              <a:rPr lang="en-GB"/>
              <a:t>6</a:t>
            </a:r>
          </a:p>
          <a:p>
            <a:pPr lvl="6"/>
            <a:r>
              <a:rPr lang="en-GB"/>
              <a:t>7</a:t>
            </a:r>
          </a:p>
          <a:p>
            <a:pPr lvl="7"/>
            <a:r>
              <a:rPr lang="en-GB"/>
              <a:t>8</a:t>
            </a:r>
          </a:p>
          <a:p>
            <a:pPr lvl="8"/>
            <a:r>
              <a:rPr lang="en-GB"/>
              <a:t>9</a:t>
            </a:r>
          </a:p>
        </p:txBody>
      </p:sp>
      <p:sp>
        <p:nvSpPr>
          <p:cNvPr id="5" name="Date Placeholder 4"/>
          <p:cNvSpPr>
            <a:spLocks noGrp="1"/>
          </p:cNvSpPr>
          <p:nvPr>
            <p:ph type="dt" sz="half" idx="10"/>
          </p:nvPr>
        </p:nvSpPr>
        <p:spPr>
          <a:xfrm>
            <a:off x="0" y="6858000"/>
            <a:ext cx="0" cy="0"/>
          </a:xfrm>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BA07366-CB75-4AA8-9E5B-928B849F427C}" type="slidenum">
              <a:rPr lang="en-GB" smtClean="0"/>
              <a:t>‹#›</a:t>
            </a:fld>
            <a:endParaRPr lang="en-GB"/>
          </a:p>
        </p:txBody>
      </p:sp>
      <p:sp>
        <p:nvSpPr>
          <p:cNvPr id="14" name="_SD_FLD_Copyright">
            <a:extLst>
              <a:ext uri="{FF2B5EF4-FFF2-40B4-BE49-F238E27FC236}">
                <a16:creationId xmlns:a16="http://schemas.microsoft.com/office/drawing/2014/main" id="{1099F517-19A2-4C2A-9FAD-96F0B4770965}"/>
              </a:ext>
            </a:extLst>
          </p:cNvPr>
          <p:cNvSpPr txBox="1"/>
          <p:nvPr userDrawn="1"/>
        </p:nvSpPr>
        <p:spPr>
          <a:xfrm>
            <a:off x="853200" y="6440400"/>
            <a:ext cx="278923" cy="107722"/>
          </a:xfrm>
          <a:prstGeom prst="rect">
            <a:avLst/>
          </a:prstGeom>
          <a:noFill/>
        </p:spPr>
        <p:txBody>
          <a:bodyPr wrap="none" lIns="0" tIns="0" rIns="0" bIns="0" rtlCol="0">
            <a:spAutoFit/>
          </a:bodyPr>
          <a:lstStyle/>
          <a:p>
            <a:r>
              <a:rPr lang="en-GB" sz="700" noProof="0">
                <a:solidFill>
                  <a:schemeClr val="accent1"/>
                </a:solidFill>
              </a:rPr>
              <a:t>DNV ©</a:t>
            </a:r>
          </a:p>
        </p:txBody>
      </p:sp>
      <p:sp>
        <p:nvSpPr>
          <p:cNvPr id="15" name="SD_FLD_DocumentDate">
            <a:extLst>
              <a:ext uri="{FF2B5EF4-FFF2-40B4-BE49-F238E27FC236}">
                <a16:creationId xmlns:a16="http://schemas.microsoft.com/office/drawing/2014/main" id="{5E6CBA46-0BD0-48FA-8FB9-5998CF0BE074}"/>
              </a:ext>
            </a:extLst>
          </p:cNvPr>
          <p:cNvSpPr txBox="1">
            <a:spLocks noChangeArrowheads="1"/>
          </p:cNvSpPr>
          <p:nvPr userDrawn="1"/>
        </p:nvSpPr>
        <p:spPr bwMode="auto">
          <a:xfrm>
            <a:off x="1166400" y="6440400"/>
            <a:ext cx="119880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ctr">
              <a:spcBef>
                <a:spcPts val="0"/>
              </a:spcBef>
            </a:pPr>
            <a:r>
              <a:rPr lang="en-GB" altLang="ja-JP" sz="700" cap="all" baseline="0">
                <a:solidFill>
                  <a:schemeClr val="accent1"/>
                </a:solidFill>
                <a:ea typeface="ＭＳ Ｐゴシック" charset="-128"/>
                <a:cs typeface="Arial" charset="0"/>
              </a:rPr>
              <a:t>11 August 2023</a:t>
            </a:r>
          </a:p>
        </p:txBody>
      </p:sp>
      <p:sp>
        <p:nvSpPr>
          <p:cNvPr id="28" name="SD_FLD_Draft" hidden="1">
            <a:extLst>
              <a:ext uri="{FF2B5EF4-FFF2-40B4-BE49-F238E27FC236}">
                <a16:creationId xmlns:a16="http://schemas.microsoft.com/office/drawing/2014/main" id="{5DD1835E-D50E-44DD-A77D-BAA84197440E}"/>
              </a:ext>
            </a:extLst>
          </p:cNvPr>
          <p:cNvSpPr txBox="1">
            <a:spLocks noChangeArrowheads="1"/>
          </p:cNvSpPr>
          <p:nvPr userDrawn="1"/>
        </p:nvSpPr>
        <p:spPr bwMode="auto">
          <a:xfrm>
            <a:off x="5243513" y="6232324"/>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sp>
        <p:nvSpPr>
          <p:cNvPr id="29" name="SD_FLD_Confidentiality">
            <a:extLst>
              <a:ext uri="{FF2B5EF4-FFF2-40B4-BE49-F238E27FC236}">
                <a16:creationId xmlns:a16="http://schemas.microsoft.com/office/drawing/2014/main" id="{D8504C57-0921-4562-9BB3-9AB2F26367D5}"/>
              </a:ext>
            </a:extLst>
          </p:cNvPr>
          <p:cNvSpPr/>
          <p:nvPr userDrawn="1"/>
        </p:nvSpPr>
        <p:spPr>
          <a:xfrm>
            <a:off x="7131600" y="6440400"/>
            <a:ext cx="2440800" cy="1512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L="0" algn="ctr" defTabSz="914400" rtl="0" eaLnBrk="1" latinLnBrk="0" hangingPunct="1">
              <a:lnSpc>
                <a:spcPct val="100000"/>
              </a:lnSpc>
              <a:spcBef>
                <a:spcPts val="0"/>
              </a:spcBef>
            </a:pPr>
            <a:endParaRPr lang="en-GB" sz="700" b="0" kern="1200" cap="all" baseline="0">
              <a:solidFill>
                <a:schemeClr val="bg1"/>
              </a:solidFill>
              <a:latin typeface="+mn-lt"/>
              <a:ea typeface="+mn-ea"/>
              <a:cs typeface="+mn-cs"/>
            </a:endParaRPr>
          </a:p>
        </p:txBody>
      </p:sp>
    </p:spTree>
    <p:extLst>
      <p:ext uri="{BB962C8B-B14F-4D97-AF65-F5344CB8AC3E}">
        <p14:creationId xmlns:p14="http://schemas.microsoft.com/office/powerpoint/2010/main" val="1363615765"/>
      </p:ext>
    </p:extLst>
  </p:cSld>
  <p:clrMapOvr>
    <a:masterClrMapping/>
  </p:clrMapOvr>
  <p:extLst>
    <p:ext uri="{DCECCB84-F9BA-43D5-87BE-67443E8EF086}">
      <p15:sldGuideLst xmlns:p15="http://schemas.microsoft.com/office/powerpoint/2012/main">
        <p15:guide id="1" pos="3501" userDrawn="1">
          <p15:clr>
            <a:srgbClr val="F26B43"/>
          </p15:clr>
        </p15:guide>
        <p15:guide id="2" pos="4177" userDrawn="1">
          <p15:clr>
            <a:srgbClr val="F26B43"/>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Two text B">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7E5A94F9-752C-4C17-A881-9EC3D1BFC081}"/>
              </a:ext>
            </a:extLst>
          </p:cNvPr>
          <p:cNvSpPr/>
          <p:nvPr userDrawn="1"/>
        </p:nvSpPr>
        <p:spPr bwMode="ltGray">
          <a:xfrm>
            <a:off x="0" y="0"/>
            <a:ext cx="6100761" cy="686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noProof="0"/>
          </a:p>
        </p:txBody>
      </p:sp>
      <p:sp>
        <p:nvSpPr>
          <p:cNvPr id="2" name="Title 1"/>
          <p:cNvSpPr>
            <a:spLocks noGrp="1"/>
          </p:cNvSpPr>
          <p:nvPr>
            <p:ph type="title" hasCustomPrompt="1"/>
          </p:nvPr>
        </p:nvSpPr>
        <p:spPr>
          <a:xfrm>
            <a:off x="539751" y="539750"/>
            <a:ext cx="5018400" cy="936000"/>
          </a:xfrm>
        </p:spPr>
        <p:txBody>
          <a:bodyPr/>
          <a:lstStyle>
            <a:lvl1pPr>
              <a:defRPr>
                <a:solidFill>
                  <a:schemeClr val="bg1"/>
                </a:solidFill>
              </a:defRPr>
            </a:lvl1pPr>
          </a:lstStyle>
          <a:p>
            <a:r>
              <a:rPr lang="en-GB"/>
              <a:t>Click to add title</a:t>
            </a:r>
          </a:p>
        </p:txBody>
      </p:sp>
      <p:sp>
        <p:nvSpPr>
          <p:cNvPr id="18" name="Text Placeholder 7">
            <a:extLst>
              <a:ext uri="{FF2B5EF4-FFF2-40B4-BE49-F238E27FC236}">
                <a16:creationId xmlns:a16="http://schemas.microsoft.com/office/drawing/2014/main" id="{7FF2DD87-B8CA-45C0-BA1C-B49C8E227569}"/>
              </a:ext>
            </a:extLst>
          </p:cNvPr>
          <p:cNvSpPr>
            <a:spLocks noGrp="1"/>
          </p:cNvSpPr>
          <p:nvPr>
            <p:ph type="body" sz="quarter" idx="14" hasCustomPrompt="1"/>
          </p:nvPr>
        </p:nvSpPr>
        <p:spPr>
          <a:xfrm>
            <a:off x="536446" y="1735085"/>
            <a:ext cx="5018400" cy="431170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GB"/>
              <a:t>Click to add text</a:t>
            </a:r>
          </a:p>
          <a:p>
            <a:pPr lvl="1"/>
            <a:r>
              <a:rPr lang="en-GB"/>
              <a:t>Second level</a:t>
            </a:r>
          </a:p>
          <a:p>
            <a:pPr lvl="2"/>
            <a:r>
              <a:rPr lang="en-GB"/>
              <a:t>Third level</a:t>
            </a:r>
          </a:p>
          <a:p>
            <a:pPr lvl="3"/>
            <a:r>
              <a:rPr lang="en-GB"/>
              <a:t>Fourth level</a:t>
            </a:r>
          </a:p>
          <a:p>
            <a:pPr lvl="4"/>
            <a:r>
              <a:rPr lang="en-GB"/>
              <a:t>Fifth level</a:t>
            </a:r>
          </a:p>
          <a:p>
            <a:pPr lvl="5"/>
            <a:r>
              <a:rPr lang="en-GB"/>
              <a:t>6</a:t>
            </a:r>
          </a:p>
          <a:p>
            <a:pPr lvl="6"/>
            <a:r>
              <a:rPr lang="en-GB"/>
              <a:t>7</a:t>
            </a:r>
          </a:p>
          <a:p>
            <a:pPr lvl="7"/>
            <a:r>
              <a:rPr lang="en-GB"/>
              <a:t>8</a:t>
            </a:r>
          </a:p>
          <a:p>
            <a:pPr lvl="8"/>
            <a:r>
              <a:rPr lang="en-GB"/>
              <a:t>9</a:t>
            </a:r>
          </a:p>
        </p:txBody>
      </p:sp>
      <p:sp>
        <p:nvSpPr>
          <p:cNvPr id="19" name="Text Placeholder 10">
            <a:extLst>
              <a:ext uri="{FF2B5EF4-FFF2-40B4-BE49-F238E27FC236}">
                <a16:creationId xmlns:a16="http://schemas.microsoft.com/office/drawing/2014/main" id="{EDAF23F1-B8C0-484A-B65F-256F7805880F}"/>
              </a:ext>
            </a:extLst>
          </p:cNvPr>
          <p:cNvSpPr>
            <a:spLocks noGrp="1"/>
          </p:cNvSpPr>
          <p:nvPr>
            <p:ph type="body" sz="quarter" idx="15" hasCustomPrompt="1"/>
          </p:nvPr>
        </p:nvSpPr>
        <p:spPr>
          <a:xfrm>
            <a:off x="6631200" y="539751"/>
            <a:ext cx="5018400" cy="936000"/>
          </a:xfrm>
        </p:spPr>
        <p:txBody>
          <a:bodyPr/>
          <a:lstStyle>
            <a:lvl1pPr marL="0" indent="0">
              <a:lnSpc>
                <a:spcPct val="83000"/>
              </a:lnSpc>
              <a:spcBef>
                <a:spcPts val="0"/>
              </a:spcBef>
              <a:buFontTx/>
              <a:buNone/>
              <a:defRPr sz="3600" b="0">
                <a:solidFill>
                  <a:schemeClr val="accent1"/>
                </a:solidFill>
              </a:defRPr>
            </a:lvl1pPr>
            <a:lvl2pPr marL="0" indent="0">
              <a:lnSpc>
                <a:spcPct val="83000"/>
              </a:lnSpc>
              <a:spcBef>
                <a:spcPts val="0"/>
              </a:spcBef>
              <a:buFontTx/>
              <a:buNone/>
              <a:defRPr sz="3600" b="0">
                <a:solidFill>
                  <a:schemeClr val="accent1"/>
                </a:solidFill>
              </a:defRPr>
            </a:lvl2pPr>
            <a:lvl3pPr marL="0" indent="0">
              <a:lnSpc>
                <a:spcPct val="83000"/>
              </a:lnSpc>
              <a:spcBef>
                <a:spcPts val="0"/>
              </a:spcBef>
              <a:buFontTx/>
              <a:buNone/>
              <a:defRPr sz="3600" b="0">
                <a:solidFill>
                  <a:schemeClr val="bg1"/>
                </a:solidFill>
              </a:defRPr>
            </a:lvl3pPr>
            <a:lvl4pPr marL="0" indent="0">
              <a:lnSpc>
                <a:spcPct val="83000"/>
              </a:lnSpc>
              <a:spcBef>
                <a:spcPts val="0"/>
              </a:spcBef>
              <a:buFontTx/>
              <a:buNone/>
              <a:defRPr sz="3600" b="0">
                <a:solidFill>
                  <a:schemeClr val="bg1"/>
                </a:solidFill>
              </a:defRPr>
            </a:lvl4pPr>
            <a:lvl5pPr marL="0" indent="0">
              <a:lnSpc>
                <a:spcPct val="83000"/>
              </a:lnSpc>
              <a:spcBef>
                <a:spcPts val="0"/>
              </a:spcBef>
              <a:buFontTx/>
              <a:buNone/>
              <a:defRPr sz="3600" b="0">
                <a:solidFill>
                  <a:schemeClr val="bg1"/>
                </a:solidFill>
              </a:defRPr>
            </a:lvl5pPr>
            <a:lvl6pPr marL="0" indent="0">
              <a:lnSpc>
                <a:spcPct val="83000"/>
              </a:lnSpc>
              <a:spcBef>
                <a:spcPts val="0"/>
              </a:spcBef>
              <a:buFontTx/>
              <a:buNone/>
              <a:defRPr sz="3600" b="0">
                <a:solidFill>
                  <a:schemeClr val="bg1"/>
                </a:solidFill>
              </a:defRPr>
            </a:lvl6pPr>
            <a:lvl7pPr marL="0" indent="0">
              <a:lnSpc>
                <a:spcPct val="83000"/>
              </a:lnSpc>
              <a:spcBef>
                <a:spcPts val="0"/>
              </a:spcBef>
              <a:buFontTx/>
              <a:buNone/>
              <a:defRPr sz="3600" b="0">
                <a:solidFill>
                  <a:schemeClr val="bg1"/>
                </a:solidFill>
              </a:defRPr>
            </a:lvl7pPr>
            <a:lvl8pPr marL="0" indent="0">
              <a:lnSpc>
                <a:spcPct val="83000"/>
              </a:lnSpc>
              <a:spcBef>
                <a:spcPts val="0"/>
              </a:spcBef>
              <a:buFontTx/>
              <a:buNone/>
              <a:defRPr sz="3600" b="0">
                <a:solidFill>
                  <a:schemeClr val="bg1"/>
                </a:solidFill>
              </a:defRPr>
            </a:lvl8pPr>
            <a:lvl9pPr marL="0" indent="0">
              <a:lnSpc>
                <a:spcPct val="83000"/>
              </a:lnSpc>
              <a:buFontTx/>
              <a:buNone/>
              <a:defRPr sz="3600" b="0">
                <a:solidFill>
                  <a:schemeClr val="bg1"/>
                </a:solidFill>
              </a:defRPr>
            </a:lvl9pPr>
          </a:lstStyle>
          <a:p>
            <a:pPr lvl="0"/>
            <a:r>
              <a:rPr lang="en-GB"/>
              <a:t>Click to add title</a:t>
            </a:r>
          </a:p>
          <a:p>
            <a:pPr lvl="1"/>
            <a:endParaRPr lang="en-GB"/>
          </a:p>
        </p:txBody>
      </p:sp>
      <p:sp>
        <p:nvSpPr>
          <p:cNvPr id="20" name="Text Placeholder 13">
            <a:extLst>
              <a:ext uri="{FF2B5EF4-FFF2-40B4-BE49-F238E27FC236}">
                <a16:creationId xmlns:a16="http://schemas.microsoft.com/office/drawing/2014/main" id="{12B098D5-A529-4245-95A8-157EA2D18973}"/>
              </a:ext>
            </a:extLst>
          </p:cNvPr>
          <p:cNvSpPr>
            <a:spLocks noGrp="1"/>
          </p:cNvSpPr>
          <p:nvPr>
            <p:ph type="body" sz="quarter" idx="23" hasCustomPrompt="1"/>
          </p:nvPr>
        </p:nvSpPr>
        <p:spPr>
          <a:xfrm>
            <a:off x="6631200" y="1735085"/>
            <a:ext cx="5018400" cy="4306992"/>
          </a:xfrm>
        </p:spPr>
        <p:txBody>
          <a:bodyPr/>
          <a:lstStyle>
            <a:lvl1pPr>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vl6pPr>
              <a:defRPr>
                <a:solidFill>
                  <a:schemeClr val="accent1"/>
                </a:solidFill>
              </a:defRPr>
            </a:lvl6pPr>
            <a:lvl7pPr>
              <a:defRPr>
                <a:solidFill>
                  <a:schemeClr val="accent1"/>
                </a:solidFill>
              </a:defRPr>
            </a:lvl7pPr>
            <a:lvl8pPr>
              <a:defRPr>
                <a:solidFill>
                  <a:schemeClr val="accent1"/>
                </a:solidFill>
              </a:defRPr>
            </a:lvl8pPr>
            <a:lvl9pPr>
              <a:defRPr>
                <a:solidFill>
                  <a:schemeClr val="accent1"/>
                </a:solidFill>
              </a:defRPr>
            </a:lvl9pPr>
          </a:lstStyle>
          <a:p>
            <a:pPr lvl="0"/>
            <a:r>
              <a:rPr lang="en-GB"/>
              <a:t>Click to add text</a:t>
            </a:r>
          </a:p>
          <a:p>
            <a:pPr lvl="1"/>
            <a:r>
              <a:rPr lang="en-GB"/>
              <a:t>Second level</a:t>
            </a:r>
          </a:p>
          <a:p>
            <a:pPr lvl="2"/>
            <a:r>
              <a:rPr lang="en-GB"/>
              <a:t>Third level</a:t>
            </a:r>
          </a:p>
          <a:p>
            <a:pPr lvl="3"/>
            <a:r>
              <a:rPr lang="en-GB"/>
              <a:t>Fourth level</a:t>
            </a:r>
          </a:p>
          <a:p>
            <a:pPr lvl="4"/>
            <a:r>
              <a:rPr lang="en-GB"/>
              <a:t>Fifth level</a:t>
            </a:r>
          </a:p>
          <a:p>
            <a:pPr lvl="5"/>
            <a:r>
              <a:rPr lang="en-GB"/>
              <a:t>6</a:t>
            </a:r>
          </a:p>
          <a:p>
            <a:pPr lvl="6"/>
            <a:r>
              <a:rPr lang="en-GB"/>
              <a:t>7</a:t>
            </a:r>
          </a:p>
          <a:p>
            <a:pPr lvl="7"/>
            <a:r>
              <a:rPr lang="en-GB"/>
              <a:t>8</a:t>
            </a:r>
          </a:p>
          <a:p>
            <a:pPr lvl="8"/>
            <a:r>
              <a:rPr lang="en-GB"/>
              <a:t>9</a:t>
            </a:r>
          </a:p>
        </p:txBody>
      </p:sp>
      <p:sp>
        <p:nvSpPr>
          <p:cNvPr id="5" name="Date Placeholder 4"/>
          <p:cNvSpPr>
            <a:spLocks noGrp="1"/>
          </p:cNvSpPr>
          <p:nvPr>
            <p:ph type="dt" sz="half" idx="10"/>
          </p:nvPr>
        </p:nvSpPr>
        <p:spPr>
          <a:xfrm>
            <a:off x="0" y="6858000"/>
            <a:ext cx="0" cy="0"/>
          </a:xfrm>
        </p:spPr>
        <p:txBody>
          <a:bodyPr/>
          <a:lstStyle/>
          <a:p>
            <a:endParaRPr lang="en-GB"/>
          </a:p>
        </p:txBody>
      </p:sp>
      <p:sp>
        <p:nvSpPr>
          <p:cNvPr id="6" name="Footer Placeholder 5"/>
          <p:cNvSpPr>
            <a:spLocks noGrp="1"/>
          </p:cNvSpPr>
          <p:nvPr>
            <p:ph type="ftr" sz="quarter" idx="11"/>
          </p:nvPr>
        </p:nvSpPr>
        <p:spPr/>
        <p:txBody>
          <a:bodyPr/>
          <a:lstStyle>
            <a:lvl1pPr>
              <a:defRPr>
                <a:solidFill>
                  <a:schemeClr val="bg1"/>
                </a:solidFill>
              </a:defRPr>
            </a:lvl1pPr>
          </a:lstStyle>
          <a:p>
            <a:endParaRPr lang="en-GB"/>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5BA07366-CB75-4AA8-9E5B-928B849F427C}" type="slidenum">
              <a:rPr lang="en-GB" smtClean="0"/>
              <a:pPr/>
              <a:t>‹#›</a:t>
            </a:fld>
            <a:endParaRPr lang="en-GB"/>
          </a:p>
        </p:txBody>
      </p:sp>
      <p:sp>
        <p:nvSpPr>
          <p:cNvPr id="14" name="_SD_FLD_Copyright">
            <a:extLst>
              <a:ext uri="{FF2B5EF4-FFF2-40B4-BE49-F238E27FC236}">
                <a16:creationId xmlns:a16="http://schemas.microsoft.com/office/drawing/2014/main" id="{1099F517-19A2-4C2A-9FAD-96F0B4770965}"/>
              </a:ext>
            </a:extLst>
          </p:cNvPr>
          <p:cNvSpPr txBox="1"/>
          <p:nvPr userDrawn="1"/>
        </p:nvSpPr>
        <p:spPr>
          <a:xfrm>
            <a:off x="853200" y="6440400"/>
            <a:ext cx="278923" cy="107722"/>
          </a:xfrm>
          <a:prstGeom prst="rect">
            <a:avLst/>
          </a:prstGeom>
          <a:noFill/>
        </p:spPr>
        <p:txBody>
          <a:bodyPr wrap="none" lIns="0" tIns="0" rIns="0" bIns="0" rtlCol="0">
            <a:spAutoFit/>
          </a:bodyPr>
          <a:lstStyle/>
          <a:p>
            <a:r>
              <a:rPr lang="en-GB" sz="700" noProof="0">
                <a:solidFill>
                  <a:schemeClr val="bg1"/>
                </a:solidFill>
              </a:rPr>
              <a:t>DNV ©</a:t>
            </a:r>
          </a:p>
        </p:txBody>
      </p:sp>
      <p:sp>
        <p:nvSpPr>
          <p:cNvPr id="15" name="SD_FLD_DocumentDate">
            <a:extLst>
              <a:ext uri="{FF2B5EF4-FFF2-40B4-BE49-F238E27FC236}">
                <a16:creationId xmlns:a16="http://schemas.microsoft.com/office/drawing/2014/main" id="{5E6CBA46-0BD0-48FA-8FB9-5998CF0BE074}"/>
              </a:ext>
            </a:extLst>
          </p:cNvPr>
          <p:cNvSpPr txBox="1">
            <a:spLocks noChangeArrowheads="1"/>
          </p:cNvSpPr>
          <p:nvPr userDrawn="1"/>
        </p:nvSpPr>
        <p:spPr bwMode="auto">
          <a:xfrm>
            <a:off x="1166400" y="6440400"/>
            <a:ext cx="119880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ctr">
              <a:spcBef>
                <a:spcPts val="0"/>
              </a:spcBef>
            </a:pPr>
            <a:r>
              <a:rPr lang="en-GB" altLang="ja-JP" sz="700" cap="all" baseline="0">
                <a:solidFill>
                  <a:schemeClr val="bg1"/>
                </a:solidFill>
                <a:ea typeface="ＭＳ Ｐゴシック" charset="-128"/>
                <a:cs typeface="Arial" charset="0"/>
              </a:rPr>
              <a:t>11 August 2023</a:t>
            </a:r>
          </a:p>
        </p:txBody>
      </p:sp>
      <p:sp>
        <p:nvSpPr>
          <p:cNvPr id="28" name="SD_FLD_Draft" hidden="1">
            <a:extLst>
              <a:ext uri="{FF2B5EF4-FFF2-40B4-BE49-F238E27FC236}">
                <a16:creationId xmlns:a16="http://schemas.microsoft.com/office/drawing/2014/main" id="{5DD1835E-D50E-44DD-A77D-BAA84197440E}"/>
              </a:ext>
            </a:extLst>
          </p:cNvPr>
          <p:cNvSpPr txBox="1">
            <a:spLocks noChangeArrowheads="1"/>
          </p:cNvSpPr>
          <p:nvPr userDrawn="1"/>
        </p:nvSpPr>
        <p:spPr bwMode="auto">
          <a:xfrm>
            <a:off x="5243513" y="6232324"/>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sp>
        <p:nvSpPr>
          <p:cNvPr id="29" name="SD_FLD_Confidentiality">
            <a:extLst>
              <a:ext uri="{FF2B5EF4-FFF2-40B4-BE49-F238E27FC236}">
                <a16:creationId xmlns:a16="http://schemas.microsoft.com/office/drawing/2014/main" id="{D8504C57-0921-4562-9BB3-9AB2F26367D5}"/>
              </a:ext>
            </a:extLst>
          </p:cNvPr>
          <p:cNvSpPr/>
          <p:nvPr userDrawn="1"/>
        </p:nvSpPr>
        <p:spPr>
          <a:xfrm>
            <a:off x="7131600" y="6440400"/>
            <a:ext cx="2440800" cy="1512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L="0" algn="ctr" defTabSz="914400" rtl="0" eaLnBrk="1" latinLnBrk="0" hangingPunct="1">
              <a:lnSpc>
                <a:spcPct val="100000"/>
              </a:lnSpc>
              <a:spcBef>
                <a:spcPts val="0"/>
              </a:spcBef>
            </a:pPr>
            <a:endParaRPr lang="en-GB" sz="700" b="0" kern="1200" cap="all" baseline="0">
              <a:solidFill>
                <a:schemeClr val="accent1"/>
              </a:solidFill>
              <a:latin typeface="+mn-lt"/>
              <a:ea typeface="+mn-ea"/>
              <a:cs typeface="+mn-cs"/>
            </a:endParaRPr>
          </a:p>
        </p:txBody>
      </p:sp>
      <p:grpSp>
        <p:nvGrpSpPr>
          <p:cNvPr id="30" name="Logo">
            <a:extLst>
              <a:ext uri="{FF2B5EF4-FFF2-40B4-BE49-F238E27FC236}">
                <a16:creationId xmlns:a16="http://schemas.microsoft.com/office/drawing/2014/main" id="{9797F799-9D4E-44C1-9C94-5D81A10E73BB}"/>
              </a:ext>
            </a:extLst>
          </p:cNvPr>
          <p:cNvGrpSpPr/>
          <p:nvPr userDrawn="1"/>
        </p:nvGrpSpPr>
        <p:grpSpPr>
          <a:xfrm>
            <a:off x="10893210" y="6350918"/>
            <a:ext cx="755843" cy="322808"/>
            <a:chOff x="6380216" y="4059273"/>
            <a:chExt cx="2905863" cy="1241045"/>
          </a:xfrm>
        </p:grpSpPr>
        <p:sp>
          <p:nvSpPr>
            <p:cNvPr id="31" name="Freeform: Shape 30">
              <a:extLst>
                <a:ext uri="{FF2B5EF4-FFF2-40B4-BE49-F238E27FC236}">
                  <a16:creationId xmlns:a16="http://schemas.microsoft.com/office/drawing/2014/main" id="{395478A4-BD9D-4AF3-830D-D8C4ECC8BD67}"/>
                </a:ext>
              </a:extLst>
            </p:cNvPr>
            <p:cNvSpPr/>
            <p:nvPr/>
          </p:nvSpPr>
          <p:spPr>
            <a:xfrm>
              <a:off x="6380216" y="4059273"/>
              <a:ext cx="2905863" cy="346936"/>
            </a:xfrm>
            <a:custGeom>
              <a:avLst/>
              <a:gdLst>
                <a:gd name="connsiteX0" fmla="*/ 0 w 2905863"/>
                <a:gd name="connsiteY0" fmla="*/ 0 h 346936"/>
                <a:gd name="connsiteX1" fmla="*/ 2905864 w 2905863"/>
                <a:gd name="connsiteY1" fmla="*/ 0 h 346936"/>
                <a:gd name="connsiteX2" fmla="*/ 2905864 w 2905863"/>
                <a:gd name="connsiteY2" fmla="*/ 346937 h 346936"/>
                <a:gd name="connsiteX3" fmla="*/ 0 w 2905863"/>
                <a:gd name="connsiteY3" fmla="*/ 346937 h 346936"/>
              </a:gdLst>
              <a:ahLst/>
              <a:cxnLst>
                <a:cxn ang="0">
                  <a:pos x="connsiteX0" y="connsiteY0"/>
                </a:cxn>
                <a:cxn ang="0">
                  <a:pos x="connsiteX1" y="connsiteY1"/>
                </a:cxn>
                <a:cxn ang="0">
                  <a:pos x="connsiteX2" y="connsiteY2"/>
                </a:cxn>
                <a:cxn ang="0">
                  <a:pos x="connsiteX3" y="connsiteY3"/>
                </a:cxn>
              </a:cxnLst>
              <a:rect l="l" t="t" r="r" b="b"/>
              <a:pathLst>
                <a:path w="2905863" h="346936">
                  <a:moveTo>
                    <a:pt x="0" y="0"/>
                  </a:moveTo>
                  <a:lnTo>
                    <a:pt x="2905864" y="0"/>
                  </a:lnTo>
                  <a:lnTo>
                    <a:pt x="2905864" y="346937"/>
                  </a:lnTo>
                  <a:lnTo>
                    <a:pt x="0" y="346937"/>
                  </a:lnTo>
                  <a:close/>
                </a:path>
              </a:pathLst>
            </a:custGeom>
            <a:solidFill>
              <a:srgbClr val="99D9F0"/>
            </a:solidFill>
            <a:ln w="4731"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26D1A283-D484-41F6-8D7E-9FA95DDC6EEE}"/>
                </a:ext>
              </a:extLst>
            </p:cNvPr>
            <p:cNvSpPr/>
            <p:nvPr/>
          </p:nvSpPr>
          <p:spPr>
            <a:xfrm>
              <a:off x="6380216" y="4521775"/>
              <a:ext cx="2905863" cy="57854"/>
            </a:xfrm>
            <a:custGeom>
              <a:avLst/>
              <a:gdLst>
                <a:gd name="connsiteX0" fmla="*/ 0 w 2905863"/>
                <a:gd name="connsiteY0" fmla="*/ 0 h 57854"/>
                <a:gd name="connsiteX1" fmla="*/ 2905864 w 2905863"/>
                <a:gd name="connsiteY1" fmla="*/ 0 h 57854"/>
                <a:gd name="connsiteX2" fmla="*/ 2905864 w 2905863"/>
                <a:gd name="connsiteY2" fmla="*/ 57854 h 57854"/>
                <a:gd name="connsiteX3" fmla="*/ 0 w 2905863"/>
                <a:gd name="connsiteY3" fmla="*/ 57854 h 57854"/>
              </a:gdLst>
              <a:ahLst/>
              <a:cxnLst>
                <a:cxn ang="0">
                  <a:pos x="connsiteX0" y="connsiteY0"/>
                </a:cxn>
                <a:cxn ang="0">
                  <a:pos x="connsiteX1" y="connsiteY1"/>
                </a:cxn>
                <a:cxn ang="0">
                  <a:pos x="connsiteX2" y="connsiteY2"/>
                </a:cxn>
                <a:cxn ang="0">
                  <a:pos x="connsiteX3" y="connsiteY3"/>
                </a:cxn>
              </a:cxnLst>
              <a:rect l="l" t="t" r="r" b="b"/>
              <a:pathLst>
                <a:path w="2905863" h="57854">
                  <a:moveTo>
                    <a:pt x="0" y="0"/>
                  </a:moveTo>
                  <a:lnTo>
                    <a:pt x="2905864" y="0"/>
                  </a:lnTo>
                  <a:lnTo>
                    <a:pt x="2905864" y="57854"/>
                  </a:lnTo>
                  <a:lnTo>
                    <a:pt x="0" y="57854"/>
                  </a:lnTo>
                  <a:close/>
                </a:path>
              </a:pathLst>
            </a:custGeom>
            <a:solidFill>
              <a:srgbClr val="3F9C35"/>
            </a:solidFill>
            <a:ln w="4731" cap="flat">
              <a:noFill/>
              <a:prstDash val="solid"/>
              <a:miter/>
            </a:ln>
          </p:spPr>
          <p:txBody>
            <a:bodyPr rtlCol="0" anchor="ctr"/>
            <a:lstStyle/>
            <a:p>
              <a:endParaRPr lang="en-GB"/>
            </a:p>
          </p:txBody>
        </p:sp>
        <p:sp>
          <p:nvSpPr>
            <p:cNvPr id="33" name="Freeform: Shape 32">
              <a:extLst>
                <a:ext uri="{FF2B5EF4-FFF2-40B4-BE49-F238E27FC236}">
                  <a16:creationId xmlns:a16="http://schemas.microsoft.com/office/drawing/2014/main" id="{C60C41DB-E2AE-48EB-9E60-96525D5D2BA1}"/>
                </a:ext>
              </a:extLst>
            </p:cNvPr>
            <p:cNvSpPr/>
            <p:nvPr/>
          </p:nvSpPr>
          <p:spPr>
            <a:xfrm>
              <a:off x="6380216" y="4637294"/>
              <a:ext cx="2905863" cy="115566"/>
            </a:xfrm>
            <a:custGeom>
              <a:avLst/>
              <a:gdLst>
                <a:gd name="connsiteX0" fmla="*/ 0 w 2905863"/>
                <a:gd name="connsiteY0" fmla="*/ 0 h 115566"/>
                <a:gd name="connsiteX1" fmla="*/ 2905864 w 2905863"/>
                <a:gd name="connsiteY1" fmla="*/ 0 h 115566"/>
                <a:gd name="connsiteX2" fmla="*/ 2905864 w 2905863"/>
                <a:gd name="connsiteY2" fmla="*/ 115566 h 115566"/>
                <a:gd name="connsiteX3" fmla="*/ 0 w 2905863"/>
                <a:gd name="connsiteY3" fmla="*/ 115566 h 115566"/>
              </a:gdLst>
              <a:ahLst/>
              <a:cxnLst>
                <a:cxn ang="0">
                  <a:pos x="connsiteX0" y="connsiteY0"/>
                </a:cxn>
                <a:cxn ang="0">
                  <a:pos x="connsiteX1" y="connsiteY1"/>
                </a:cxn>
                <a:cxn ang="0">
                  <a:pos x="connsiteX2" y="connsiteY2"/>
                </a:cxn>
                <a:cxn ang="0">
                  <a:pos x="connsiteX3" y="connsiteY3"/>
                </a:cxn>
              </a:cxnLst>
              <a:rect l="l" t="t" r="r" b="b"/>
              <a:pathLst>
                <a:path w="2905863" h="115566">
                  <a:moveTo>
                    <a:pt x="0" y="0"/>
                  </a:moveTo>
                  <a:lnTo>
                    <a:pt x="2905864" y="0"/>
                  </a:lnTo>
                  <a:lnTo>
                    <a:pt x="2905864" y="115566"/>
                  </a:lnTo>
                  <a:lnTo>
                    <a:pt x="0" y="115566"/>
                  </a:lnTo>
                  <a:close/>
                </a:path>
              </a:pathLst>
            </a:custGeom>
            <a:solidFill>
              <a:srgbClr val="003591"/>
            </a:solidFill>
            <a:ln w="4731" cap="flat">
              <a:noFill/>
              <a:prstDash val="solid"/>
              <a:miter/>
            </a:ln>
          </p:spPr>
          <p:txBody>
            <a:bodyPr rtlCol="0" anchor="ctr"/>
            <a:lstStyle/>
            <a:p>
              <a:endParaRPr lang="en-GB"/>
            </a:p>
          </p:txBody>
        </p:sp>
        <p:sp>
          <p:nvSpPr>
            <p:cNvPr id="34" name="Freeform: Shape 33">
              <a:extLst>
                <a:ext uri="{FF2B5EF4-FFF2-40B4-BE49-F238E27FC236}">
                  <a16:creationId xmlns:a16="http://schemas.microsoft.com/office/drawing/2014/main" id="{727B6332-097C-4B17-BAF1-B2B881F421E7}"/>
                </a:ext>
              </a:extLst>
            </p:cNvPr>
            <p:cNvSpPr/>
            <p:nvPr/>
          </p:nvSpPr>
          <p:spPr>
            <a:xfrm>
              <a:off x="7833598" y="4927183"/>
              <a:ext cx="392545" cy="373134"/>
            </a:xfrm>
            <a:custGeom>
              <a:avLst/>
              <a:gdLst>
                <a:gd name="connsiteX0" fmla="*/ 303984 w 392545"/>
                <a:gd name="connsiteY0" fmla="*/ 19174 h 373134"/>
                <a:gd name="connsiteX1" fmla="*/ 201992 w 392545"/>
                <a:gd name="connsiteY1" fmla="*/ 0 h 373134"/>
                <a:gd name="connsiteX2" fmla="*/ 62173 w 392545"/>
                <a:gd name="connsiteY2" fmla="*/ 0 h 373134"/>
                <a:gd name="connsiteX3" fmla="*/ 27859 w 392545"/>
                <a:gd name="connsiteY3" fmla="*/ 0 h 373134"/>
                <a:gd name="connsiteX4" fmla="*/ 0 w 392545"/>
                <a:gd name="connsiteY4" fmla="*/ 0 h 373134"/>
                <a:gd name="connsiteX5" fmla="*/ 0 w 392545"/>
                <a:gd name="connsiteY5" fmla="*/ 373135 h 373134"/>
                <a:gd name="connsiteX6" fmla="*/ 27859 w 392545"/>
                <a:gd name="connsiteY6" fmla="*/ 373135 h 373134"/>
                <a:gd name="connsiteX7" fmla="*/ 62173 w 392545"/>
                <a:gd name="connsiteY7" fmla="*/ 373135 h 373134"/>
                <a:gd name="connsiteX8" fmla="*/ 201992 w 392545"/>
                <a:gd name="connsiteY8" fmla="*/ 373135 h 373134"/>
                <a:gd name="connsiteX9" fmla="*/ 303984 w 392545"/>
                <a:gd name="connsiteY9" fmla="*/ 353961 h 373134"/>
                <a:gd name="connsiteX10" fmla="*/ 369670 w 392545"/>
                <a:gd name="connsiteY10" fmla="*/ 296249 h 373134"/>
                <a:gd name="connsiteX11" fmla="*/ 392546 w 392545"/>
                <a:gd name="connsiteY11" fmla="*/ 199477 h 373134"/>
                <a:gd name="connsiteX12" fmla="*/ 392546 w 392545"/>
                <a:gd name="connsiteY12" fmla="*/ 173611 h 373134"/>
                <a:gd name="connsiteX13" fmla="*/ 369670 w 392545"/>
                <a:gd name="connsiteY13" fmla="*/ 76839 h 373134"/>
                <a:gd name="connsiteX14" fmla="*/ 303984 w 392545"/>
                <a:gd name="connsiteY14" fmla="*/ 19174 h 373134"/>
                <a:gd name="connsiteX15" fmla="*/ 331369 w 392545"/>
                <a:gd name="connsiteY15" fmla="*/ 197531 h 373134"/>
                <a:gd name="connsiteX16" fmla="*/ 299048 w 392545"/>
                <a:gd name="connsiteY16" fmla="*/ 287563 h 373134"/>
                <a:gd name="connsiteX17" fmla="*/ 202514 w 392545"/>
                <a:gd name="connsiteY17" fmla="*/ 316894 h 373134"/>
                <a:gd name="connsiteX18" fmla="*/ 62221 w 392545"/>
                <a:gd name="connsiteY18" fmla="*/ 316894 h 373134"/>
                <a:gd name="connsiteX19" fmla="*/ 62221 w 392545"/>
                <a:gd name="connsiteY19" fmla="*/ 56193 h 373134"/>
                <a:gd name="connsiteX20" fmla="*/ 202514 w 392545"/>
                <a:gd name="connsiteY20" fmla="*/ 56193 h 373134"/>
                <a:gd name="connsiteX21" fmla="*/ 299048 w 392545"/>
                <a:gd name="connsiteY21" fmla="*/ 84812 h 373134"/>
                <a:gd name="connsiteX22" fmla="*/ 331369 w 392545"/>
                <a:gd name="connsiteY22" fmla="*/ 175604 h 373134"/>
                <a:gd name="connsiteX23" fmla="*/ 331369 w 392545"/>
                <a:gd name="connsiteY23" fmla="*/ 197531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92545" h="373134">
                  <a:moveTo>
                    <a:pt x="303984" y="19174"/>
                  </a:moveTo>
                  <a:cubicBezTo>
                    <a:pt x="275461" y="6407"/>
                    <a:pt x="241479" y="0"/>
                    <a:pt x="201992" y="0"/>
                  </a:cubicBezTo>
                  <a:lnTo>
                    <a:pt x="62173" y="0"/>
                  </a:lnTo>
                  <a:lnTo>
                    <a:pt x="27859" y="0"/>
                  </a:lnTo>
                  <a:lnTo>
                    <a:pt x="0" y="0"/>
                  </a:lnTo>
                  <a:lnTo>
                    <a:pt x="0" y="373135"/>
                  </a:lnTo>
                  <a:lnTo>
                    <a:pt x="27859" y="373135"/>
                  </a:lnTo>
                  <a:lnTo>
                    <a:pt x="62173" y="373135"/>
                  </a:lnTo>
                  <a:lnTo>
                    <a:pt x="201992" y="373135"/>
                  </a:lnTo>
                  <a:cubicBezTo>
                    <a:pt x="241479" y="373135"/>
                    <a:pt x="275461" y="366728"/>
                    <a:pt x="303984" y="353961"/>
                  </a:cubicBezTo>
                  <a:cubicBezTo>
                    <a:pt x="332508" y="341194"/>
                    <a:pt x="354387" y="321972"/>
                    <a:pt x="369670" y="296249"/>
                  </a:cubicBezTo>
                  <a:cubicBezTo>
                    <a:pt x="384904" y="270525"/>
                    <a:pt x="392546" y="238299"/>
                    <a:pt x="392546" y="199477"/>
                  </a:cubicBezTo>
                  <a:lnTo>
                    <a:pt x="392546" y="173611"/>
                  </a:lnTo>
                  <a:cubicBezTo>
                    <a:pt x="392546" y="134788"/>
                    <a:pt x="384904" y="102562"/>
                    <a:pt x="369670" y="76839"/>
                  </a:cubicBezTo>
                  <a:cubicBezTo>
                    <a:pt x="354387" y="51162"/>
                    <a:pt x="332508" y="31941"/>
                    <a:pt x="303984" y="19174"/>
                  </a:cubicBezTo>
                  <a:close/>
                  <a:moveTo>
                    <a:pt x="331369" y="197531"/>
                  </a:moveTo>
                  <a:cubicBezTo>
                    <a:pt x="331369" y="238015"/>
                    <a:pt x="320596" y="268010"/>
                    <a:pt x="299048" y="287563"/>
                  </a:cubicBezTo>
                  <a:cubicBezTo>
                    <a:pt x="277502" y="307117"/>
                    <a:pt x="245323" y="316894"/>
                    <a:pt x="202514" y="316894"/>
                  </a:cubicBezTo>
                  <a:lnTo>
                    <a:pt x="62221" y="316894"/>
                  </a:lnTo>
                  <a:lnTo>
                    <a:pt x="62221" y="56193"/>
                  </a:lnTo>
                  <a:lnTo>
                    <a:pt x="202514" y="56193"/>
                  </a:lnTo>
                  <a:cubicBezTo>
                    <a:pt x="245323" y="56193"/>
                    <a:pt x="277454" y="65733"/>
                    <a:pt x="299048" y="84812"/>
                  </a:cubicBezTo>
                  <a:cubicBezTo>
                    <a:pt x="320596" y="103891"/>
                    <a:pt x="331369" y="134171"/>
                    <a:pt x="331369" y="175604"/>
                  </a:cubicBezTo>
                  <a:lnTo>
                    <a:pt x="331369" y="197531"/>
                  </a:lnTo>
                  <a:close/>
                </a:path>
              </a:pathLst>
            </a:custGeom>
            <a:solidFill>
              <a:srgbClr val="0F214A"/>
            </a:solidFill>
            <a:ln w="4731" cap="flat">
              <a:noFill/>
              <a:prstDash val="solid"/>
              <a:miter/>
            </a:ln>
          </p:spPr>
          <p:txBody>
            <a:bodyPr rtlCol="0" anchor="ctr"/>
            <a:lstStyle/>
            <a:p>
              <a:endParaRPr lang="en-GB"/>
            </a:p>
          </p:txBody>
        </p:sp>
        <p:sp>
          <p:nvSpPr>
            <p:cNvPr id="35" name="Freeform: Shape 34">
              <a:extLst>
                <a:ext uri="{FF2B5EF4-FFF2-40B4-BE49-F238E27FC236}">
                  <a16:creationId xmlns:a16="http://schemas.microsoft.com/office/drawing/2014/main" id="{0AB1D607-7CB2-48A4-9112-F1F9E5B66AB3}"/>
                </a:ext>
              </a:extLst>
            </p:cNvPr>
            <p:cNvSpPr/>
            <p:nvPr/>
          </p:nvSpPr>
          <p:spPr>
            <a:xfrm>
              <a:off x="8344036" y="4927183"/>
              <a:ext cx="410485" cy="373134"/>
            </a:xfrm>
            <a:custGeom>
              <a:avLst/>
              <a:gdLst>
                <a:gd name="connsiteX0" fmla="*/ 349262 w 410485"/>
                <a:gd name="connsiteY0" fmla="*/ 291598 h 373134"/>
                <a:gd name="connsiteX1" fmla="*/ 60702 w 410485"/>
                <a:gd name="connsiteY1" fmla="*/ 0 h 373134"/>
                <a:gd name="connsiteX2" fmla="*/ 26388 w 410485"/>
                <a:gd name="connsiteY2" fmla="*/ 0 h 373134"/>
                <a:gd name="connsiteX3" fmla="*/ 0 w 410485"/>
                <a:gd name="connsiteY3" fmla="*/ 0 h 373134"/>
                <a:gd name="connsiteX4" fmla="*/ 0 w 410485"/>
                <a:gd name="connsiteY4" fmla="*/ 373135 h 373134"/>
                <a:gd name="connsiteX5" fmla="*/ 60702 w 410485"/>
                <a:gd name="connsiteY5" fmla="*/ 373135 h 373134"/>
                <a:gd name="connsiteX6" fmla="*/ 60702 w 410485"/>
                <a:gd name="connsiteY6" fmla="*/ 81917 h 373134"/>
                <a:gd name="connsiteX7" fmla="*/ 349262 w 410485"/>
                <a:gd name="connsiteY7" fmla="*/ 373135 h 373134"/>
                <a:gd name="connsiteX8" fmla="*/ 410486 w 410485"/>
                <a:gd name="connsiteY8" fmla="*/ 373135 h 373134"/>
                <a:gd name="connsiteX9" fmla="*/ 410486 w 410485"/>
                <a:gd name="connsiteY9" fmla="*/ 0 h 373134"/>
                <a:gd name="connsiteX10" fmla="*/ 349262 w 410485"/>
                <a:gd name="connsiteY10"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85" h="373134">
                  <a:moveTo>
                    <a:pt x="349262" y="291598"/>
                  </a:moveTo>
                  <a:lnTo>
                    <a:pt x="60702" y="0"/>
                  </a:lnTo>
                  <a:lnTo>
                    <a:pt x="26388" y="0"/>
                  </a:lnTo>
                  <a:lnTo>
                    <a:pt x="0" y="0"/>
                  </a:lnTo>
                  <a:lnTo>
                    <a:pt x="0" y="373135"/>
                  </a:lnTo>
                  <a:lnTo>
                    <a:pt x="60702" y="373135"/>
                  </a:lnTo>
                  <a:lnTo>
                    <a:pt x="60702" y="81917"/>
                  </a:lnTo>
                  <a:lnTo>
                    <a:pt x="349262" y="373135"/>
                  </a:lnTo>
                  <a:lnTo>
                    <a:pt x="410486" y="373135"/>
                  </a:lnTo>
                  <a:lnTo>
                    <a:pt x="410486" y="0"/>
                  </a:lnTo>
                  <a:lnTo>
                    <a:pt x="349262" y="0"/>
                  </a:lnTo>
                  <a:close/>
                </a:path>
              </a:pathLst>
            </a:custGeom>
            <a:solidFill>
              <a:srgbClr val="0F214A"/>
            </a:solidFill>
            <a:ln w="4731" cap="flat">
              <a:noFill/>
              <a:prstDash val="solid"/>
              <a:miter/>
            </a:ln>
          </p:spPr>
          <p:txBody>
            <a:bodyPr rtlCol="0" anchor="ctr"/>
            <a:lstStyle/>
            <a:p>
              <a:endParaRPr lang="en-GB"/>
            </a:p>
          </p:txBody>
        </p:sp>
        <p:sp>
          <p:nvSpPr>
            <p:cNvPr id="36" name="Freeform: Shape 35">
              <a:extLst>
                <a:ext uri="{FF2B5EF4-FFF2-40B4-BE49-F238E27FC236}">
                  <a16:creationId xmlns:a16="http://schemas.microsoft.com/office/drawing/2014/main" id="{D5111258-3B5D-4ADA-94B5-170A44D042C4}"/>
                </a:ext>
              </a:extLst>
            </p:cNvPr>
            <p:cNvSpPr/>
            <p:nvPr/>
          </p:nvSpPr>
          <p:spPr>
            <a:xfrm>
              <a:off x="8863965" y="4927183"/>
              <a:ext cx="421876" cy="373134"/>
            </a:xfrm>
            <a:custGeom>
              <a:avLst/>
              <a:gdLst>
                <a:gd name="connsiteX0" fmla="*/ 355716 w 421876"/>
                <a:gd name="connsiteY0" fmla="*/ 0 h 373134"/>
                <a:gd name="connsiteX1" fmla="*/ 212955 w 421876"/>
                <a:gd name="connsiteY1" fmla="*/ 291598 h 373134"/>
                <a:gd name="connsiteX2" fmla="*/ 70146 w 421876"/>
                <a:gd name="connsiteY2" fmla="*/ 0 h 373134"/>
                <a:gd name="connsiteX3" fmla="*/ 0 w 421876"/>
                <a:gd name="connsiteY3" fmla="*/ 0 h 373134"/>
                <a:gd name="connsiteX4" fmla="*/ 187042 w 421876"/>
                <a:gd name="connsiteY4" fmla="*/ 373135 h 373134"/>
                <a:gd name="connsiteX5" fmla="*/ 235309 w 421876"/>
                <a:gd name="connsiteY5" fmla="*/ 373135 h 373134"/>
                <a:gd name="connsiteX6" fmla="*/ 421876 w 421876"/>
                <a:gd name="connsiteY6"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1876" h="373134">
                  <a:moveTo>
                    <a:pt x="355716" y="0"/>
                  </a:moveTo>
                  <a:lnTo>
                    <a:pt x="212955" y="291598"/>
                  </a:lnTo>
                  <a:lnTo>
                    <a:pt x="70146" y="0"/>
                  </a:lnTo>
                  <a:lnTo>
                    <a:pt x="0" y="0"/>
                  </a:lnTo>
                  <a:lnTo>
                    <a:pt x="187042" y="373135"/>
                  </a:lnTo>
                  <a:lnTo>
                    <a:pt x="235309" y="373135"/>
                  </a:lnTo>
                  <a:lnTo>
                    <a:pt x="421876" y="0"/>
                  </a:lnTo>
                  <a:close/>
                </a:path>
              </a:pathLst>
            </a:custGeom>
            <a:solidFill>
              <a:srgbClr val="0F214A"/>
            </a:solidFill>
            <a:ln w="4731" cap="flat">
              <a:noFill/>
              <a:prstDash val="solid"/>
              <a:miter/>
            </a:ln>
          </p:spPr>
          <p:txBody>
            <a:bodyPr rtlCol="0" anchor="ctr"/>
            <a:lstStyle/>
            <a:p>
              <a:endParaRPr lang="en-GB"/>
            </a:p>
          </p:txBody>
        </p:sp>
      </p:grpSp>
    </p:spTree>
    <p:extLst>
      <p:ext uri="{BB962C8B-B14F-4D97-AF65-F5344CB8AC3E}">
        <p14:creationId xmlns:p14="http://schemas.microsoft.com/office/powerpoint/2010/main" val="2556175299"/>
      </p:ext>
    </p:extLst>
  </p:cSld>
  <p:clrMapOvr>
    <a:masterClrMapping/>
  </p:clrMapOvr>
  <p:extLst>
    <p:ext uri="{DCECCB84-F9BA-43D5-87BE-67443E8EF086}">
      <p15:sldGuideLst xmlns:p15="http://schemas.microsoft.com/office/powerpoint/2012/main">
        <p15:guide id="1" pos="3501" userDrawn="1">
          <p15:clr>
            <a:srgbClr val="F26B43"/>
          </p15:clr>
        </p15:guide>
        <p15:guide id="2" pos="4177" userDrawn="1">
          <p15:clr>
            <a:srgbClr val="F26B43"/>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Comparision A">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7E5A94F9-752C-4C17-A881-9EC3D1BFC081}"/>
              </a:ext>
            </a:extLst>
          </p:cNvPr>
          <p:cNvSpPr/>
          <p:nvPr userDrawn="1"/>
        </p:nvSpPr>
        <p:spPr bwMode="ltGray">
          <a:xfrm>
            <a:off x="1" y="0"/>
            <a:ext cx="6096000" cy="686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noProof="0"/>
          </a:p>
        </p:txBody>
      </p:sp>
      <p:grpSp>
        <p:nvGrpSpPr>
          <p:cNvPr id="28" name="Logo">
            <a:extLst>
              <a:ext uri="{FF2B5EF4-FFF2-40B4-BE49-F238E27FC236}">
                <a16:creationId xmlns:a16="http://schemas.microsoft.com/office/drawing/2014/main" id="{2A4DCA37-D5BC-45B5-969C-67CBA623350D}"/>
              </a:ext>
            </a:extLst>
          </p:cNvPr>
          <p:cNvGrpSpPr/>
          <p:nvPr userDrawn="1"/>
        </p:nvGrpSpPr>
        <p:grpSpPr>
          <a:xfrm>
            <a:off x="10893210" y="6350918"/>
            <a:ext cx="755843" cy="322808"/>
            <a:chOff x="6380216" y="4059273"/>
            <a:chExt cx="2905863" cy="1241045"/>
          </a:xfrm>
        </p:grpSpPr>
        <p:sp>
          <p:nvSpPr>
            <p:cNvPr id="29" name="Freeform: Shape 28">
              <a:extLst>
                <a:ext uri="{FF2B5EF4-FFF2-40B4-BE49-F238E27FC236}">
                  <a16:creationId xmlns:a16="http://schemas.microsoft.com/office/drawing/2014/main" id="{9CC60709-F769-498C-8576-9765B07F378C}"/>
                </a:ext>
              </a:extLst>
            </p:cNvPr>
            <p:cNvSpPr/>
            <p:nvPr/>
          </p:nvSpPr>
          <p:spPr>
            <a:xfrm>
              <a:off x="6380216" y="4059273"/>
              <a:ext cx="2905863" cy="346936"/>
            </a:xfrm>
            <a:custGeom>
              <a:avLst/>
              <a:gdLst>
                <a:gd name="connsiteX0" fmla="*/ 0 w 2905863"/>
                <a:gd name="connsiteY0" fmla="*/ 0 h 346936"/>
                <a:gd name="connsiteX1" fmla="*/ 2905864 w 2905863"/>
                <a:gd name="connsiteY1" fmla="*/ 0 h 346936"/>
                <a:gd name="connsiteX2" fmla="*/ 2905864 w 2905863"/>
                <a:gd name="connsiteY2" fmla="*/ 346937 h 346936"/>
                <a:gd name="connsiteX3" fmla="*/ 0 w 2905863"/>
                <a:gd name="connsiteY3" fmla="*/ 346937 h 346936"/>
              </a:gdLst>
              <a:ahLst/>
              <a:cxnLst>
                <a:cxn ang="0">
                  <a:pos x="connsiteX0" y="connsiteY0"/>
                </a:cxn>
                <a:cxn ang="0">
                  <a:pos x="connsiteX1" y="connsiteY1"/>
                </a:cxn>
                <a:cxn ang="0">
                  <a:pos x="connsiteX2" y="connsiteY2"/>
                </a:cxn>
                <a:cxn ang="0">
                  <a:pos x="connsiteX3" y="connsiteY3"/>
                </a:cxn>
              </a:cxnLst>
              <a:rect l="l" t="t" r="r" b="b"/>
              <a:pathLst>
                <a:path w="2905863" h="346936">
                  <a:moveTo>
                    <a:pt x="0" y="0"/>
                  </a:moveTo>
                  <a:lnTo>
                    <a:pt x="2905864" y="0"/>
                  </a:lnTo>
                  <a:lnTo>
                    <a:pt x="2905864" y="346937"/>
                  </a:lnTo>
                  <a:lnTo>
                    <a:pt x="0" y="346937"/>
                  </a:lnTo>
                  <a:close/>
                </a:path>
              </a:pathLst>
            </a:custGeom>
            <a:solidFill>
              <a:srgbClr val="99D9F0"/>
            </a:solidFill>
            <a:ln w="4731"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8FAFB28D-E363-4553-84FE-9D1E73CCA326}"/>
                </a:ext>
              </a:extLst>
            </p:cNvPr>
            <p:cNvSpPr/>
            <p:nvPr/>
          </p:nvSpPr>
          <p:spPr>
            <a:xfrm>
              <a:off x="6380216" y="4521775"/>
              <a:ext cx="2905863" cy="57854"/>
            </a:xfrm>
            <a:custGeom>
              <a:avLst/>
              <a:gdLst>
                <a:gd name="connsiteX0" fmla="*/ 0 w 2905863"/>
                <a:gd name="connsiteY0" fmla="*/ 0 h 57854"/>
                <a:gd name="connsiteX1" fmla="*/ 2905864 w 2905863"/>
                <a:gd name="connsiteY1" fmla="*/ 0 h 57854"/>
                <a:gd name="connsiteX2" fmla="*/ 2905864 w 2905863"/>
                <a:gd name="connsiteY2" fmla="*/ 57854 h 57854"/>
                <a:gd name="connsiteX3" fmla="*/ 0 w 2905863"/>
                <a:gd name="connsiteY3" fmla="*/ 57854 h 57854"/>
              </a:gdLst>
              <a:ahLst/>
              <a:cxnLst>
                <a:cxn ang="0">
                  <a:pos x="connsiteX0" y="connsiteY0"/>
                </a:cxn>
                <a:cxn ang="0">
                  <a:pos x="connsiteX1" y="connsiteY1"/>
                </a:cxn>
                <a:cxn ang="0">
                  <a:pos x="connsiteX2" y="connsiteY2"/>
                </a:cxn>
                <a:cxn ang="0">
                  <a:pos x="connsiteX3" y="connsiteY3"/>
                </a:cxn>
              </a:cxnLst>
              <a:rect l="l" t="t" r="r" b="b"/>
              <a:pathLst>
                <a:path w="2905863" h="57854">
                  <a:moveTo>
                    <a:pt x="0" y="0"/>
                  </a:moveTo>
                  <a:lnTo>
                    <a:pt x="2905864" y="0"/>
                  </a:lnTo>
                  <a:lnTo>
                    <a:pt x="2905864" y="57854"/>
                  </a:lnTo>
                  <a:lnTo>
                    <a:pt x="0" y="57854"/>
                  </a:lnTo>
                  <a:close/>
                </a:path>
              </a:pathLst>
            </a:custGeom>
            <a:solidFill>
              <a:srgbClr val="3F9C35"/>
            </a:solidFill>
            <a:ln w="4731"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868CF8D9-4524-464E-96BB-446077DFCF9E}"/>
                </a:ext>
              </a:extLst>
            </p:cNvPr>
            <p:cNvSpPr/>
            <p:nvPr/>
          </p:nvSpPr>
          <p:spPr>
            <a:xfrm>
              <a:off x="6380216" y="4637294"/>
              <a:ext cx="2905863" cy="115566"/>
            </a:xfrm>
            <a:custGeom>
              <a:avLst/>
              <a:gdLst>
                <a:gd name="connsiteX0" fmla="*/ 0 w 2905863"/>
                <a:gd name="connsiteY0" fmla="*/ 0 h 115566"/>
                <a:gd name="connsiteX1" fmla="*/ 2905864 w 2905863"/>
                <a:gd name="connsiteY1" fmla="*/ 0 h 115566"/>
                <a:gd name="connsiteX2" fmla="*/ 2905864 w 2905863"/>
                <a:gd name="connsiteY2" fmla="*/ 115566 h 115566"/>
                <a:gd name="connsiteX3" fmla="*/ 0 w 2905863"/>
                <a:gd name="connsiteY3" fmla="*/ 115566 h 115566"/>
              </a:gdLst>
              <a:ahLst/>
              <a:cxnLst>
                <a:cxn ang="0">
                  <a:pos x="connsiteX0" y="connsiteY0"/>
                </a:cxn>
                <a:cxn ang="0">
                  <a:pos x="connsiteX1" y="connsiteY1"/>
                </a:cxn>
                <a:cxn ang="0">
                  <a:pos x="connsiteX2" y="connsiteY2"/>
                </a:cxn>
                <a:cxn ang="0">
                  <a:pos x="connsiteX3" y="connsiteY3"/>
                </a:cxn>
              </a:cxnLst>
              <a:rect l="l" t="t" r="r" b="b"/>
              <a:pathLst>
                <a:path w="2905863" h="115566">
                  <a:moveTo>
                    <a:pt x="0" y="0"/>
                  </a:moveTo>
                  <a:lnTo>
                    <a:pt x="2905864" y="0"/>
                  </a:lnTo>
                  <a:lnTo>
                    <a:pt x="2905864" y="115566"/>
                  </a:lnTo>
                  <a:lnTo>
                    <a:pt x="0" y="115566"/>
                  </a:lnTo>
                  <a:close/>
                </a:path>
              </a:pathLst>
            </a:custGeom>
            <a:solidFill>
              <a:srgbClr val="003591"/>
            </a:solidFill>
            <a:ln w="4731"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D70695EC-0262-4050-8C36-B81EAE73A086}"/>
                </a:ext>
              </a:extLst>
            </p:cNvPr>
            <p:cNvSpPr/>
            <p:nvPr/>
          </p:nvSpPr>
          <p:spPr>
            <a:xfrm>
              <a:off x="7833598" y="4927183"/>
              <a:ext cx="392545" cy="373134"/>
            </a:xfrm>
            <a:custGeom>
              <a:avLst/>
              <a:gdLst>
                <a:gd name="connsiteX0" fmla="*/ 303984 w 392545"/>
                <a:gd name="connsiteY0" fmla="*/ 19174 h 373134"/>
                <a:gd name="connsiteX1" fmla="*/ 201992 w 392545"/>
                <a:gd name="connsiteY1" fmla="*/ 0 h 373134"/>
                <a:gd name="connsiteX2" fmla="*/ 62173 w 392545"/>
                <a:gd name="connsiteY2" fmla="*/ 0 h 373134"/>
                <a:gd name="connsiteX3" fmla="*/ 27859 w 392545"/>
                <a:gd name="connsiteY3" fmla="*/ 0 h 373134"/>
                <a:gd name="connsiteX4" fmla="*/ 0 w 392545"/>
                <a:gd name="connsiteY4" fmla="*/ 0 h 373134"/>
                <a:gd name="connsiteX5" fmla="*/ 0 w 392545"/>
                <a:gd name="connsiteY5" fmla="*/ 373135 h 373134"/>
                <a:gd name="connsiteX6" fmla="*/ 27859 w 392545"/>
                <a:gd name="connsiteY6" fmla="*/ 373135 h 373134"/>
                <a:gd name="connsiteX7" fmla="*/ 62173 w 392545"/>
                <a:gd name="connsiteY7" fmla="*/ 373135 h 373134"/>
                <a:gd name="connsiteX8" fmla="*/ 201992 w 392545"/>
                <a:gd name="connsiteY8" fmla="*/ 373135 h 373134"/>
                <a:gd name="connsiteX9" fmla="*/ 303984 w 392545"/>
                <a:gd name="connsiteY9" fmla="*/ 353961 h 373134"/>
                <a:gd name="connsiteX10" fmla="*/ 369670 w 392545"/>
                <a:gd name="connsiteY10" fmla="*/ 296249 h 373134"/>
                <a:gd name="connsiteX11" fmla="*/ 392546 w 392545"/>
                <a:gd name="connsiteY11" fmla="*/ 199477 h 373134"/>
                <a:gd name="connsiteX12" fmla="*/ 392546 w 392545"/>
                <a:gd name="connsiteY12" fmla="*/ 173611 h 373134"/>
                <a:gd name="connsiteX13" fmla="*/ 369670 w 392545"/>
                <a:gd name="connsiteY13" fmla="*/ 76839 h 373134"/>
                <a:gd name="connsiteX14" fmla="*/ 303984 w 392545"/>
                <a:gd name="connsiteY14" fmla="*/ 19174 h 373134"/>
                <a:gd name="connsiteX15" fmla="*/ 331369 w 392545"/>
                <a:gd name="connsiteY15" fmla="*/ 197531 h 373134"/>
                <a:gd name="connsiteX16" fmla="*/ 299048 w 392545"/>
                <a:gd name="connsiteY16" fmla="*/ 287563 h 373134"/>
                <a:gd name="connsiteX17" fmla="*/ 202514 w 392545"/>
                <a:gd name="connsiteY17" fmla="*/ 316894 h 373134"/>
                <a:gd name="connsiteX18" fmla="*/ 62221 w 392545"/>
                <a:gd name="connsiteY18" fmla="*/ 316894 h 373134"/>
                <a:gd name="connsiteX19" fmla="*/ 62221 w 392545"/>
                <a:gd name="connsiteY19" fmla="*/ 56193 h 373134"/>
                <a:gd name="connsiteX20" fmla="*/ 202514 w 392545"/>
                <a:gd name="connsiteY20" fmla="*/ 56193 h 373134"/>
                <a:gd name="connsiteX21" fmla="*/ 299048 w 392545"/>
                <a:gd name="connsiteY21" fmla="*/ 84812 h 373134"/>
                <a:gd name="connsiteX22" fmla="*/ 331369 w 392545"/>
                <a:gd name="connsiteY22" fmla="*/ 175604 h 373134"/>
                <a:gd name="connsiteX23" fmla="*/ 331369 w 392545"/>
                <a:gd name="connsiteY23" fmla="*/ 197531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92545" h="373134">
                  <a:moveTo>
                    <a:pt x="303984" y="19174"/>
                  </a:moveTo>
                  <a:cubicBezTo>
                    <a:pt x="275461" y="6407"/>
                    <a:pt x="241479" y="0"/>
                    <a:pt x="201992" y="0"/>
                  </a:cubicBezTo>
                  <a:lnTo>
                    <a:pt x="62173" y="0"/>
                  </a:lnTo>
                  <a:lnTo>
                    <a:pt x="27859" y="0"/>
                  </a:lnTo>
                  <a:lnTo>
                    <a:pt x="0" y="0"/>
                  </a:lnTo>
                  <a:lnTo>
                    <a:pt x="0" y="373135"/>
                  </a:lnTo>
                  <a:lnTo>
                    <a:pt x="27859" y="373135"/>
                  </a:lnTo>
                  <a:lnTo>
                    <a:pt x="62173" y="373135"/>
                  </a:lnTo>
                  <a:lnTo>
                    <a:pt x="201992" y="373135"/>
                  </a:lnTo>
                  <a:cubicBezTo>
                    <a:pt x="241479" y="373135"/>
                    <a:pt x="275461" y="366728"/>
                    <a:pt x="303984" y="353961"/>
                  </a:cubicBezTo>
                  <a:cubicBezTo>
                    <a:pt x="332508" y="341194"/>
                    <a:pt x="354387" y="321972"/>
                    <a:pt x="369670" y="296249"/>
                  </a:cubicBezTo>
                  <a:cubicBezTo>
                    <a:pt x="384904" y="270525"/>
                    <a:pt x="392546" y="238299"/>
                    <a:pt x="392546" y="199477"/>
                  </a:cubicBezTo>
                  <a:lnTo>
                    <a:pt x="392546" y="173611"/>
                  </a:lnTo>
                  <a:cubicBezTo>
                    <a:pt x="392546" y="134788"/>
                    <a:pt x="384904" y="102562"/>
                    <a:pt x="369670" y="76839"/>
                  </a:cubicBezTo>
                  <a:cubicBezTo>
                    <a:pt x="354387" y="51162"/>
                    <a:pt x="332508" y="31941"/>
                    <a:pt x="303984" y="19174"/>
                  </a:cubicBezTo>
                  <a:close/>
                  <a:moveTo>
                    <a:pt x="331369" y="197531"/>
                  </a:moveTo>
                  <a:cubicBezTo>
                    <a:pt x="331369" y="238015"/>
                    <a:pt x="320596" y="268010"/>
                    <a:pt x="299048" y="287563"/>
                  </a:cubicBezTo>
                  <a:cubicBezTo>
                    <a:pt x="277502" y="307117"/>
                    <a:pt x="245323" y="316894"/>
                    <a:pt x="202514" y="316894"/>
                  </a:cubicBezTo>
                  <a:lnTo>
                    <a:pt x="62221" y="316894"/>
                  </a:lnTo>
                  <a:lnTo>
                    <a:pt x="62221" y="56193"/>
                  </a:lnTo>
                  <a:lnTo>
                    <a:pt x="202514" y="56193"/>
                  </a:lnTo>
                  <a:cubicBezTo>
                    <a:pt x="245323" y="56193"/>
                    <a:pt x="277454" y="65733"/>
                    <a:pt x="299048" y="84812"/>
                  </a:cubicBezTo>
                  <a:cubicBezTo>
                    <a:pt x="320596" y="103891"/>
                    <a:pt x="331369" y="134171"/>
                    <a:pt x="331369" y="175604"/>
                  </a:cubicBezTo>
                  <a:lnTo>
                    <a:pt x="331369" y="197531"/>
                  </a:lnTo>
                  <a:close/>
                </a:path>
              </a:pathLst>
            </a:custGeom>
            <a:solidFill>
              <a:srgbClr val="0F214A"/>
            </a:solidFill>
            <a:ln w="4731" cap="flat">
              <a:noFill/>
              <a:prstDash val="solid"/>
              <a:miter/>
            </a:ln>
          </p:spPr>
          <p:txBody>
            <a:bodyPr rtlCol="0" anchor="ctr"/>
            <a:lstStyle/>
            <a:p>
              <a:endParaRPr lang="en-GB"/>
            </a:p>
          </p:txBody>
        </p:sp>
        <p:sp>
          <p:nvSpPr>
            <p:cNvPr id="33" name="Freeform: Shape 32">
              <a:extLst>
                <a:ext uri="{FF2B5EF4-FFF2-40B4-BE49-F238E27FC236}">
                  <a16:creationId xmlns:a16="http://schemas.microsoft.com/office/drawing/2014/main" id="{0BE55B35-BCD3-452D-ACF7-4C9EE830DAF9}"/>
                </a:ext>
              </a:extLst>
            </p:cNvPr>
            <p:cNvSpPr/>
            <p:nvPr/>
          </p:nvSpPr>
          <p:spPr>
            <a:xfrm>
              <a:off x="8344036" y="4927183"/>
              <a:ext cx="410485" cy="373134"/>
            </a:xfrm>
            <a:custGeom>
              <a:avLst/>
              <a:gdLst>
                <a:gd name="connsiteX0" fmla="*/ 349262 w 410485"/>
                <a:gd name="connsiteY0" fmla="*/ 291598 h 373134"/>
                <a:gd name="connsiteX1" fmla="*/ 60702 w 410485"/>
                <a:gd name="connsiteY1" fmla="*/ 0 h 373134"/>
                <a:gd name="connsiteX2" fmla="*/ 26388 w 410485"/>
                <a:gd name="connsiteY2" fmla="*/ 0 h 373134"/>
                <a:gd name="connsiteX3" fmla="*/ 0 w 410485"/>
                <a:gd name="connsiteY3" fmla="*/ 0 h 373134"/>
                <a:gd name="connsiteX4" fmla="*/ 0 w 410485"/>
                <a:gd name="connsiteY4" fmla="*/ 373135 h 373134"/>
                <a:gd name="connsiteX5" fmla="*/ 60702 w 410485"/>
                <a:gd name="connsiteY5" fmla="*/ 373135 h 373134"/>
                <a:gd name="connsiteX6" fmla="*/ 60702 w 410485"/>
                <a:gd name="connsiteY6" fmla="*/ 81917 h 373134"/>
                <a:gd name="connsiteX7" fmla="*/ 349262 w 410485"/>
                <a:gd name="connsiteY7" fmla="*/ 373135 h 373134"/>
                <a:gd name="connsiteX8" fmla="*/ 410486 w 410485"/>
                <a:gd name="connsiteY8" fmla="*/ 373135 h 373134"/>
                <a:gd name="connsiteX9" fmla="*/ 410486 w 410485"/>
                <a:gd name="connsiteY9" fmla="*/ 0 h 373134"/>
                <a:gd name="connsiteX10" fmla="*/ 349262 w 410485"/>
                <a:gd name="connsiteY10"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85" h="373134">
                  <a:moveTo>
                    <a:pt x="349262" y="291598"/>
                  </a:moveTo>
                  <a:lnTo>
                    <a:pt x="60702" y="0"/>
                  </a:lnTo>
                  <a:lnTo>
                    <a:pt x="26388" y="0"/>
                  </a:lnTo>
                  <a:lnTo>
                    <a:pt x="0" y="0"/>
                  </a:lnTo>
                  <a:lnTo>
                    <a:pt x="0" y="373135"/>
                  </a:lnTo>
                  <a:lnTo>
                    <a:pt x="60702" y="373135"/>
                  </a:lnTo>
                  <a:lnTo>
                    <a:pt x="60702" y="81917"/>
                  </a:lnTo>
                  <a:lnTo>
                    <a:pt x="349262" y="373135"/>
                  </a:lnTo>
                  <a:lnTo>
                    <a:pt x="410486" y="373135"/>
                  </a:lnTo>
                  <a:lnTo>
                    <a:pt x="410486" y="0"/>
                  </a:lnTo>
                  <a:lnTo>
                    <a:pt x="349262" y="0"/>
                  </a:lnTo>
                  <a:close/>
                </a:path>
              </a:pathLst>
            </a:custGeom>
            <a:solidFill>
              <a:srgbClr val="0F214A"/>
            </a:solidFill>
            <a:ln w="4731" cap="flat">
              <a:noFill/>
              <a:prstDash val="solid"/>
              <a:miter/>
            </a:ln>
          </p:spPr>
          <p:txBody>
            <a:bodyPr rtlCol="0" anchor="ctr"/>
            <a:lstStyle/>
            <a:p>
              <a:endParaRPr lang="en-GB"/>
            </a:p>
          </p:txBody>
        </p:sp>
        <p:sp>
          <p:nvSpPr>
            <p:cNvPr id="34" name="Freeform: Shape 33">
              <a:extLst>
                <a:ext uri="{FF2B5EF4-FFF2-40B4-BE49-F238E27FC236}">
                  <a16:creationId xmlns:a16="http://schemas.microsoft.com/office/drawing/2014/main" id="{A3507E5F-080B-4B43-8774-A56A2FC9A2FD}"/>
                </a:ext>
              </a:extLst>
            </p:cNvPr>
            <p:cNvSpPr/>
            <p:nvPr/>
          </p:nvSpPr>
          <p:spPr>
            <a:xfrm>
              <a:off x="8863965" y="4927183"/>
              <a:ext cx="421876" cy="373134"/>
            </a:xfrm>
            <a:custGeom>
              <a:avLst/>
              <a:gdLst>
                <a:gd name="connsiteX0" fmla="*/ 355716 w 421876"/>
                <a:gd name="connsiteY0" fmla="*/ 0 h 373134"/>
                <a:gd name="connsiteX1" fmla="*/ 212955 w 421876"/>
                <a:gd name="connsiteY1" fmla="*/ 291598 h 373134"/>
                <a:gd name="connsiteX2" fmla="*/ 70146 w 421876"/>
                <a:gd name="connsiteY2" fmla="*/ 0 h 373134"/>
                <a:gd name="connsiteX3" fmla="*/ 0 w 421876"/>
                <a:gd name="connsiteY3" fmla="*/ 0 h 373134"/>
                <a:gd name="connsiteX4" fmla="*/ 187042 w 421876"/>
                <a:gd name="connsiteY4" fmla="*/ 373135 h 373134"/>
                <a:gd name="connsiteX5" fmla="*/ 235309 w 421876"/>
                <a:gd name="connsiteY5" fmla="*/ 373135 h 373134"/>
                <a:gd name="connsiteX6" fmla="*/ 421876 w 421876"/>
                <a:gd name="connsiteY6"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1876" h="373134">
                  <a:moveTo>
                    <a:pt x="355716" y="0"/>
                  </a:moveTo>
                  <a:lnTo>
                    <a:pt x="212955" y="291598"/>
                  </a:lnTo>
                  <a:lnTo>
                    <a:pt x="70146" y="0"/>
                  </a:lnTo>
                  <a:lnTo>
                    <a:pt x="0" y="0"/>
                  </a:lnTo>
                  <a:lnTo>
                    <a:pt x="187042" y="373135"/>
                  </a:lnTo>
                  <a:lnTo>
                    <a:pt x="235309" y="373135"/>
                  </a:lnTo>
                  <a:lnTo>
                    <a:pt x="421876" y="0"/>
                  </a:lnTo>
                  <a:close/>
                </a:path>
              </a:pathLst>
            </a:custGeom>
            <a:solidFill>
              <a:srgbClr val="0F214A"/>
            </a:solidFill>
            <a:ln w="4731" cap="flat">
              <a:noFill/>
              <a:prstDash val="solid"/>
              <a:miter/>
            </a:ln>
          </p:spPr>
          <p:txBody>
            <a:bodyPr rtlCol="0" anchor="ctr"/>
            <a:lstStyle/>
            <a:p>
              <a:endParaRPr lang="en-GB"/>
            </a:p>
          </p:txBody>
        </p:sp>
      </p:grpSp>
      <p:sp>
        <p:nvSpPr>
          <p:cNvPr id="18" name="Text Placeholder 7">
            <a:extLst>
              <a:ext uri="{FF2B5EF4-FFF2-40B4-BE49-F238E27FC236}">
                <a16:creationId xmlns:a16="http://schemas.microsoft.com/office/drawing/2014/main" id="{7FF2DD87-B8CA-45C0-BA1C-B49C8E227569}"/>
              </a:ext>
            </a:extLst>
          </p:cNvPr>
          <p:cNvSpPr>
            <a:spLocks noGrp="1"/>
          </p:cNvSpPr>
          <p:nvPr>
            <p:ph type="body" sz="quarter" idx="14" hasCustomPrompt="1"/>
          </p:nvPr>
        </p:nvSpPr>
        <p:spPr>
          <a:xfrm>
            <a:off x="540000" y="539750"/>
            <a:ext cx="5017838" cy="5507039"/>
          </a:xfrm>
        </p:spPr>
        <p:txBody>
          <a:bodyPr anchor="ctr" anchorCtr="0"/>
          <a:lstStyle>
            <a:lvl1pPr marL="0" indent="0" algn="ctr">
              <a:lnSpc>
                <a:spcPct val="83000"/>
              </a:lnSpc>
              <a:spcBef>
                <a:spcPts val="0"/>
              </a:spcBef>
              <a:buNone/>
              <a:defRPr sz="6000">
                <a:solidFill>
                  <a:schemeClr val="bg1"/>
                </a:solidFill>
              </a:defRPr>
            </a:lvl1pPr>
            <a:lvl2pPr>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GB"/>
              <a:t>Click to add text</a:t>
            </a:r>
          </a:p>
        </p:txBody>
      </p:sp>
      <p:sp>
        <p:nvSpPr>
          <p:cNvPr id="19" name="Text Placeholder 10">
            <a:extLst>
              <a:ext uri="{FF2B5EF4-FFF2-40B4-BE49-F238E27FC236}">
                <a16:creationId xmlns:a16="http://schemas.microsoft.com/office/drawing/2014/main" id="{EDAF23F1-B8C0-484A-B65F-256F7805880F}"/>
              </a:ext>
            </a:extLst>
          </p:cNvPr>
          <p:cNvSpPr>
            <a:spLocks noGrp="1"/>
          </p:cNvSpPr>
          <p:nvPr>
            <p:ph type="body" sz="quarter" idx="15" hasCustomPrompt="1"/>
          </p:nvPr>
        </p:nvSpPr>
        <p:spPr>
          <a:xfrm>
            <a:off x="6635999" y="539750"/>
            <a:ext cx="5019555" cy="5502327"/>
          </a:xfrm>
        </p:spPr>
        <p:txBody>
          <a:bodyPr anchor="ctr" anchorCtr="0"/>
          <a:lstStyle>
            <a:lvl1pPr marL="0" indent="0" algn="ctr">
              <a:lnSpc>
                <a:spcPct val="83000"/>
              </a:lnSpc>
              <a:spcBef>
                <a:spcPts val="0"/>
              </a:spcBef>
              <a:buNone/>
              <a:defRPr sz="6000">
                <a:solidFill>
                  <a:schemeClr val="accent1"/>
                </a:solidFill>
              </a:defRPr>
            </a:lvl1pPr>
            <a:lvl2pPr marL="0" indent="0" algn="ctr">
              <a:buNone/>
              <a:defRPr>
                <a:solidFill>
                  <a:schemeClr val="accent1"/>
                </a:solidFill>
              </a:defRPr>
            </a:lvl2pPr>
            <a:lvl3pPr marL="0" indent="0" algn="ctr">
              <a:buNone/>
              <a:defRPr>
                <a:solidFill>
                  <a:schemeClr val="accent1"/>
                </a:solidFill>
              </a:defRPr>
            </a:lvl3pPr>
            <a:lvl4pPr marL="0" indent="0" algn="ctr">
              <a:buNone/>
              <a:defRPr>
                <a:solidFill>
                  <a:schemeClr val="accent1"/>
                </a:solidFill>
              </a:defRPr>
            </a:lvl4pPr>
            <a:lvl5pPr marL="0" indent="0" algn="ctr">
              <a:buNone/>
              <a:defRPr>
                <a:solidFill>
                  <a:schemeClr val="accent1"/>
                </a:solidFill>
              </a:defRPr>
            </a:lvl5pPr>
            <a:lvl6pPr marL="0" indent="0" algn="ctr">
              <a:buNone/>
              <a:defRPr>
                <a:solidFill>
                  <a:schemeClr val="accent1"/>
                </a:solidFill>
              </a:defRPr>
            </a:lvl6pPr>
            <a:lvl7pPr marL="0" indent="0" algn="ctr">
              <a:buNone/>
              <a:defRPr>
                <a:solidFill>
                  <a:schemeClr val="accent1"/>
                </a:solidFill>
              </a:defRPr>
            </a:lvl7pPr>
            <a:lvl8pPr marL="0" indent="0" algn="ctr">
              <a:buNone/>
              <a:defRPr>
                <a:solidFill>
                  <a:schemeClr val="accent1"/>
                </a:solidFill>
              </a:defRPr>
            </a:lvl8pPr>
            <a:lvl9pPr marL="0" indent="0" algn="ctr">
              <a:buNone/>
              <a:defRPr>
                <a:solidFill>
                  <a:schemeClr val="accent1"/>
                </a:solidFill>
              </a:defRPr>
            </a:lvl9pPr>
          </a:lstStyle>
          <a:p>
            <a:pPr lvl="0"/>
            <a:r>
              <a:rPr lang="en-GB"/>
              <a:t>Click to add text</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lvl1pPr>
              <a:defRPr>
                <a:solidFill>
                  <a:schemeClr val="bg1"/>
                </a:solidFill>
              </a:defRPr>
            </a:lvl1pPr>
          </a:lstStyle>
          <a:p>
            <a:endParaRPr lang="en-GB"/>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5BA07366-CB75-4AA8-9E5B-928B849F427C}" type="slidenum">
              <a:rPr lang="en-GB" smtClean="0"/>
              <a:pPr/>
              <a:t>‹#›</a:t>
            </a:fld>
            <a:endParaRPr lang="en-GB"/>
          </a:p>
        </p:txBody>
      </p:sp>
      <p:sp>
        <p:nvSpPr>
          <p:cNvPr id="14" name="_SD_FLD_Copyright">
            <a:extLst>
              <a:ext uri="{FF2B5EF4-FFF2-40B4-BE49-F238E27FC236}">
                <a16:creationId xmlns:a16="http://schemas.microsoft.com/office/drawing/2014/main" id="{1099F517-19A2-4C2A-9FAD-96F0B4770965}"/>
              </a:ext>
            </a:extLst>
          </p:cNvPr>
          <p:cNvSpPr txBox="1"/>
          <p:nvPr userDrawn="1"/>
        </p:nvSpPr>
        <p:spPr>
          <a:xfrm>
            <a:off x="853200" y="6440400"/>
            <a:ext cx="278923" cy="107722"/>
          </a:xfrm>
          <a:prstGeom prst="rect">
            <a:avLst/>
          </a:prstGeom>
          <a:noFill/>
        </p:spPr>
        <p:txBody>
          <a:bodyPr wrap="none" lIns="0" tIns="0" rIns="0" bIns="0" rtlCol="0">
            <a:spAutoFit/>
          </a:bodyPr>
          <a:lstStyle/>
          <a:p>
            <a:r>
              <a:rPr lang="en-GB" sz="700" noProof="0">
                <a:solidFill>
                  <a:schemeClr val="bg1"/>
                </a:solidFill>
              </a:rPr>
              <a:t>DNV ©</a:t>
            </a:r>
          </a:p>
        </p:txBody>
      </p:sp>
      <p:sp>
        <p:nvSpPr>
          <p:cNvPr id="15" name="SD_FLD_DocumentDate">
            <a:extLst>
              <a:ext uri="{FF2B5EF4-FFF2-40B4-BE49-F238E27FC236}">
                <a16:creationId xmlns:a16="http://schemas.microsoft.com/office/drawing/2014/main" id="{5E6CBA46-0BD0-48FA-8FB9-5998CF0BE074}"/>
              </a:ext>
            </a:extLst>
          </p:cNvPr>
          <p:cNvSpPr txBox="1">
            <a:spLocks noChangeArrowheads="1"/>
          </p:cNvSpPr>
          <p:nvPr userDrawn="1"/>
        </p:nvSpPr>
        <p:spPr bwMode="auto">
          <a:xfrm>
            <a:off x="1166400" y="6440400"/>
            <a:ext cx="119880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ctr">
              <a:spcBef>
                <a:spcPts val="0"/>
              </a:spcBef>
            </a:pPr>
            <a:r>
              <a:rPr lang="en-GB" altLang="ja-JP" sz="700" cap="all" baseline="0">
                <a:solidFill>
                  <a:schemeClr val="bg1"/>
                </a:solidFill>
                <a:ea typeface="ＭＳ Ｐゴシック" charset="-128"/>
                <a:cs typeface="Arial" charset="0"/>
              </a:rPr>
              <a:t>11 August 2023</a:t>
            </a:r>
          </a:p>
        </p:txBody>
      </p:sp>
      <p:sp>
        <p:nvSpPr>
          <p:cNvPr id="20" name="SD_FLD_Draft" hidden="1">
            <a:extLst>
              <a:ext uri="{FF2B5EF4-FFF2-40B4-BE49-F238E27FC236}">
                <a16:creationId xmlns:a16="http://schemas.microsoft.com/office/drawing/2014/main" id="{CBE67342-2E3A-472F-99DC-5A501BFB7EA7}"/>
              </a:ext>
            </a:extLst>
          </p:cNvPr>
          <p:cNvSpPr txBox="1">
            <a:spLocks noChangeArrowheads="1"/>
          </p:cNvSpPr>
          <p:nvPr userDrawn="1"/>
        </p:nvSpPr>
        <p:spPr bwMode="auto">
          <a:xfrm>
            <a:off x="5243513" y="6232324"/>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sp>
        <p:nvSpPr>
          <p:cNvPr id="21" name="SD_FLD_Confidentiality">
            <a:extLst>
              <a:ext uri="{FF2B5EF4-FFF2-40B4-BE49-F238E27FC236}">
                <a16:creationId xmlns:a16="http://schemas.microsoft.com/office/drawing/2014/main" id="{ED9239D1-7B53-4A1A-9075-35947DE7366F}"/>
              </a:ext>
            </a:extLst>
          </p:cNvPr>
          <p:cNvSpPr/>
          <p:nvPr userDrawn="1"/>
        </p:nvSpPr>
        <p:spPr>
          <a:xfrm>
            <a:off x="7131600" y="6440400"/>
            <a:ext cx="2440800" cy="1512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L="0" algn="ctr" defTabSz="914400" rtl="0" eaLnBrk="1" latinLnBrk="0" hangingPunct="1">
              <a:lnSpc>
                <a:spcPct val="100000"/>
              </a:lnSpc>
              <a:spcBef>
                <a:spcPts val="0"/>
              </a:spcBef>
            </a:pPr>
            <a:endParaRPr lang="en-GB" sz="700" b="0" kern="1200" cap="all" baseline="0">
              <a:solidFill>
                <a:schemeClr val="accent1"/>
              </a:solidFill>
              <a:latin typeface="+mn-lt"/>
              <a:ea typeface="+mn-ea"/>
              <a:cs typeface="+mn-cs"/>
            </a:endParaRPr>
          </a:p>
        </p:txBody>
      </p:sp>
    </p:spTree>
    <p:extLst>
      <p:ext uri="{BB962C8B-B14F-4D97-AF65-F5344CB8AC3E}">
        <p14:creationId xmlns:p14="http://schemas.microsoft.com/office/powerpoint/2010/main" val="2660691095"/>
      </p:ext>
    </p:extLst>
  </p:cSld>
  <p:clrMapOvr>
    <a:masterClrMapping/>
  </p:clrMapOvr>
  <p:extLst>
    <p:ext uri="{DCECCB84-F9BA-43D5-87BE-67443E8EF086}">
      <p15:sldGuideLst xmlns:p15="http://schemas.microsoft.com/office/powerpoint/2012/main">
        <p15:guide id="1" pos="4177" userDrawn="1">
          <p15:clr>
            <a:srgbClr val="F26B43"/>
          </p15:clr>
        </p15:guide>
        <p15:guide id="2" pos="3501" userDrawn="1">
          <p15:clr>
            <a:srgbClr val="F26B43"/>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Comparision B">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7E5A94F9-752C-4C17-A881-9EC3D1BFC081}"/>
              </a:ext>
            </a:extLst>
          </p:cNvPr>
          <p:cNvSpPr/>
          <p:nvPr userDrawn="1"/>
        </p:nvSpPr>
        <p:spPr bwMode="ltGray">
          <a:xfrm>
            <a:off x="0" y="0"/>
            <a:ext cx="12191999" cy="686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noProof="0"/>
          </a:p>
        </p:txBody>
      </p:sp>
      <p:sp>
        <p:nvSpPr>
          <p:cNvPr id="18" name="Text Placeholder 7">
            <a:extLst>
              <a:ext uri="{FF2B5EF4-FFF2-40B4-BE49-F238E27FC236}">
                <a16:creationId xmlns:a16="http://schemas.microsoft.com/office/drawing/2014/main" id="{7FF2DD87-B8CA-45C0-BA1C-B49C8E227569}"/>
              </a:ext>
            </a:extLst>
          </p:cNvPr>
          <p:cNvSpPr>
            <a:spLocks noGrp="1"/>
          </p:cNvSpPr>
          <p:nvPr>
            <p:ph type="body" sz="quarter" idx="14" hasCustomPrompt="1"/>
          </p:nvPr>
        </p:nvSpPr>
        <p:spPr>
          <a:xfrm>
            <a:off x="540000" y="539750"/>
            <a:ext cx="5019556" cy="5507039"/>
          </a:xfrm>
        </p:spPr>
        <p:txBody>
          <a:bodyPr anchor="ctr" anchorCtr="0"/>
          <a:lstStyle>
            <a:lvl1pPr marL="0" indent="0" algn="ctr">
              <a:lnSpc>
                <a:spcPct val="83000"/>
              </a:lnSpc>
              <a:spcBef>
                <a:spcPts val="0"/>
              </a:spcBef>
              <a:buNone/>
              <a:defRPr sz="6000">
                <a:solidFill>
                  <a:schemeClr val="bg1"/>
                </a:solidFill>
              </a:defRPr>
            </a:lvl1pPr>
            <a:lvl2pPr>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GB"/>
              <a:t>Click to add text</a:t>
            </a:r>
          </a:p>
        </p:txBody>
      </p:sp>
      <p:sp>
        <p:nvSpPr>
          <p:cNvPr id="19" name="Text Placeholder 10">
            <a:extLst>
              <a:ext uri="{FF2B5EF4-FFF2-40B4-BE49-F238E27FC236}">
                <a16:creationId xmlns:a16="http://schemas.microsoft.com/office/drawing/2014/main" id="{EDAF23F1-B8C0-484A-B65F-256F7805880F}"/>
              </a:ext>
            </a:extLst>
          </p:cNvPr>
          <p:cNvSpPr>
            <a:spLocks noGrp="1"/>
          </p:cNvSpPr>
          <p:nvPr>
            <p:ph type="body" sz="quarter" idx="15" hasCustomPrompt="1"/>
          </p:nvPr>
        </p:nvSpPr>
        <p:spPr>
          <a:xfrm>
            <a:off x="6632446" y="539750"/>
            <a:ext cx="5018217" cy="5502327"/>
          </a:xfrm>
        </p:spPr>
        <p:txBody>
          <a:bodyPr anchor="ctr" anchorCtr="0"/>
          <a:lstStyle>
            <a:lvl1pPr marL="0" indent="0" algn="ctr">
              <a:lnSpc>
                <a:spcPct val="83000"/>
              </a:lnSpc>
              <a:spcBef>
                <a:spcPts val="0"/>
              </a:spcBef>
              <a:buNone/>
              <a:defRPr sz="6000">
                <a:solidFill>
                  <a:schemeClr val="bg1"/>
                </a:solidFill>
              </a:defRPr>
            </a:lvl1pPr>
            <a:lvl2pPr marL="0" indent="0" algn="ctr">
              <a:buNone/>
              <a:defRPr>
                <a:solidFill>
                  <a:schemeClr val="accent1"/>
                </a:solidFill>
              </a:defRPr>
            </a:lvl2pPr>
            <a:lvl3pPr marL="0" indent="0" algn="ctr">
              <a:buNone/>
              <a:defRPr>
                <a:solidFill>
                  <a:schemeClr val="accent1"/>
                </a:solidFill>
              </a:defRPr>
            </a:lvl3pPr>
            <a:lvl4pPr marL="0" indent="0" algn="ctr">
              <a:buNone/>
              <a:defRPr>
                <a:solidFill>
                  <a:schemeClr val="accent1"/>
                </a:solidFill>
              </a:defRPr>
            </a:lvl4pPr>
            <a:lvl5pPr marL="0" indent="0" algn="ctr">
              <a:buNone/>
              <a:defRPr>
                <a:solidFill>
                  <a:schemeClr val="accent1"/>
                </a:solidFill>
              </a:defRPr>
            </a:lvl5pPr>
            <a:lvl6pPr marL="0" indent="0" algn="ctr">
              <a:buNone/>
              <a:defRPr>
                <a:solidFill>
                  <a:schemeClr val="accent1"/>
                </a:solidFill>
              </a:defRPr>
            </a:lvl6pPr>
            <a:lvl7pPr marL="0" indent="0" algn="ctr">
              <a:buNone/>
              <a:defRPr>
                <a:solidFill>
                  <a:schemeClr val="accent1"/>
                </a:solidFill>
              </a:defRPr>
            </a:lvl7pPr>
            <a:lvl8pPr marL="0" indent="0" algn="ctr">
              <a:buNone/>
              <a:defRPr>
                <a:solidFill>
                  <a:schemeClr val="accent1"/>
                </a:solidFill>
              </a:defRPr>
            </a:lvl8pPr>
            <a:lvl9pPr marL="0" indent="0" algn="ctr">
              <a:buNone/>
              <a:defRPr>
                <a:solidFill>
                  <a:schemeClr val="accent1"/>
                </a:solidFill>
              </a:defRPr>
            </a:lvl9pPr>
          </a:lstStyle>
          <a:p>
            <a:pPr lvl="0"/>
            <a:r>
              <a:rPr lang="en-GB"/>
              <a:t>Click to add text</a:t>
            </a:r>
          </a:p>
        </p:txBody>
      </p:sp>
      <p:grpSp>
        <p:nvGrpSpPr>
          <p:cNvPr id="20" name="Logo">
            <a:extLst>
              <a:ext uri="{FF2B5EF4-FFF2-40B4-BE49-F238E27FC236}">
                <a16:creationId xmlns:a16="http://schemas.microsoft.com/office/drawing/2014/main" id="{09F58BCB-349D-4CC0-8F66-E3D4A6043645}"/>
              </a:ext>
            </a:extLst>
          </p:cNvPr>
          <p:cNvGrpSpPr/>
          <p:nvPr userDrawn="1"/>
        </p:nvGrpSpPr>
        <p:grpSpPr>
          <a:xfrm>
            <a:off x="10893210" y="6350918"/>
            <a:ext cx="755843" cy="322808"/>
            <a:chOff x="6380216" y="4059273"/>
            <a:chExt cx="2905863" cy="1241045"/>
          </a:xfrm>
          <a:solidFill>
            <a:schemeClr val="bg1"/>
          </a:solidFill>
        </p:grpSpPr>
        <p:sp>
          <p:nvSpPr>
            <p:cNvPr id="21" name="Freeform: Shape 20">
              <a:extLst>
                <a:ext uri="{FF2B5EF4-FFF2-40B4-BE49-F238E27FC236}">
                  <a16:creationId xmlns:a16="http://schemas.microsoft.com/office/drawing/2014/main" id="{7D5BB903-91B3-4C64-AE64-AAC4942FD2AA}"/>
                </a:ext>
              </a:extLst>
            </p:cNvPr>
            <p:cNvSpPr/>
            <p:nvPr/>
          </p:nvSpPr>
          <p:spPr>
            <a:xfrm>
              <a:off x="6380216" y="4059273"/>
              <a:ext cx="2905863" cy="346936"/>
            </a:xfrm>
            <a:custGeom>
              <a:avLst/>
              <a:gdLst>
                <a:gd name="connsiteX0" fmla="*/ 0 w 2905863"/>
                <a:gd name="connsiteY0" fmla="*/ 0 h 346936"/>
                <a:gd name="connsiteX1" fmla="*/ 2905864 w 2905863"/>
                <a:gd name="connsiteY1" fmla="*/ 0 h 346936"/>
                <a:gd name="connsiteX2" fmla="*/ 2905864 w 2905863"/>
                <a:gd name="connsiteY2" fmla="*/ 346937 h 346936"/>
                <a:gd name="connsiteX3" fmla="*/ 0 w 2905863"/>
                <a:gd name="connsiteY3" fmla="*/ 346937 h 346936"/>
              </a:gdLst>
              <a:ahLst/>
              <a:cxnLst>
                <a:cxn ang="0">
                  <a:pos x="connsiteX0" y="connsiteY0"/>
                </a:cxn>
                <a:cxn ang="0">
                  <a:pos x="connsiteX1" y="connsiteY1"/>
                </a:cxn>
                <a:cxn ang="0">
                  <a:pos x="connsiteX2" y="connsiteY2"/>
                </a:cxn>
                <a:cxn ang="0">
                  <a:pos x="connsiteX3" y="connsiteY3"/>
                </a:cxn>
              </a:cxnLst>
              <a:rect l="l" t="t" r="r" b="b"/>
              <a:pathLst>
                <a:path w="2905863" h="346936">
                  <a:moveTo>
                    <a:pt x="0" y="0"/>
                  </a:moveTo>
                  <a:lnTo>
                    <a:pt x="2905864" y="0"/>
                  </a:lnTo>
                  <a:lnTo>
                    <a:pt x="2905864" y="346937"/>
                  </a:lnTo>
                  <a:lnTo>
                    <a:pt x="0" y="346937"/>
                  </a:lnTo>
                  <a:close/>
                </a:path>
              </a:pathLst>
            </a:custGeom>
            <a:grpFill/>
            <a:ln w="4731" cap="flat">
              <a:noFill/>
              <a:prstDash val="solid"/>
              <a:miter/>
            </a:ln>
          </p:spPr>
          <p:txBody>
            <a:bodyPr rtlCol="0" anchor="ctr"/>
            <a:lstStyle/>
            <a:p>
              <a:endParaRPr lang="en-GB"/>
            </a:p>
          </p:txBody>
        </p:sp>
        <p:sp>
          <p:nvSpPr>
            <p:cNvPr id="22" name="Freeform: Shape 21">
              <a:extLst>
                <a:ext uri="{FF2B5EF4-FFF2-40B4-BE49-F238E27FC236}">
                  <a16:creationId xmlns:a16="http://schemas.microsoft.com/office/drawing/2014/main" id="{B80EDA47-3086-46DB-BCBE-D169392A4A65}"/>
                </a:ext>
              </a:extLst>
            </p:cNvPr>
            <p:cNvSpPr/>
            <p:nvPr/>
          </p:nvSpPr>
          <p:spPr>
            <a:xfrm>
              <a:off x="6380216" y="4521775"/>
              <a:ext cx="2905863" cy="57854"/>
            </a:xfrm>
            <a:custGeom>
              <a:avLst/>
              <a:gdLst>
                <a:gd name="connsiteX0" fmla="*/ 0 w 2905863"/>
                <a:gd name="connsiteY0" fmla="*/ 0 h 57854"/>
                <a:gd name="connsiteX1" fmla="*/ 2905864 w 2905863"/>
                <a:gd name="connsiteY1" fmla="*/ 0 h 57854"/>
                <a:gd name="connsiteX2" fmla="*/ 2905864 w 2905863"/>
                <a:gd name="connsiteY2" fmla="*/ 57854 h 57854"/>
                <a:gd name="connsiteX3" fmla="*/ 0 w 2905863"/>
                <a:gd name="connsiteY3" fmla="*/ 57854 h 57854"/>
              </a:gdLst>
              <a:ahLst/>
              <a:cxnLst>
                <a:cxn ang="0">
                  <a:pos x="connsiteX0" y="connsiteY0"/>
                </a:cxn>
                <a:cxn ang="0">
                  <a:pos x="connsiteX1" y="connsiteY1"/>
                </a:cxn>
                <a:cxn ang="0">
                  <a:pos x="connsiteX2" y="connsiteY2"/>
                </a:cxn>
                <a:cxn ang="0">
                  <a:pos x="connsiteX3" y="connsiteY3"/>
                </a:cxn>
              </a:cxnLst>
              <a:rect l="l" t="t" r="r" b="b"/>
              <a:pathLst>
                <a:path w="2905863" h="57854">
                  <a:moveTo>
                    <a:pt x="0" y="0"/>
                  </a:moveTo>
                  <a:lnTo>
                    <a:pt x="2905864" y="0"/>
                  </a:lnTo>
                  <a:lnTo>
                    <a:pt x="2905864" y="57854"/>
                  </a:lnTo>
                  <a:lnTo>
                    <a:pt x="0" y="57854"/>
                  </a:lnTo>
                  <a:close/>
                </a:path>
              </a:pathLst>
            </a:custGeom>
            <a:grpFill/>
            <a:ln w="4731" cap="flat">
              <a:noFill/>
              <a:prstDash val="solid"/>
              <a:miter/>
            </a:ln>
          </p:spPr>
          <p:txBody>
            <a:bodyPr rtlCol="0" anchor="ctr"/>
            <a:lstStyle/>
            <a:p>
              <a:endParaRPr lang="en-GB"/>
            </a:p>
          </p:txBody>
        </p:sp>
        <p:sp>
          <p:nvSpPr>
            <p:cNvPr id="23" name="Freeform: Shape 22">
              <a:extLst>
                <a:ext uri="{FF2B5EF4-FFF2-40B4-BE49-F238E27FC236}">
                  <a16:creationId xmlns:a16="http://schemas.microsoft.com/office/drawing/2014/main" id="{83B5DC88-1778-444D-A3B1-B396024A726B}"/>
                </a:ext>
              </a:extLst>
            </p:cNvPr>
            <p:cNvSpPr/>
            <p:nvPr/>
          </p:nvSpPr>
          <p:spPr>
            <a:xfrm>
              <a:off x="6380216" y="4637294"/>
              <a:ext cx="2905863" cy="115566"/>
            </a:xfrm>
            <a:custGeom>
              <a:avLst/>
              <a:gdLst>
                <a:gd name="connsiteX0" fmla="*/ 0 w 2905863"/>
                <a:gd name="connsiteY0" fmla="*/ 0 h 115566"/>
                <a:gd name="connsiteX1" fmla="*/ 2905864 w 2905863"/>
                <a:gd name="connsiteY1" fmla="*/ 0 h 115566"/>
                <a:gd name="connsiteX2" fmla="*/ 2905864 w 2905863"/>
                <a:gd name="connsiteY2" fmla="*/ 115566 h 115566"/>
                <a:gd name="connsiteX3" fmla="*/ 0 w 2905863"/>
                <a:gd name="connsiteY3" fmla="*/ 115566 h 115566"/>
              </a:gdLst>
              <a:ahLst/>
              <a:cxnLst>
                <a:cxn ang="0">
                  <a:pos x="connsiteX0" y="connsiteY0"/>
                </a:cxn>
                <a:cxn ang="0">
                  <a:pos x="connsiteX1" y="connsiteY1"/>
                </a:cxn>
                <a:cxn ang="0">
                  <a:pos x="connsiteX2" y="connsiteY2"/>
                </a:cxn>
                <a:cxn ang="0">
                  <a:pos x="connsiteX3" y="connsiteY3"/>
                </a:cxn>
              </a:cxnLst>
              <a:rect l="l" t="t" r="r" b="b"/>
              <a:pathLst>
                <a:path w="2905863" h="115566">
                  <a:moveTo>
                    <a:pt x="0" y="0"/>
                  </a:moveTo>
                  <a:lnTo>
                    <a:pt x="2905864" y="0"/>
                  </a:lnTo>
                  <a:lnTo>
                    <a:pt x="2905864" y="115566"/>
                  </a:lnTo>
                  <a:lnTo>
                    <a:pt x="0" y="115566"/>
                  </a:lnTo>
                  <a:close/>
                </a:path>
              </a:pathLst>
            </a:custGeom>
            <a:grpFill/>
            <a:ln w="4731" cap="flat">
              <a:noFill/>
              <a:prstDash val="solid"/>
              <a:miter/>
            </a:ln>
          </p:spPr>
          <p:txBody>
            <a:bodyPr rtlCol="0" anchor="ctr"/>
            <a:lstStyle/>
            <a:p>
              <a:endParaRPr lang="en-GB"/>
            </a:p>
          </p:txBody>
        </p:sp>
        <p:sp>
          <p:nvSpPr>
            <p:cNvPr id="24" name="Freeform: Shape 23">
              <a:extLst>
                <a:ext uri="{FF2B5EF4-FFF2-40B4-BE49-F238E27FC236}">
                  <a16:creationId xmlns:a16="http://schemas.microsoft.com/office/drawing/2014/main" id="{EA1697D9-4CF2-4944-93CF-B1FC9B02CC7A}"/>
                </a:ext>
              </a:extLst>
            </p:cNvPr>
            <p:cNvSpPr/>
            <p:nvPr/>
          </p:nvSpPr>
          <p:spPr>
            <a:xfrm>
              <a:off x="7833598" y="4927183"/>
              <a:ext cx="392545" cy="373134"/>
            </a:xfrm>
            <a:custGeom>
              <a:avLst/>
              <a:gdLst>
                <a:gd name="connsiteX0" fmla="*/ 303984 w 392545"/>
                <a:gd name="connsiteY0" fmla="*/ 19174 h 373134"/>
                <a:gd name="connsiteX1" fmla="*/ 201992 w 392545"/>
                <a:gd name="connsiteY1" fmla="*/ 0 h 373134"/>
                <a:gd name="connsiteX2" fmla="*/ 62173 w 392545"/>
                <a:gd name="connsiteY2" fmla="*/ 0 h 373134"/>
                <a:gd name="connsiteX3" fmla="*/ 27859 w 392545"/>
                <a:gd name="connsiteY3" fmla="*/ 0 h 373134"/>
                <a:gd name="connsiteX4" fmla="*/ 0 w 392545"/>
                <a:gd name="connsiteY4" fmla="*/ 0 h 373134"/>
                <a:gd name="connsiteX5" fmla="*/ 0 w 392545"/>
                <a:gd name="connsiteY5" fmla="*/ 373135 h 373134"/>
                <a:gd name="connsiteX6" fmla="*/ 27859 w 392545"/>
                <a:gd name="connsiteY6" fmla="*/ 373135 h 373134"/>
                <a:gd name="connsiteX7" fmla="*/ 62173 w 392545"/>
                <a:gd name="connsiteY7" fmla="*/ 373135 h 373134"/>
                <a:gd name="connsiteX8" fmla="*/ 201992 w 392545"/>
                <a:gd name="connsiteY8" fmla="*/ 373135 h 373134"/>
                <a:gd name="connsiteX9" fmla="*/ 303984 w 392545"/>
                <a:gd name="connsiteY9" fmla="*/ 353961 h 373134"/>
                <a:gd name="connsiteX10" fmla="*/ 369670 w 392545"/>
                <a:gd name="connsiteY10" fmla="*/ 296249 h 373134"/>
                <a:gd name="connsiteX11" fmla="*/ 392546 w 392545"/>
                <a:gd name="connsiteY11" fmla="*/ 199477 h 373134"/>
                <a:gd name="connsiteX12" fmla="*/ 392546 w 392545"/>
                <a:gd name="connsiteY12" fmla="*/ 173611 h 373134"/>
                <a:gd name="connsiteX13" fmla="*/ 369670 w 392545"/>
                <a:gd name="connsiteY13" fmla="*/ 76839 h 373134"/>
                <a:gd name="connsiteX14" fmla="*/ 303984 w 392545"/>
                <a:gd name="connsiteY14" fmla="*/ 19174 h 373134"/>
                <a:gd name="connsiteX15" fmla="*/ 331369 w 392545"/>
                <a:gd name="connsiteY15" fmla="*/ 197531 h 373134"/>
                <a:gd name="connsiteX16" fmla="*/ 299048 w 392545"/>
                <a:gd name="connsiteY16" fmla="*/ 287563 h 373134"/>
                <a:gd name="connsiteX17" fmla="*/ 202514 w 392545"/>
                <a:gd name="connsiteY17" fmla="*/ 316894 h 373134"/>
                <a:gd name="connsiteX18" fmla="*/ 62221 w 392545"/>
                <a:gd name="connsiteY18" fmla="*/ 316894 h 373134"/>
                <a:gd name="connsiteX19" fmla="*/ 62221 w 392545"/>
                <a:gd name="connsiteY19" fmla="*/ 56193 h 373134"/>
                <a:gd name="connsiteX20" fmla="*/ 202514 w 392545"/>
                <a:gd name="connsiteY20" fmla="*/ 56193 h 373134"/>
                <a:gd name="connsiteX21" fmla="*/ 299048 w 392545"/>
                <a:gd name="connsiteY21" fmla="*/ 84812 h 373134"/>
                <a:gd name="connsiteX22" fmla="*/ 331369 w 392545"/>
                <a:gd name="connsiteY22" fmla="*/ 175604 h 373134"/>
                <a:gd name="connsiteX23" fmla="*/ 331369 w 392545"/>
                <a:gd name="connsiteY23" fmla="*/ 197531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92545" h="373134">
                  <a:moveTo>
                    <a:pt x="303984" y="19174"/>
                  </a:moveTo>
                  <a:cubicBezTo>
                    <a:pt x="275461" y="6407"/>
                    <a:pt x="241479" y="0"/>
                    <a:pt x="201992" y="0"/>
                  </a:cubicBezTo>
                  <a:lnTo>
                    <a:pt x="62173" y="0"/>
                  </a:lnTo>
                  <a:lnTo>
                    <a:pt x="27859" y="0"/>
                  </a:lnTo>
                  <a:lnTo>
                    <a:pt x="0" y="0"/>
                  </a:lnTo>
                  <a:lnTo>
                    <a:pt x="0" y="373135"/>
                  </a:lnTo>
                  <a:lnTo>
                    <a:pt x="27859" y="373135"/>
                  </a:lnTo>
                  <a:lnTo>
                    <a:pt x="62173" y="373135"/>
                  </a:lnTo>
                  <a:lnTo>
                    <a:pt x="201992" y="373135"/>
                  </a:lnTo>
                  <a:cubicBezTo>
                    <a:pt x="241479" y="373135"/>
                    <a:pt x="275461" y="366728"/>
                    <a:pt x="303984" y="353961"/>
                  </a:cubicBezTo>
                  <a:cubicBezTo>
                    <a:pt x="332508" y="341194"/>
                    <a:pt x="354387" y="321972"/>
                    <a:pt x="369670" y="296249"/>
                  </a:cubicBezTo>
                  <a:cubicBezTo>
                    <a:pt x="384904" y="270525"/>
                    <a:pt x="392546" y="238299"/>
                    <a:pt x="392546" y="199477"/>
                  </a:cubicBezTo>
                  <a:lnTo>
                    <a:pt x="392546" y="173611"/>
                  </a:lnTo>
                  <a:cubicBezTo>
                    <a:pt x="392546" y="134788"/>
                    <a:pt x="384904" y="102562"/>
                    <a:pt x="369670" y="76839"/>
                  </a:cubicBezTo>
                  <a:cubicBezTo>
                    <a:pt x="354387" y="51162"/>
                    <a:pt x="332508" y="31941"/>
                    <a:pt x="303984" y="19174"/>
                  </a:cubicBezTo>
                  <a:close/>
                  <a:moveTo>
                    <a:pt x="331369" y="197531"/>
                  </a:moveTo>
                  <a:cubicBezTo>
                    <a:pt x="331369" y="238015"/>
                    <a:pt x="320596" y="268010"/>
                    <a:pt x="299048" y="287563"/>
                  </a:cubicBezTo>
                  <a:cubicBezTo>
                    <a:pt x="277502" y="307117"/>
                    <a:pt x="245323" y="316894"/>
                    <a:pt x="202514" y="316894"/>
                  </a:cubicBezTo>
                  <a:lnTo>
                    <a:pt x="62221" y="316894"/>
                  </a:lnTo>
                  <a:lnTo>
                    <a:pt x="62221" y="56193"/>
                  </a:lnTo>
                  <a:lnTo>
                    <a:pt x="202514" y="56193"/>
                  </a:lnTo>
                  <a:cubicBezTo>
                    <a:pt x="245323" y="56193"/>
                    <a:pt x="277454" y="65733"/>
                    <a:pt x="299048" y="84812"/>
                  </a:cubicBezTo>
                  <a:cubicBezTo>
                    <a:pt x="320596" y="103891"/>
                    <a:pt x="331369" y="134171"/>
                    <a:pt x="331369" y="175604"/>
                  </a:cubicBezTo>
                  <a:lnTo>
                    <a:pt x="331369" y="197531"/>
                  </a:lnTo>
                  <a:close/>
                </a:path>
              </a:pathLst>
            </a:custGeom>
            <a:grpFill/>
            <a:ln w="4731"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B25C48EF-8251-429D-871E-391A6900D198}"/>
                </a:ext>
              </a:extLst>
            </p:cNvPr>
            <p:cNvSpPr/>
            <p:nvPr/>
          </p:nvSpPr>
          <p:spPr>
            <a:xfrm>
              <a:off x="8344036" y="4927183"/>
              <a:ext cx="410485" cy="373134"/>
            </a:xfrm>
            <a:custGeom>
              <a:avLst/>
              <a:gdLst>
                <a:gd name="connsiteX0" fmla="*/ 349262 w 410485"/>
                <a:gd name="connsiteY0" fmla="*/ 291598 h 373134"/>
                <a:gd name="connsiteX1" fmla="*/ 60702 w 410485"/>
                <a:gd name="connsiteY1" fmla="*/ 0 h 373134"/>
                <a:gd name="connsiteX2" fmla="*/ 26388 w 410485"/>
                <a:gd name="connsiteY2" fmla="*/ 0 h 373134"/>
                <a:gd name="connsiteX3" fmla="*/ 0 w 410485"/>
                <a:gd name="connsiteY3" fmla="*/ 0 h 373134"/>
                <a:gd name="connsiteX4" fmla="*/ 0 w 410485"/>
                <a:gd name="connsiteY4" fmla="*/ 373135 h 373134"/>
                <a:gd name="connsiteX5" fmla="*/ 60702 w 410485"/>
                <a:gd name="connsiteY5" fmla="*/ 373135 h 373134"/>
                <a:gd name="connsiteX6" fmla="*/ 60702 w 410485"/>
                <a:gd name="connsiteY6" fmla="*/ 81917 h 373134"/>
                <a:gd name="connsiteX7" fmla="*/ 349262 w 410485"/>
                <a:gd name="connsiteY7" fmla="*/ 373135 h 373134"/>
                <a:gd name="connsiteX8" fmla="*/ 410486 w 410485"/>
                <a:gd name="connsiteY8" fmla="*/ 373135 h 373134"/>
                <a:gd name="connsiteX9" fmla="*/ 410486 w 410485"/>
                <a:gd name="connsiteY9" fmla="*/ 0 h 373134"/>
                <a:gd name="connsiteX10" fmla="*/ 349262 w 410485"/>
                <a:gd name="connsiteY10"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85" h="373134">
                  <a:moveTo>
                    <a:pt x="349262" y="291598"/>
                  </a:moveTo>
                  <a:lnTo>
                    <a:pt x="60702" y="0"/>
                  </a:lnTo>
                  <a:lnTo>
                    <a:pt x="26388" y="0"/>
                  </a:lnTo>
                  <a:lnTo>
                    <a:pt x="0" y="0"/>
                  </a:lnTo>
                  <a:lnTo>
                    <a:pt x="0" y="373135"/>
                  </a:lnTo>
                  <a:lnTo>
                    <a:pt x="60702" y="373135"/>
                  </a:lnTo>
                  <a:lnTo>
                    <a:pt x="60702" y="81917"/>
                  </a:lnTo>
                  <a:lnTo>
                    <a:pt x="349262" y="373135"/>
                  </a:lnTo>
                  <a:lnTo>
                    <a:pt x="410486" y="373135"/>
                  </a:lnTo>
                  <a:lnTo>
                    <a:pt x="410486" y="0"/>
                  </a:lnTo>
                  <a:lnTo>
                    <a:pt x="349262" y="0"/>
                  </a:lnTo>
                  <a:close/>
                </a:path>
              </a:pathLst>
            </a:custGeom>
            <a:grpFill/>
            <a:ln w="4731"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1375CC11-5108-4662-A8B5-EA30F6DA9B5B}"/>
                </a:ext>
              </a:extLst>
            </p:cNvPr>
            <p:cNvSpPr/>
            <p:nvPr/>
          </p:nvSpPr>
          <p:spPr>
            <a:xfrm>
              <a:off x="8863965" y="4927183"/>
              <a:ext cx="421876" cy="373134"/>
            </a:xfrm>
            <a:custGeom>
              <a:avLst/>
              <a:gdLst>
                <a:gd name="connsiteX0" fmla="*/ 355716 w 421876"/>
                <a:gd name="connsiteY0" fmla="*/ 0 h 373134"/>
                <a:gd name="connsiteX1" fmla="*/ 212955 w 421876"/>
                <a:gd name="connsiteY1" fmla="*/ 291598 h 373134"/>
                <a:gd name="connsiteX2" fmla="*/ 70146 w 421876"/>
                <a:gd name="connsiteY2" fmla="*/ 0 h 373134"/>
                <a:gd name="connsiteX3" fmla="*/ 0 w 421876"/>
                <a:gd name="connsiteY3" fmla="*/ 0 h 373134"/>
                <a:gd name="connsiteX4" fmla="*/ 187042 w 421876"/>
                <a:gd name="connsiteY4" fmla="*/ 373135 h 373134"/>
                <a:gd name="connsiteX5" fmla="*/ 235309 w 421876"/>
                <a:gd name="connsiteY5" fmla="*/ 373135 h 373134"/>
                <a:gd name="connsiteX6" fmla="*/ 421876 w 421876"/>
                <a:gd name="connsiteY6"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1876" h="373134">
                  <a:moveTo>
                    <a:pt x="355716" y="0"/>
                  </a:moveTo>
                  <a:lnTo>
                    <a:pt x="212955" y="291598"/>
                  </a:lnTo>
                  <a:lnTo>
                    <a:pt x="70146" y="0"/>
                  </a:lnTo>
                  <a:lnTo>
                    <a:pt x="0" y="0"/>
                  </a:lnTo>
                  <a:lnTo>
                    <a:pt x="187042" y="373135"/>
                  </a:lnTo>
                  <a:lnTo>
                    <a:pt x="235309" y="373135"/>
                  </a:lnTo>
                  <a:lnTo>
                    <a:pt x="421876" y="0"/>
                  </a:lnTo>
                  <a:close/>
                </a:path>
              </a:pathLst>
            </a:custGeom>
            <a:grpFill/>
            <a:ln w="4731" cap="flat">
              <a:noFill/>
              <a:prstDash val="solid"/>
              <a:miter/>
            </a:ln>
          </p:spPr>
          <p:txBody>
            <a:bodyPr rtlCol="0" anchor="ctr"/>
            <a:lstStyle/>
            <a:p>
              <a:endParaRPr lang="en-GB"/>
            </a:p>
          </p:txBody>
        </p:sp>
      </p:gr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lvl1pPr>
              <a:defRPr>
                <a:solidFill>
                  <a:schemeClr val="bg1"/>
                </a:solidFill>
              </a:defRPr>
            </a:lvl1pPr>
          </a:lstStyle>
          <a:p>
            <a:endParaRPr lang="en-GB"/>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5BA07366-CB75-4AA8-9E5B-928B849F427C}" type="slidenum">
              <a:rPr lang="en-GB" smtClean="0"/>
              <a:pPr/>
              <a:t>‹#›</a:t>
            </a:fld>
            <a:endParaRPr lang="en-GB"/>
          </a:p>
        </p:txBody>
      </p:sp>
      <p:sp>
        <p:nvSpPr>
          <p:cNvPr id="14" name="_SD_FLD_Copyright">
            <a:extLst>
              <a:ext uri="{FF2B5EF4-FFF2-40B4-BE49-F238E27FC236}">
                <a16:creationId xmlns:a16="http://schemas.microsoft.com/office/drawing/2014/main" id="{1099F517-19A2-4C2A-9FAD-96F0B4770965}"/>
              </a:ext>
            </a:extLst>
          </p:cNvPr>
          <p:cNvSpPr txBox="1"/>
          <p:nvPr userDrawn="1"/>
        </p:nvSpPr>
        <p:spPr>
          <a:xfrm>
            <a:off x="853200" y="6440400"/>
            <a:ext cx="278923" cy="107722"/>
          </a:xfrm>
          <a:prstGeom prst="rect">
            <a:avLst/>
          </a:prstGeom>
          <a:noFill/>
        </p:spPr>
        <p:txBody>
          <a:bodyPr wrap="none" lIns="0" tIns="0" rIns="0" bIns="0" rtlCol="0">
            <a:spAutoFit/>
          </a:bodyPr>
          <a:lstStyle/>
          <a:p>
            <a:r>
              <a:rPr lang="en-GB" sz="700" noProof="0">
                <a:solidFill>
                  <a:schemeClr val="bg1"/>
                </a:solidFill>
              </a:rPr>
              <a:t>DNV ©</a:t>
            </a:r>
          </a:p>
        </p:txBody>
      </p:sp>
      <p:sp>
        <p:nvSpPr>
          <p:cNvPr id="15" name="SD_FLD_DocumentDate">
            <a:extLst>
              <a:ext uri="{FF2B5EF4-FFF2-40B4-BE49-F238E27FC236}">
                <a16:creationId xmlns:a16="http://schemas.microsoft.com/office/drawing/2014/main" id="{5E6CBA46-0BD0-48FA-8FB9-5998CF0BE074}"/>
              </a:ext>
            </a:extLst>
          </p:cNvPr>
          <p:cNvSpPr txBox="1">
            <a:spLocks noChangeArrowheads="1"/>
          </p:cNvSpPr>
          <p:nvPr userDrawn="1"/>
        </p:nvSpPr>
        <p:spPr bwMode="auto">
          <a:xfrm>
            <a:off x="1166400" y="6440400"/>
            <a:ext cx="119880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ctr">
              <a:spcBef>
                <a:spcPts val="0"/>
              </a:spcBef>
            </a:pPr>
            <a:r>
              <a:rPr lang="en-GB" altLang="ja-JP" sz="700" cap="all" baseline="0">
                <a:solidFill>
                  <a:schemeClr val="bg1"/>
                </a:solidFill>
                <a:ea typeface="ＭＳ Ｐゴシック" charset="-128"/>
                <a:cs typeface="Arial" charset="0"/>
              </a:rPr>
              <a:t>11 August 2023</a:t>
            </a:r>
          </a:p>
        </p:txBody>
      </p:sp>
      <p:sp>
        <p:nvSpPr>
          <p:cNvPr id="27" name="SD_FLD_Draft" hidden="1">
            <a:extLst>
              <a:ext uri="{FF2B5EF4-FFF2-40B4-BE49-F238E27FC236}">
                <a16:creationId xmlns:a16="http://schemas.microsoft.com/office/drawing/2014/main" id="{3FC1FDE6-634E-475F-B714-288B04163A1E}"/>
              </a:ext>
            </a:extLst>
          </p:cNvPr>
          <p:cNvSpPr txBox="1">
            <a:spLocks noChangeArrowheads="1"/>
          </p:cNvSpPr>
          <p:nvPr userDrawn="1"/>
        </p:nvSpPr>
        <p:spPr bwMode="auto">
          <a:xfrm>
            <a:off x="5243513" y="6232324"/>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sp>
        <p:nvSpPr>
          <p:cNvPr id="28" name="SD_FLD_Confidentiality">
            <a:extLst>
              <a:ext uri="{FF2B5EF4-FFF2-40B4-BE49-F238E27FC236}">
                <a16:creationId xmlns:a16="http://schemas.microsoft.com/office/drawing/2014/main" id="{6D820B52-C017-4C68-9F43-1FC845791716}"/>
              </a:ext>
            </a:extLst>
          </p:cNvPr>
          <p:cNvSpPr/>
          <p:nvPr userDrawn="1"/>
        </p:nvSpPr>
        <p:spPr>
          <a:xfrm>
            <a:off x="7131600" y="6440400"/>
            <a:ext cx="2440800" cy="1512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L="0" algn="ctr" defTabSz="914400" rtl="0" eaLnBrk="1" latinLnBrk="0" hangingPunct="1">
              <a:lnSpc>
                <a:spcPct val="100000"/>
              </a:lnSpc>
              <a:spcBef>
                <a:spcPts val="0"/>
              </a:spcBef>
            </a:pPr>
            <a:endParaRPr lang="en-GB" sz="700" b="0" kern="1200" cap="all" baseline="0">
              <a:solidFill>
                <a:schemeClr val="bg1"/>
              </a:solidFill>
              <a:latin typeface="+mn-lt"/>
              <a:ea typeface="+mn-ea"/>
              <a:cs typeface="+mn-cs"/>
            </a:endParaRPr>
          </a:p>
        </p:txBody>
      </p:sp>
    </p:spTree>
    <p:extLst>
      <p:ext uri="{BB962C8B-B14F-4D97-AF65-F5344CB8AC3E}">
        <p14:creationId xmlns:p14="http://schemas.microsoft.com/office/powerpoint/2010/main" val="4063856068"/>
      </p:ext>
    </p:extLst>
  </p:cSld>
  <p:clrMapOvr>
    <a:masterClrMapping/>
  </p:clrMapOvr>
  <p:extLst>
    <p:ext uri="{DCECCB84-F9BA-43D5-87BE-67443E8EF086}">
      <p15:sldGuideLst xmlns:p15="http://schemas.microsoft.com/office/powerpoint/2012/main">
        <p15:guide id="1" pos="4177" userDrawn="1">
          <p15:clr>
            <a:srgbClr val="F26B43"/>
          </p15:clr>
        </p15:guide>
        <p15:guide id="2" pos="3501" userDrawn="1">
          <p15:clr>
            <a:srgbClr val="F26B43"/>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Full background picur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0BB740F-040E-4C29-B57E-B7474FA2CCFC}"/>
              </a:ext>
            </a:extLst>
          </p:cNvPr>
          <p:cNvSpPr>
            <a:spLocks noGrp="1"/>
          </p:cNvSpPr>
          <p:nvPr>
            <p:ph type="pic" sz="quarter" idx="13" hasCustomPrompt="1"/>
          </p:nvPr>
        </p:nvSpPr>
        <p:spPr>
          <a:xfrm>
            <a:off x="0" y="0"/>
            <a:ext cx="12192000" cy="6046788"/>
          </a:xfrm>
          <a:blipFill>
            <a:blip r:embed="rId2"/>
            <a:stretch>
              <a:fillRect/>
            </a:stretch>
          </a:blipFill>
        </p:spPr>
        <p:txBody>
          <a:bodyPr lIns="8064000" tIns="612000" rIns="1116000" anchor="ctr" anchorCtr="0"/>
          <a:lstStyle>
            <a:lvl1pPr marL="0" indent="0" algn="l">
              <a:buNone/>
              <a:defRPr sz="1600">
                <a:solidFill>
                  <a:schemeClr val="accent4"/>
                </a:solidFill>
              </a:defRPr>
            </a:lvl1pPr>
          </a:lstStyle>
          <a:p>
            <a:r>
              <a:rPr lang="en-GB"/>
              <a:t>Click on picture frame to insert background picture, click on DNV-menu / Image Tools-button / Choose Insert or Paste</a:t>
            </a:r>
          </a:p>
        </p:txBody>
      </p:sp>
      <p:sp>
        <p:nvSpPr>
          <p:cNvPr id="2" name="Title 1">
            <a:extLst>
              <a:ext uri="{FF2B5EF4-FFF2-40B4-BE49-F238E27FC236}">
                <a16:creationId xmlns:a16="http://schemas.microsoft.com/office/drawing/2014/main" id="{86C677DA-1553-4ACE-88F0-1D90541A6886}"/>
              </a:ext>
            </a:extLst>
          </p:cNvPr>
          <p:cNvSpPr>
            <a:spLocks noGrp="1"/>
          </p:cNvSpPr>
          <p:nvPr>
            <p:ph type="title" hasCustomPrompt="1"/>
          </p:nvPr>
        </p:nvSpPr>
        <p:spPr/>
        <p:txBody>
          <a:bodyPr/>
          <a:lstStyle>
            <a:lvl1pPr>
              <a:defRPr>
                <a:solidFill>
                  <a:schemeClr val="accent1"/>
                </a:solidFill>
              </a:defRPr>
            </a:lvl1pPr>
          </a:lstStyle>
          <a:p>
            <a:r>
              <a:rPr lang="en-GB"/>
              <a:t>Click to add title</a:t>
            </a:r>
          </a:p>
        </p:txBody>
      </p:sp>
      <p:sp>
        <p:nvSpPr>
          <p:cNvPr id="3" name="Date Placeholder 2">
            <a:extLst>
              <a:ext uri="{FF2B5EF4-FFF2-40B4-BE49-F238E27FC236}">
                <a16:creationId xmlns:a16="http://schemas.microsoft.com/office/drawing/2014/main" id="{EAE41648-A3C2-4094-8260-D7F9C81E87D0}"/>
              </a:ext>
            </a:extLst>
          </p:cNvPr>
          <p:cNvSpPr>
            <a:spLocks noGrp="1"/>
          </p:cNvSpPr>
          <p:nvPr>
            <p:ph type="dt" sz="half" idx="10"/>
          </p:nvPr>
        </p:nvSpPr>
        <p:spPr/>
        <p:txBody>
          <a:bodyPr/>
          <a:lstStyle/>
          <a:p>
            <a:endParaRPr lang="en-GB" sz="700"/>
          </a:p>
        </p:txBody>
      </p:sp>
      <p:sp>
        <p:nvSpPr>
          <p:cNvPr id="4" name="Footer Placeholder 3">
            <a:extLst>
              <a:ext uri="{FF2B5EF4-FFF2-40B4-BE49-F238E27FC236}">
                <a16:creationId xmlns:a16="http://schemas.microsoft.com/office/drawing/2014/main" id="{8F4F7D00-E655-476E-9A8D-16044B0B3A85}"/>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9561CC6-F316-448C-8910-5F3BA8E62C70}"/>
              </a:ext>
            </a:extLst>
          </p:cNvPr>
          <p:cNvSpPr>
            <a:spLocks noGrp="1"/>
          </p:cNvSpPr>
          <p:nvPr>
            <p:ph type="sldNum" sz="quarter" idx="12"/>
          </p:nvPr>
        </p:nvSpPr>
        <p:spPr/>
        <p:txBody>
          <a:bodyPr/>
          <a:lstStyle/>
          <a:p>
            <a:fld id="{5BA07366-CB75-4AA8-9E5B-928B849F427C}" type="slidenum">
              <a:rPr lang="en-GB" smtClean="0"/>
              <a:pPr/>
              <a:t>‹#›</a:t>
            </a:fld>
            <a:endParaRPr lang="en-GB"/>
          </a:p>
        </p:txBody>
      </p:sp>
    </p:spTree>
    <p:extLst>
      <p:ext uri="{BB962C8B-B14F-4D97-AF65-F5344CB8AC3E}">
        <p14:creationId xmlns:p14="http://schemas.microsoft.com/office/powerpoint/2010/main" val="164138562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0F7CFE-DCB6-4202-B09A-637C5745A35C}"/>
              </a:ext>
            </a:extLst>
          </p:cNvPr>
          <p:cNvSpPr>
            <a:spLocks noGrp="1"/>
          </p:cNvSpPr>
          <p:nvPr>
            <p:ph type="title" hasCustomPrompt="1"/>
          </p:nvPr>
        </p:nvSpPr>
        <p:spPr/>
        <p:txBody>
          <a:bodyPr/>
          <a:lstStyle/>
          <a:p>
            <a:r>
              <a:rPr lang="en-GB"/>
              <a:t>Click to add title</a:t>
            </a:r>
          </a:p>
        </p:txBody>
      </p:sp>
      <p:sp>
        <p:nvSpPr>
          <p:cNvPr id="3" name="Date Placeholder 2">
            <a:extLst>
              <a:ext uri="{FF2B5EF4-FFF2-40B4-BE49-F238E27FC236}">
                <a16:creationId xmlns:a16="http://schemas.microsoft.com/office/drawing/2014/main" id="{8831DD2C-6775-40D3-B625-6A94E4EC67E9}"/>
              </a:ext>
            </a:extLst>
          </p:cNvPr>
          <p:cNvSpPr>
            <a:spLocks noGrp="1"/>
          </p:cNvSpPr>
          <p:nvPr>
            <p:ph type="dt" sz="half" idx="10"/>
          </p:nvPr>
        </p:nvSpPr>
        <p:spPr/>
        <p:txBody>
          <a:bodyPr/>
          <a:lstStyle/>
          <a:p>
            <a:endParaRPr lang="en-GB" sz="700"/>
          </a:p>
        </p:txBody>
      </p:sp>
      <p:sp>
        <p:nvSpPr>
          <p:cNvPr id="4" name="Footer Placeholder 3">
            <a:extLst>
              <a:ext uri="{FF2B5EF4-FFF2-40B4-BE49-F238E27FC236}">
                <a16:creationId xmlns:a16="http://schemas.microsoft.com/office/drawing/2014/main" id="{2A536E17-02D9-4235-9720-961CB104440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F1AE4F1-4AE5-4A49-949A-BDA5C7AFD57C}"/>
              </a:ext>
            </a:extLst>
          </p:cNvPr>
          <p:cNvSpPr>
            <a:spLocks noGrp="1"/>
          </p:cNvSpPr>
          <p:nvPr>
            <p:ph type="sldNum" sz="quarter" idx="12"/>
          </p:nvPr>
        </p:nvSpPr>
        <p:spPr/>
        <p:txBody>
          <a:bodyPr/>
          <a:lstStyle/>
          <a:p>
            <a:fld id="{5BA07366-CB75-4AA8-9E5B-928B849F427C}" type="slidenum">
              <a:rPr lang="en-GB" smtClean="0"/>
              <a:pPr/>
              <a:t>‹#›</a:t>
            </a:fld>
            <a:endParaRPr lang="en-GB"/>
          </a:p>
        </p:txBody>
      </p:sp>
    </p:spTree>
    <p:extLst>
      <p:ext uri="{BB962C8B-B14F-4D97-AF65-F5344CB8AC3E}">
        <p14:creationId xmlns:p14="http://schemas.microsoft.com/office/powerpoint/2010/main" val="33855330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Rectangle 4"/>
          <p:cNvSpPr/>
          <p:nvPr userDrawn="1"/>
        </p:nvSpPr>
        <p:spPr>
          <a:xfrm>
            <a:off x="0" y="0"/>
            <a:ext cx="12192000" cy="686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Date Placeholder 1" hidden="1"/>
          <p:cNvSpPr>
            <a:spLocks noGrp="1"/>
          </p:cNvSpPr>
          <p:nvPr>
            <p:ph type="dt" sz="half" idx="10"/>
          </p:nvPr>
        </p:nvSpPr>
        <p:spPr/>
        <p:txBody>
          <a:bodyPr/>
          <a:lstStyle>
            <a:lvl1pPr>
              <a:defRPr>
                <a:solidFill>
                  <a:schemeClr val="bg1"/>
                </a:solidFill>
              </a:defRPr>
            </a:lvl1pPr>
          </a:lstStyle>
          <a:p>
            <a:endParaRPr lang="en-GB"/>
          </a:p>
        </p:txBody>
      </p:sp>
      <p:sp>
        <p:nvSpPr>
          <p:cNvPr id="3" name="Footer Placeholder 2" hidden="1"/>
          <p:cNvSpPr>
            <a:spLocks noGrp="1"/>
          </p:cNvSpPr>
          <p:nvPr>
            <p:ph type="ftr" sz="quarter" idx="11"/>
          </p:nvPr>
        </p:nvSpPr>
        <p:spPr>
          <a:xfrm>
            <a:off x="0" y="6912000"/>
            <a:ext cx="0" cy="0"/>
          </a:xfrm>
        </p:spPr>
        <p:txBody>
          <a:bodyPr/>
          <a:lstStyle>
            <a:lvl1pPr>
              <a:defRPr sz="100">
                <a:noFill/>
              </a:defRPr>
            </a:lvl1pPr>
          </a:lstStyle>
          <a:p>
            <a:endParaRPr lang="en-GB"/>
          </a:p>
        </p:txBody>
      </p:sp>
      <p:sp>
        <p:nvSpPr>
          <p:cNvPr id="4" name="Slide Number Placeholder 3" hidden="1"/>
          <p:cNvSpPr>
            <a:spLocks noGrp="1"/>
          </p:cNvSpPr>
          <p:nvPr>
            <p:ph type="sldNum" sz="quarter" idx="12"/>
          </p:nvPr>
        </p:nvSpPr>
        <p:spPr>
          <a:xfrm>
            <a:off x="0" y="6912000"/>
            <a:ext cx="0" cy="0"/>
          </a:xfrm>
        </p:spPr>
        <p:txBody>
          <a:bodyPr/>
          <a:lstStyle>
            <a:lvl1pPr>
              <a:defRPr sz="100">
                <a:noFill/>
              </a:defRPr>
            </a:lvl1pPr>
          </a:lstStyle>
          <a:p>
            <a:fld id="{5BA07366-CB75-4AA8-9E5B-928B849F427C}" type="slidenum">
              <a:rPr lang="en-GB" smtClean="0"/>
              <a:pPr/>
              <a:t>‹#›</a:t>
            </a:fld>
            <a:endParaRPr lang="en-GB"/>
          </a:p>
        </p:txBody>
      </p:sp>
      <p:sp>
        <p:nvSpPr>
          <p:cNvPr id="6" name="SD_FLD_Draft" hidden="1">
            <a:extLst>
              <a:ext uri="{FF2B5EF4-FFF2-40B4-BE49-F238E27FC236}">
                <a16:creationId xmlns:a16="http://schemas.microsoft.com/office/drawing/2014/main" id="{9324EF98-2F0A-4D7C-ACD4-6C69299B31DA}"/>
              </a:ext>
            </a:extLst>
          </p:cNvPr>
          <p:cNvSpPr txBox="1">
            <a:spLocks noChangeArrowheads="1"/>
          </p:cNvSpPr>
          <p:nvPr userDrawn="1"/>
        </p:nvSpPr>
        <p:spPr bwMode="auto">
          <a:xfrm>
            <a:off x="5243513" y="6232324"/>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sp>
        <p:nvSpPr>
          <p:cNvPr id="8" name="SD_FLD_Confidentiality">
            <a:extLst>
              <a:ext uri="{FF2B5EF4-FFF2-40B4-BE49-F238E27FC236}">
                <a16:creationId xmlns:a16="http://schemas.microsoft.com/office/drawing/2014/main" id="{44B7048E-FFD7-4E41-AC43-9BDB83CCE1EC}"/>
              </a:ext>
            </a:extLst>
          </p:cNvPr>
          <p:cNvSpPr/>
          <p:nvPr userDrawn="1"/>
        </p:nvSpPr>
        <p:spPr>
          <a:xfrm>
            <a:off x="7131600" y="6440400"/>
            <a:ext cx="2440800" cy="1512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L="0" algn="ctr" defTabSz="914400" rtl="0" eaLnBrk="1" latinLnBrk="0" hangingPunct="1">
              <a:lnSpc>
                <a:spcPct val="100000"/>
              </a:lnSpc>
              <a:spcBef>
                <a:spcPts val="0"/>
              </a:spcBef>
            </a:pPr>
            <a:endParaRPr lang="en-GB" sz="700" b="0" kern="1200" cap="all" baseline="0">
              <a:solidFill>
                <a:schemeClr val="accent1"/>
              </a:solidFill>
              <a:latin typeface="+mn-lt"/>
              <a:ea typeface="+mn-ea"/>
              <a:cs typeface="+mn-cs"/>
            </a:endParaRPr>
          </a:p>
        </p:txBody>
      </p:sp>
    </p:spTree>
    <p:extLst>
      <p:ext uri="{BB962C8B-B14F-4D97-AF65-F5344CB8AC3E}">
        <p14:creationId xmlns:p14="http://schemas.microsoft.com/office/powerpoint/2010/main" val="306991459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6" name="Rectangle 5"/>
          <p:cNvSpPr/>
          <p:nvPr userDrawn="1"/>
        </p:nvSpPr>
        <p:spPr bwMode="ltGray">
          <a:xfrm>
            <a:off x="1" y="0"/>
            <a:ext cx="12191999" cy="6861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9" name="Graphic 28">
            <a:extLst>
              <a:ext uri="{FF2B5EF4-FFF2-40B4-BE49-F238E27FC236}">
                <a16:creationId xmlns:a16="http://schemas.microsoft.com/office/drawing/2014/main" id="{D0B91A6F-3F96-48D5-B578-BC55BEA05BC6}"/>
              </a:ext>
            </a:extLst>
          </p:cNvPr>
          <p:cNvPicPr>
            <a:picLocks noChangeAspect="1"/>
          </p:cNvPicPr>
          <p:nvPr userDrawn="1"/>
        </p:nvPicPr>
        <p:blipFill>
          <a:blip r:embed="rId2">
            <a:extLst>
              <a:ext uri="{96DAC541-7B7A-43D3-8B79-37D633B846F1}">
                <asvg:svgBlip xmlns:asvg="http://schemas.microsoft.com/office/drawing/2016/SVG/main" r:embed="rId3"/>
              </a:ext>
            </a:extLst>
          </a:blip>
          <a:srcRect t="29922" r="24420" b="6742"/>
          <a:stretch>
            <a:fillRect/>
          </a:stretch>
        </p:blipFill>
        <p:spPr>
          <a:xfrm>
            <a:off x="3600000" y="0"/>
            <a:ext cx="8592000" cy="6858000"/>
          </a:xfrm>
          <a:custGeom>
            <a:avLst/>
            <a:gdLst>
              <a:gd name="connsiteX0" fmla="*/ 0 w 8592000"/>
              <a:gd name="connsiteY0" fmla="*/ 0 h 6858000"/>
              <a:gd name="connsiteX1" fmla="*/ 8592000 w 8592000"/>
              <a:gd name="connsiteY1" fmla="*/ 0 h 6858000"/>
              <a:gd name="connsiteX2" fmla="*/ 8592000 w 8592000"/>
              <a:gd name="connsiteY2" fmla="*/ 6858000 h 6858000"/>
              <a:gd name="connsiteX3" fmla="*/ 0 w 85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592000" h="6858000">
                <a:moveTo>
                  <a:pt x="0" y="0"/>
                </a:moveTo>
                <a:lnTo>
                  <a:pt x="8592000" y="0"/>
                </a:lnTo>
                <a:lnTo>
                  <a:pt x="8592000" y="6858000"/>
                </a:lnTo>
                <a:lnTo>
                  <a:pt x="0" y="6858000"/>
                </a:lnTo>
                <a:close/>
              </a:path>
            </a:pathLst>
          </a:custGeom>
        </p:spPr>
      </p:pic>
      <p:grpSp>
        <p:nvGrpSpPr>
          <p:cNvPr id="16" name="Logo">
            <a:extLst>
              <a:ext uri="{FF2B5EF4-FFF2-40B4-BE49-F238E27FC236}">
                <a16:creationId xmlns:a16="http://schemas.microsoft.com/office/drawing/2014/main" id="{582D80DA-3434-42F0-8BBA-787FFCEA7180}"/>
              </a:ext>
            </a:extLst>
          </p:cNvPr>
          <p:cNvGrpSpPr>
            <a:grpSpLocks noChangeAspect="1"/>
          </p:cNvGrpSpPr>
          <p:nvPr userDrawn="1"/>
        </p:nvGrpSpPr>
        <p:grpSpPr bwMode="white">
          <a:xfrm>
            <a:off x="9950400" y="5800971"/>
            <a:ext cx="1702800" cy="727237"/>
            <a:chOff x="6380216" y="4059273"/>
            <a:chExt cx="2905863" cy="1241045"/>
          </a:xfrm>
        </p:grpSpPr>
        <p:sp>
          <p:nvSpPr>
            <p:cNvPr id="17" name="Freeform: Shape 16">
              <a:extLst>
                <a:ext uri="{FF2B5EF4-FFF2-40B4-BE49-F238E27FC236}">
                  <a16:creationId xmlns:a16="http://schemas.microsoft.com/office/drawing/2014/main" id="{2679ECA6-9859-4013-A93B-16010BF55817}"/>
                </a:ext>
              </a:extLst>
            </p:cNvPr>
            <p:cNvSpPr/>
            <p:nvPr/>
          </p:nvSpPr>
          <p:spPr bwMode="white">
            <a:xfrm>
              <a:off x="6380216" y="4059273"/>
              <a:ext cx="2905863" cy="346936"/>
            </a:xfrm>
            <a:custGeom>
              <a:avLst/>
              <a:gdLst>
                <a:gd name="connsiteX0" fmla="*/ 0 w 2905863"/>
                <a:gd name="connsiteY0" fmla="*/ 0 h 346936"/>
                <a:gd name="connsiteX1" fmla="*/ 2905864 w 2905863"/>
                <a:gd name="connsiteY1" fmla="*/ 0 h 346936"/>
                <a:gd name="connsiteX2" fmla="*/ 2905864 w 2905863"/>
                <a:gd name="connsiteY2" fmla="*/ 346937 h 346936"/>
                <a:gd name="connsiteX3" fmla="*/ 0 w 2905863"/>
                <a:gd name="connsiteY3" fmla="*/ 346937 h 346936"/>
              </a:gdLst>
              <a:ahLst/>
              <a:cxnLst>
                <a:cxn ang="0">
                  <a:pos x="connsiteX0" y="connsiteY0"/>
                </a:cxn>
                <a:cxn ang="0">
                  <a:pos x="connsiteX1" y="connsiteY1"/>
                </a:cxn>
                <a:cxn ang="0">
                  <a:pos x="connsiteX2" y="connsiteY2"/>
                </a:cxn>
                <a:cxn ang="0">
                  <a:pos x="connsiteX3" y="connsiteY3"/>
                </a:cxn>
              </a:cxnLst>
              <a:rect l="l" t="t" r="r" b="b"/>
              <a:pathLst>
                <a:path w="2905863" h="346936">
                  <a:moveTo>
                    <a:pt x="0" y="0"/>
                  </a:moveTo>
                  <a:lnTo>
                    <a:pt x="2905864" y="0"/>
                  </a:lnTo>
                  <a:lnTo>
                    <a:pt x="2905864" y="346937"/>
                  </a:lnTo>
                  <a:lnTo>
                    <a:pt x="0" y="346937"/>
                  </a:lnTo>
                  <a:close/>
                </a:path>
              </a:pathLst>
            </a:custGeom>
            <a:solidFill>
              <a:schemeClr val="bg1"/>
            </a:solidFill>
            <a:ln w="4731" cap="flat">
              <a:noFill/>
              <a:prstDash val="solid"/>
              <a:miter/>
            </a:ln>
          </p:spPr>
          <p:txBody>
            <a:bodyPr rtlCol="0" anchor="ctr"/>
            <a:lstStyle/>
            <a:p>
              <a:endParaRPr lang="en-GB"/>
            </a:p>
          </p:txBody>
        </p:sp>
        <p:sp>
          <p:nvSpPr>
            <p:cNvPr id="18" name="Freeform: Shape 17">
              <a:extLst>
                <a:ext uri="{FF2B5EF4-FFF2-40B4-BE49-F238E27FC236}">
                  <a16:creationId xmlns:a16="http://schemas.microsoft.com/office/drawing/2014/main" id="{FBCEF638-291C-4421-9C1B-EB934A0F0109}"/>
                </a:ext>
              </a:extLst>
            </p:cNvPr>
            <p:cNvSpPr/>
            <p:nvPr/>
          </p:nvSpPr>
          <p:spPr bwMode="white">
            <a:xfrm>
              <a:off x="6380216" y="4521775"/>
              <a:ext cx="2905863" cy="57854"/>
            </a:xfrm>
            <a:custGeom>
              <a:avLst/>
              <a:gdLst>
                <a:gd name="connsiteX0" fmla="*/ 0 w 2905863"/>
                <a:gd name="connsiteY0" fmla="*/ 0 h 57854"/>
                <a:gd name="connsiteX1" fmla="*/ 2905864 w 2905863"/>
                <a:gd name="connsiteY1" fmla="*/ 0 h 57854"/>
                <a:gd name="connsiteX2" fmla="*/ 2905864 w 2905863"/>
                <a:gd name="connsiteY2" fmla="*/ 57854 h 57854"/>
                <a:gd name="connsiteX3" fmla="*/ 0 w 2905863"/>
                <a:gd name="connsiteY3" fmla="*/ 57854 h 57854"/>
              </a:gdLst>
              <a:ahLst/>
              <a:cxnLst>
                <a:cxn ang="0">
                  <a:pos x="connsiteX0" y="connsiteY0"/>
                </a:cxn>
                <a:cxn ang="0">
                  <a:pos x="connsiteX1" y="connsiteY1"/>
                </a:cxn>
                <a:cxn ang="0">
                  <a:pos x="connsiteX2" y="connsiteY2"/>
                </a:cxn>
                <a:cxn ang="0">
                  <a:pos x="connsiteX3" y="connsiteY3"/>
                </a:cxn>
              </a:cxnLst>
              <a:rect l="l" t="t" r="r" b="b"/>
              <a:pathLst>
                <a:path w="2905863" h="57854">
                  <a:moveTo>
                    <a:pt x="0" y="0"/>
                  </a:moveTo>
                  <a:lnTo>
                    <a:pt x="2905864" y="0"/>
                  </a:lnTo>
                  <a:lnTo>
                    <a:pt x="2905864" y="57854"/>
                  </a:lnTo>
                  <a:lnTo>
                    <a:pt x="0" y="57854"/>
                  </a:lnTo>
                  <a:close/>
                </a:path>
              </a:pathLst>
            </a:custGeom>
            <a:solidFill>
              <a:schemeClr val="bg1"/>
            </a:solidFill>
            <a:ln w="4731"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8EC0FCA9-D6D8-4B36-A4E6-0244141FD9FC}"/>
                </a:ext>
              </a:extLst>
            </p:cNvPr>
            <p:cNvSpPr/>
            <p:nvPr/>
          </p:nvSpPr>
          <p:spPr bwMode="white">
            <a:xfrm>
              <a:off x="6380216" y="4637294"/>
              <a:ext cx="2905863" cy="115566"/>
            </a:xfrm>
            <a:custGeom>
              <a:avLst/>
              <a:gdLst>
                <a:gd name="connsiteX0" fmla="*/ 0 w 2905863"/>
                <a:gd name="connsiteY0" fmla="*/ 0 h 115566"/>
                <a:gd name="connsiteX1" fmla="*/ 2905864 w 2905863"/>
                <a:gd name="connsiteY1" fmla="*/ 0 h 115566"/>
                <a:gd name="connsiteX2" fmla="*/ 2905864 w 2905863"/>
                <a:gd name="connsiteY2" fmla="*/ 115566 h 115566"/>
                <a:gd name="connsiteX3" fmla="*/ 0 w 2905863"/>
                <a:gd name="connsiteY3" fmla="*/ 115566 h 115566"/>
              </a:gdLst>
              <a:ahLst/>
              <a:cxnLst>
                <a:cxn ang="0">
                  <a:pos x="connsiteX0" y="connsiteY0"/>
                </a:cxn>
                <a:cxn ang="0">
                  <a:pos x="connsiteX1" y="connsiteY1"/>
                </a:cxn>
                <a:cxn ang="0">
                  <a:pos x="connsiteX2" y="connsiteY2"/>
                </a:cxn>
                <a:cxn ang="0">
                  <a:pos x="connsiteX3" y="connsiteY3"/>
                </a:cxn>
              </a:cxnLst>
              <a:rect l="l" t="t" r="r" b="b"/>
              <a:pathLst>
                <a:path w="2905863" h="115566">
                  <a:moveTo>
                    <a:pt x="0" y="0"/>
                  </a:moveTo>
                  <a:lnTo>
                    <a:pt x="2905864" y="0"/>
                  </a:lnTo>
                  <a:lnTo>
                    <a:pt x="2905864" y="115566"/>
                  </a:lnTo>
                  <a:lnTo>
                    <a:pt x="0" y="115566"/>
                  </a:lnTo>
                  <a:close/>
                </a:path>
              </a:pathLst>
            </a:custGeom>
            <a:solidFill>
              <a:schemeClr val="bg1"/>
            </a:solidFill>
            <a:ln w="4731"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53552AFE-81A2-4ED5-8069-997ABD975336}"/>
                </a:ext>
              </a:extLst>
            </p:cNvPr>
            <p:cNvSpPr/>
            <p:nvPr/>
          </p:nvSpPr>
          <p:spPr bwMode="white">
            <a:xfrm>
              <a:off x="7833598" y="4927183"/>
              <a:ext cx="392545" cy="373134"/>
            </a:xfrm>
            <a:custGeom>
              <a:avLst/>
              <a:gdLst>
                <a:gd name="connsiteX0" fmla="*/ 303984 w 392545"/>
                <a:gd name="connsiteY0" fmla="*/ 19174 h 373134"/>
                <a:gd name="connsiteX1" fmla="*/ 201992 w 392545"/>
                <a:gd name="connsiteY1" fmla="*/ 0 h 373134"/>
                <a:gd name="connsiteX2" fmla="*/ 62173 w 392545"/>
                <a:gd name="connsiteY2" fmla="*/ 0 h 373134"/>
                <a:gd name="connsiteX3" fmla="*/ 27859 w 392545"/>
                <a:gd name="connsiteY3" fmla="*/ 0 h 373134"/>
                <a:gd name="connsiteX4" fmla="*/ 0 w 392545"/>
                <a:gd name="connsiteY4" fmla="*/ 0 h 373134"/>
                <a:gd name="connsiteX5" fmla="*/ 0 w 392545"/>
                <a:gd name="connsiteY5" fmla="*/ 373135 h 373134"/>
                <a:gd name="connsiteX6" fmla="*/ 27859 w 392545"/>
                <a:gd name="connsiteY6" fmla="*/ 373135 h 373134"/>
                <a:gd name="connsiteX7" fmla="*/ 62173 w 392545"/>
                <a:gd name="connsiteY7" fmla="*/ 373135 h 373134"/>
                <a:gd name="connsiteX8" fmla="*/ 201992 w 392545"/>
                <a:gd name="connsiteY8" fmla="*/ 373135 h 373134"/>
                <a:gd name="connsiteX9" fmla="*/ 303984 w 392545"/>
                <a:gd name="connsiteY9" fmla="*/ 353961 h 373134"/>
                <a:gd name="connsiteX10" fmla="*/ 369670 w 392545"/>
                <a:gd name="connsiteY10" fmla="*/ 296249 h 373134"/>
                <a:gd name="connsiteX11" fmla="*/ 392546 w 392545"/>
                <a:gd name="connsiteY11" fmla="*/ 199477 h 373134"/>
                <a:gd name="connsiteX12" fmla="*/ 392546 w 392545"/>
                <a:gd name="connsiteY12" fmla="*/ 173611 h 373134"/>
                <a:gd name="connsiteX13" fmla="*/ 369670 w 392545"/>
                <a:gd name="connsiteY13" fmla="*/ 76839 h 373134"/>
                <a:gd name="connsiteX14" fmla="*/ 303984 w 392545"/>
                <a:gd name="connsiteY14" fmla="*/ 19174 h 373134"/>
                <a:gd name="connsiteX15" fmla="*/ 331369 w 392545"/>
                <a:gd name="connsiteY15" fmla="*/ 197531 h 373134"/>
                <a:gd name="connsiteX16" fmla="*/ 299048 w 392545"/>
                <a:gd name="connsiteY16" fmla="*/ 287563 h 373134"/>
                <a:gd name="connsiteX17" fmla="*/ 202514 w 392545"/>
                <a:gd name="connsiteY17" fmla="*/ 316894 h 373134"/>
                <a:gd name="connsiteX18" fmla="*/ 62221 w 392545"/>
                <a:gd name="connsiteY18" fmla="*/ 316894 h 373134"/>
                <a:gd name="connsiteX19" fmla="*/ 62221 w 392545"/>
                <a:gd name="connsiteY19" fmla="*/ 56193 h 373134"/>
                <a:gd name="connsiteX20" fmla="*/ 202514 w 392545"/>
                <a:gd name="connsiteY20" fmla="*/ 56193 h 373134"/>
                <a:gd name="connsiteX21" fmla="*/ 299048 w 392545"/>
                <a:gd name="connsiteY21" fmla="*/ 84812 h 373134"/>
                <a:gd name="connsiteX22" fmla="*/ 331369 w 392545"/>
                <a:gd name="connsiteY22" fmla="*/ 175604 h 373134"/>
                <a:gd name="connsiteX23" fmla="*/ 331369 w 392545"/>
                <a:gd name="connsiteY23" fmla="*/ 197531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92545" h="373134">
                  <a:moveTo>
                    <a:pt x="303984" y="19174"/>
                  </a:moveTo>
                  <a:cubicBezTo>
                    <a:pt x="275461" y="6407"/>
                    <a:pt x="241479" y="0"/>
                    <a:pt x="201992" y="0"/>
                  </a:cubicBezTo>
                  <a:lnTo>
                    <a:pt x="62173" y="0"/>
                  </a:lnTo>
                  <a:lnTo>
                    <a:pt x="27859" y="0"/>
                  </a:lnTo>
                  <a:lnTo>
                    <a:pt x="0" y="0"/>
                  </a:lnTo>
                  <a:lnTo>
                    <a:pt x="0" y="373135"/>
                  </a:lnTo>
                  <a:lnTo>
                    <a:pt x="27859" y="373135"/>
                  </a:lnTo>
                  <a:lnTo>
                    <a:pt x="62173" y="373135"/>
                  </a:lnTo>
                  <a:lnTo>
                    <a:pt x="201992" y="373135"/>
                  </a:lnTo>
                  <a:cubicBezTo>
                    <a:pt x="241479" y="373135"/>
                    <a:pt x="275461" y="366728"/>
                    <a:pt x="303984" y="353961"/>
                  </a:cubicBezTo>
                  <a:cubicBezTo>
                    <a:pt x="332508" y="341194"/>
                    <a:pt x="354387" y="321972"/>
                    <a:pt x="369670" y="296249"/>
                  </a:cubicBezTo>
                  <a:cubicBezTo>
                    <a:pt x="384904" y="270525"/>
                    <a:pt x="392546" y="238299"/>
                    <a:pt x="392546" y="199477"/>
                  </a:cubicBezTo>
                  <a:lnTo>
                    <a:pt x="392546" y="173611"/>
                  </a:lnTo>
                  <a:cubicBezTo>
                    <a:pt x="392546" y="134788"/>
                    <a:pt x="384904" y="102562"/>
                    <a:pt x="369670" y="76839"/>
                  </a:cubicBezTo>
                  <a:cubicBezTo>
                    <a:pt x="354387" y="51162"/>
                    <a:pt x="332508" y="31941"/>
                    <a:pt x="303984" y="19174"/>
                  </a:cubicBezTo>
                  <a:close/>
                  <a:moveTo>
                    <a:pt x="331369" y="197531"/>
                  </a:moveTo>
                  <a:cubicBezTo>
                    <a:pt x="331369" y="238015"/>
                    <a:pt x="320596" y="268010"/>
                    <a:pt x="299048" y="287563"/>
                  </a:cubicBezTo>
                  <a:cubicBezTo>
                    <a:pt x="277502" y="307117"/>
                    <a:pt x="245323" y="316894"/>
                    <a:pt x="202514" y="316894"/>
                  </a:cubicBezTo>
                  <a:lnTo>
                    <a:pt x="62221" y="316894"/>
                  </a:lnTo>
                  <a:lnTo>
                    <a:pt x="62221" y="56193"/>
                  </a:lnTo>
                  <a:lnTo>
                    <a:pt x="202514" y="56193"/>
                  </a:lnTo>
                  <a:cubicBezTo>
                    <a:pt x="245323" y="56193"/>
                    <a:pt x="277454" y="65733"/>
                    <a:pt x="299048" y="84812"/>
                  </a:cubicBezTo>
                  <a:cubicBezTo>
                    <a:pt x="320596" y="103891"/>
                    <a:pt x="331369" y="134171"/>
                    <a:pt x="331369" y="175604"/>
                  </a:cubicBezTo>
                  <a:lnTo>
                    <a:pt x="331369" y="197531"/>
                  </a:lnTo>
                  <a:close/>
                </a:path>
              </a:pathLst>
            </a:custGeom>
            <a:solidFill>
              <a:schemeClr val="bg1"/>
            </a:solidFill>
            <a:ln w="4731"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4D2AB6C2-8FD2-440E-99DD-96E8F19C42CD}"/>
                </a:ext>
              </a:extLst>
            </p:cNvPr>
            <p:cNvSpPr/>
            <p:nvPr/>
          </p:nvSpPr>
          <p:spPr bwMode="white">
            <a:xfrm>
              <a:off x="8344036" y="4927183"/>
              <a:ext cx="410485" cy="373134"/>
            </a:xfrm>
            <a:custGeom>
              <a:avLst/>
              <a:gdLst>
                <a:gd name="connsiteX0" fmla="*/ 349262 w 410485"/>
                <a:gd name="connsiteY0" fmla="*/ 291598 h 373134"/>
                <a:gd name="connsiteX1" fmla="*/ 60702 w 410485"/>
                <a:gd name="connsiteY1" fmla="*/ 0 h 373134"/>
                <a:gd name="connsiteX2" fmla="*/ 26388 w 410485"/>
                <a:gd name="connsiteY2" fmla="*/ 0 h 373134"/>
                <a:gd name="connsiteX3" fmla="*/ 0 w 410485"/>
                <a:gd name="connsiteY3" fmla="*/ 0 h 373134"/>
                <a:gd name="connsiteX4" fmla="*/ 0 w 410485"/>
                <a:gd name="connsiteY4" fmla="*/ 373135 h 373134"/>
                <a:gd name="connsiteX5" fmla="*/ 60702 w 410485"/>
                <a:gd name="connsiteY5" fmla="*/ 373135 h 373134"/>
                <a:gd name="connsiteX6" fmla="*/ 60702 w 410485"/>
                <a:gd name="connsiteY6" fmla="*/ 81917 h 373134"/>
                <a:gd name="connsiteX7" fmla="*/ 349262 w 410485"/>
                <a:gd name="connsiteY7" fmla="*/ 373135 h 373134"/>
                <a:gd name="connsiteX8" fmla="*/ 410486 w 410485"/>
                <a:gd name="connsiteY8" fmla="*/ 373135 h 373134"/>
                <a:gd name="connsiteX9" fmla="*/ 410486 w 410485"/>
                <a:gd name="connsiteY9" fmla="*/ 0 h 373134"/>
                <a:gd name="connsiteX10" fmla="*/ 349262 w 410485"/>
                <a:gd name="connsiteY10"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85" h="373134">
                  <a:moveTo>
                    <a:pt x="349262" y="291598"/>
                  </a:moveTo>
                  <a:lnTo>
                    <a:pt x="60702" y="0"/>
                  </a:lnTo>
                  <a:lnTo>
                    <a:pt x="26388" y="0"/>
                  </a:lnTo>
                  <a:lnTo>
                    <a:pt x="0" y="0"/>
                  </a:lnTo>
                  <a:lnTo>
                    <a:pt x="0" y="373135"/>
                  </a:lnTo>
                  <a:lnTo>
                    <a:pt x="60702" y="373135"/>
                  </a:lnTo>
                  <a:lnTo>
                    <a:pt x="60702" y="81917"/>
                  </a:lnTo>
                  <a:lnTo>
                    <a:pt x="349262" y="373135"/>
                  </a:lnTo>
                  <a:lnTo>
                    <a:pt x="410486" y="373135"/>
                  </a:lnTo>
                  <a:lnTo>
                    <a:pt x="410486" y="0"/>
                  </a:lnTo>
                  <a:lnTo>
                    <a:pt x="349262" y="0"/>
                  </a:lnTo>
                  <a:close/>
                </a:path>
              </a:pathLst>
            </a:custGeom>
            <a:solidFill>
              <a:schemeClr val="bg1"/>
            </a:solidFill>
            <a:ln w="4731" cap="flat">
              <a:noFill/>
              <a:prstDash val="solid"/>
              <a:miter/>
            </a:ln>
          </p:spPr>
          <p:txBody>
            <a:bodyPr rtlCol="0" anchor="ctr"/>
            <a:lstStyle/>
            <a:p>
              <a:endParaRPr lang="en-GB"/>
            </a:p>
          </p:txBody>
        </p:sp>
        <p:sp>
          <p:nvSpPr>
            <p:cNvPr id="22" name="Freeform: Shape 21">
              <a:extLst>
                <a:ext uri="{FF2B5EF4-FFF2-40B4-BE49-F238E27FC236}">
                  <a16:creationId xmlns:a16="http://schemas.microsoft.com/office/drawing/2014/main" id="{0100F770-E88D-4351-983E-F7B95197A7D1}"/>
                </a:ext>
              </a:extLst>
            </p:cNvPr>
            <p:cNvSpPr/>
            <p:nvPr/>
          </p:nvSpPr>
          <p:spPr bwMode="white">
            <a:xfrm>
              <a:off x="8863965" y="4927183"/>
              <a:ext cx="421876" cy="373134"/>
            </a:xfrm>
            <a:custGeom>
              <a:avLst/>
              <a:gdLst>
                <a:gd name="connsiteX0" fmla="*/ 355716 w 421876"/>
                <a:gd name="connsiteY0" fmla="*/ 0 h 373134"/>
                <a:gd name="connsiteX1" fmla="*/ 212955 w 421876"/>
                <a:gd name="connsiteY1" fmla="*/ 291598 h 373134"/>
                <a:gd name="connsiteX2" fmla="*/ 70146 w 421876"/>
                <a:gd name="connsiteY2" fmla="*/ 0 h 373134"/>
                <a:gd name="connsiteX3" fmla="*/ 0 w 421876"/>
                <a:gd name="connsiteY3" fmla="*/ 0 h 373134"/>
                <a:gd name="connsiteX4" fmla="*/ 187042 w 421876"/>
                <a:gd name="connsiteY4" fmla="*/ 373135 h 373134"/>
                <a:gd name="connsiteX5" fmla="*/ 235309 w 421876"/>
                <a:gd name="connsiteY5" fmla="*/ 373135 h 373134"/>
                <a:gd name="connsiteX6" fmla="*/ 421876 w 421876"/>
                <a:gd name="connsiteY6"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1876" h="373134">
                  <a:moveTo>
                    <a:pt x="355716" y="0"/>
                  </a:moveTo>
                  <a:lnTo>
                    <a:pt x="212955" y="291598"/>
                  </a:lnTo>
                  <a:lnTo>
                    <a:pt x="70146" y="0"/>
                  </a:lnTo>
                  <a:lnTo>
                    <a:pt x="0" y="0"/>
                  </a:lnTo>
                  <a:lnTo>
                    <a:pt x="187042" y="373135"/>
                  </a:lnTo>
                  <a:lnTo>
                    <a:pt x="235309" y="373135"/>
                  </a:lnTo>
                  <a:lnTo>
                    <a:pt x="421876" y="0"/>
                  </a:lnTo>
                  <a:close/>
                </a:path>
              </a:pathLst>
            </a:custGeom>
            <a:solidFill>
              <a:schemeClr val="bg1"/>
            </a:solidFill>
            <a:ln w="4731" cap="flat">
              <a:noFill/>
              <a:prstDash val="solid"/>
              <a:miter/>
            </a:ln>
          </p:spPr>
          <p:txBody>
            <a:bodyPr rtlCol="0" anchor="ctr"/>
            <a:lstStyle/>
            <a:p>
              <a:endParaRPr lang="en-GB"/>
            </a:p>
          </p:txBody>
        </p:sp>
      </p:grpSp>
      <p:pic>
        <p:nvPicPr>
          <p:cNvPr id="23" name="TAGLINE WHITE">
            <a:extLst>
              <a:ext uri="{FF2B5EF4-FFF2-40B4-BE49-F238E27FC236}">
                <a16:creationId xmlns:a16="http://schemas.microsoft.com/office/drawing/2014/main" id="{41DB66F5-46D4-4959-A143-077E1F7FE01A}"/>
              </a:ext>
            </a:extLst>
          </p:cNvPr>
          <p:cNvPicPr>
            <a:picLocks noChangeAspect="1"/>
          </p:cNvPicPr>
          <p:nvPr userDrawn="1"/>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950400" y="539750"/>
            <a:ext cx="1702800" cy="110651"/>
          </a:xfrm>
          <a:prstGeom prst="rect">
            <a:avLst/>
          </a:prstGeom>
        </p:spPr>
      </p:pic>
      <p:sp>
        <p:nvSpPr>
          <p:cNvPr id="2" name="Title 1"/>
          <p:cNvSpPr>
            <a:spLocks noGrp="1"/>
          </p:cNvSpPr>
          <p:nvPr>
            <p:ph type="title" hasCustomPrompt="1"/>
          </p:nvPr>
        </p:nvSpPr>
        <p:spPr>
          <a:xfrm>
            <a:off x="539750" y="1730374"/>
            <a:ext cx="8290800" cy="1339453"/>
          </a:xfrm>
        </p:spPr>
        <p:txBody>
          <a:bodyPr anchor="b" anchorCtr="0">
            <a:noAutofit/>
          </a:bodyPr>
          <a:lstStyle>
            <a:lvl1pPr>
              <a:lnSpc>
                <a:spcPct val="83000"/>
              </a:lnSpc>
              <a:defRPr sz="5400">
                <a:solidFill>
                  <a:schemeClr val="bg1"/>
                </a:solidFill>
              </a:defRPr>
            </a:lvl1pPr>
          </a:lstStyle>
          <a:p>
            <a:r>
              <a:rPr lang="en-GB"/>
              <a:t>Click to add title</a:t>
            </a:r>
          </a:p>
        </p:txBody>
      </p:sp>
      <p:sp>
        <p:nvSpPr>
          <p:cNvPr id="10" name="Text Placeholder 3"/>
          <p:cNvSpPr>
            <a:spLocks noGrp="1"/>
          </p:cNvSpPr>
          <p:nvPr>
            <p:ph type="body" sz="quarter" idx="13" hasCustomPrompt="1"/>
          </p:nvPr>
        </p:nvSpPr>
        <p:spPr>
          <a:xfrm>
            <a:off x="540000" y="3296628"/>
            <a:ext cx="8290800" cy="637200"/>
          </a:xfrm>
        </p:spPr>
        <p:txBody>
          <a:bodyPr anchor="t" anchorCtr="0">
            <a:noAutofit/>
          </a:bodyPr>
          <a:lstStyle>
            <a:lvl1pPr marL="0" indent="0">
              <a:lnSpc>
                <a:spcPct val="83000"/>
              </a:lnSpc>
              <a:spcBef>
                <a:spcPts val="0"/>
              </a:spcBef>
              <a:buNone/>
              <a:defRPr sz="2000" b="0">
                <a:solidFill>
                  <a:schemeClr val="bg1"/>
                </a:solidFill>
              </a:defRPr>
            </a:lvl1pPr>
          </a:lstStyle>
          <a:p>
            <a:pPr lvl="0"/>
            <a:r>
              <a:rPr lang="en-GB"/>
              <a:t>Click to add text</a:t>
            </a:r>
          </a:p>
        </p:txBody>
      </p:sp>
      <p:sp>
        <p:nvSpPr>
          <p:cNvPr id="3" name="Date Placeholder 2"/>
          <p:cNvSpPr>
            <a:spLocks noGrp="1"/>
          </p:cNvSpPr>
          <p:nvPr>
            <p:ph type="dt" sz="half" idx="10"/>
          </p:nvPr>
        </p:nvSpPr>
        <p:spPr/>
        <p:txBody>
          <a:bodyPr/>
          <a:lstStyle/>
          <a:p>
            <a:endParaRPr lang="en-GB" noProof="0"/>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GB">
              <a:solidFill>
                <a:schemeClr val="bg1"/>
              </a:solidFill>
            </a:endParaRPr>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5BA07366-CB75-4AA8-9E5B-928B849F427C}" type="slidenum">
              <a:rPr lang="en-GB" smtClean="0"/>
              <a:pPr/>
              <a:t>‹#›</a:t>
            </a:fld>
            <a:endParaRPr lang="en-GB"/>
          </a:p>
        </p:txBody>
      </p:sp>
      <p:sp>
        <p:nvSpPr>
          <p:cNvPr id="26" name="_SD_FLD_Copyright">
            <a:extLst>
              <a:ext uri="{FF2B5EF4-FFF2-40B4-BE49-F238E27FC236}">
                <a16:creationId xmlns:a16="http://schemas.microsoft.com/office/drawing/2014/main" id="{E122E57C-11B4-4446-AF00-71B795F3C914}"/>
              </a:ext>
            </a:extLst>
          </p:cNvPr>
          <p:cNvSpPr txBox="1"/>
          <p:nvPr userDrawn="1"/>
        </p:nvSpPr>
        <p:spPr>
          <a:xfrm>
            <a:off x="853200" y="6440400"/>
            <a:ext cx="278923" cy="107722"/>
          </a:xfrm>
          <a:prstGeom prst="rect">
            <a:avLst/>
          </a:prstGeom>
          <a:noFill/>
        </p:spPr>
        <p:txBody>
          <a:bodyPr wrap="none" lIns="0" tIns="0" rIns="0" bIns="0" rtlCol="0">
            <a:spAutoFit/>
          </a:bodyPr>
          <a:lstStyle/>
          <a:p>
            <a:r>
              <a:rPr lang="en-GB" sz="700" noProof="0">
                <a:solidFill>
                  <a:schemeClr val="bg1"/>
                </a:solidFill>
              </a:rPr>
              <a:t>DNV ©</a:t>
            </a:r>
          </a:p>
        </p:txBody>
      </p:sp>
      <p:sp>
        <p:nvSpPr>
          <p:cNvPr id="28" name="SD_FLD_DocumentDate">
            <a:extLst>
              <a:ext uri="{FF2B5EF4-FFF2-40B4-BE49-F238E27FC236}">
                <a16:creationId xmlns:a16="http://schemas.microsoft.com/office/drawing/2014/main" id="{D32510BA-5DCF-4A7B-89DB-D5A3E2A78239}"/>
              </a:ext>
            </a:extLst>
          </p:cNvPr>
          <p:cNvSpPr txBox="1">
            <a:spLocks noChangeArrowheads="1"/>
          </p:cNvSpPr>
          <p:nvPr userDrawn="1"/>
        </p:nvSpPr>
        <p:spPr bwMode="auto">
          <a:xfrm>
            <a:off x="1166400" y="6440400"/>
            <a:ext cx="119880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ctr">
              <a:spcBef>
                <a:spcPct val="50000"/>
              </a:spcBef>
            </a:pPr>
            <a:r>
              <a:rPr lang="en-GB" altLang="ja-JP" sz="700" cap="all" baseline="0">
                <a:solidFill>
                  <a:schemeClr val="bg1"/>
                </a:solidFill>
                <a:ea typeface="ＭＳ Ｐゴシック" charset="-128"/>
                <a:cs typeface="Arial" charset="0"/>
              </a:rPr>
              <a:t>11 August 2023</a:t>
            </a:r>
          </a:p>
        </p:txBody>
      </p:sp>
      <p:sp>
        <p:nvSpPr>
          <p:cNvPr id="24" name="SD_FLD_Draft" hidden="1">
            <a:extLst>
              <a:ext uri="{FF2B5EF4-FFF2-40B4-BE49-F238E27FC236}">
                <a16:creationId xmlns:a16="http://schemas.microsoft.com/office/drawing/2014/main" id="{E78AC084-F0D7-48FF-A5A0-62B259C3E638}"/>
              </a:ext>
            </a:extLst>
          </p:cNvPr>
          <p:cNvSpPr txBox="1">
            <a:spLocks noChangeArrowheads="1"/>
          </p:cNvSpPr>
          <p:nvPr userDrawn="1"/>
        </p:nvSpPr>
        <p:spPr bwMode="auto">
          <a:xfrm>
            <a:off x="5243513" y="6232324"/>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sp>
        <p:nvSpPr>
          <p:cNvPr id="27" name="TextBox 26">
            <a:extLst>
              <a:ext uri="{FF2B5EF4-FFF2-40B4-BE49-F238E27FC236}">
                <a16:creationId xmlns:a16="http://schemas.microsoft.com/office/drawing/2014/main" id="{900E98D3-1B1D-490D-90C3-F274802AC561}"/>
              </a:ext>
            </a:extLst>
          </p:cNvPr>
          <p:cNvSpPr txBox="1"/>
          <p:nvPr userDrawn="1"/>
        </p:nvSpPr>
        <p:spPr>
          <a:xfrm>
            <a:off x="540000" y="5879827"/>
            <a:ext cx="2727545" cy="215444"/>
          </a:xfrm>
          <a:prstGeom prst="rect">
            <a:avLst/>
          </a:prstGeom>
          <a:noFill/>
        </p:spPr>
        <p:txBody>
          <a:bodyPr wrap="square" lIns="0" tIns="0" rIns="0" bIns="0" rtlCol="0">
            <a:spAutoFit/>
          </a:bodyPr>
          <a:lstStyle/>
          <a:p>
            <a:pPr algn="l"/>
            <a:r>
              <a:rPr lang="en-GB" sz="1400" b="1" cap="none" baseline="0" noProof="1">
                <a:solidFill>
                  <a:schemeClr val="bg1"/>
                </a:solidFill>
              </a:rPr>
              <a:t>www.dnv.com</a:t>
            </a:r>
          </a:p>
        </p:txBody>
      </p:sp>
      <p:sp>
        <p:nvSpPr>
          <p:cNvPr id="30" name="Text Placeholder 9">
            <a:extLst>
              <a:ext uri="{FF2B5EF4-FFF2-40B4-BE49-F238E27FC236}">
                <a16:creationId xmlns:a16="http://schemas.microsoft.com/office/drawing/2014/main" id="{298E8765-505F-453E-BC7E-D85D0B5D954C}"/>
              </a:ext>
            </a:extLst>
          </p:cNvPr>
          <p:cNvSpPr>
            <a:spLocks noGrp="1"/>
          </p:cNvSpPr>
          <p:nvPr>
            <p:ph type="body" sz="quarter" idx="15" hasCustomPrompt="1"/>
          </p:nvPr>
        </p:nvSpPr>
        <p:spPr>
          <a:xfrm>
            <a:off x="539750" y="4836965"/>
            <a:ext cx="8291049" cy="360000"/>
          </a:xfrm>
        </p:spPr>
        <p:txBody>
          <a:bodyPr anchor="b" anchorCtr="0">
            <a:noAutofit/>
          </a:bodyPr>
          <a:lstStyle>
            <a:lvl1pPr marL="0" indent="0">
              <a:lnSpc>
                <a:spcPct val="100000"/>
              </a:lnSpc>
              <a:spcBef>
                <a:spcPts val="0"/>
              </a:spcBef>
              <a:buNone/>
              <a:defRPr sz="1400" b="0">
                <a:solidFill>
                  <a:schemeClr val="bg1"/>
                </a:solidFill>
              </a:defRPr>
            </a:lvl1pPr>
          </a:lstStyle>
          <a:p>
            <a:pPr lvl="0"/>
            <a:r>
              <a:rPr lang="en-GB"/>
              <a:t>Click to add Email address</a:t>
            </a:r>
          </a:p>
        </p:txBody>
      </p:sp>
      <p:sp>
        <p:nvSpPr>
          <p:cNvPr id="31" name="Text Placeholder 9">
            <a:extLst>
              <a:ext uri="{FF2B5EF4-FFF2-40B4-BE49-F238E27FC236}">
                <a16:creationId xmlns:a16="http://schemas.microsoft.com/office/drawing/2014/main" id="{F1D187BC-8B38-417E-BA95-DF961274BE6E}"/>
              </a:ext>
            </a:extLst>
          </p:cNvPr>
          <p:cNvSpPr>
            <a:spLocks noGrp="1"/>
          </p:cNvSpPr>
          <p:nvPr>
            <p:ph type="body" sz="quarter" idx="16" hasCustomPrompt="1"/>
          </p:nvPr>
        </p:nvSpPr>
        <p:spPr>
          <a:xfrm>
            <a:off x="539751" y="5270701"/>
            <a:ext cx="8291049" cy="360000"/>
          </a:xfrm>
        </p:spPr>
        <p:txBody>
          <a:bodyPr anchor="t" anchorCtr="0">
            <a:noAutofit/>
          </a:bodyPr>
          <a:lstStyle>
            <a:lvl1pPr marL="0" indent="0">
              <a:lnSpc>
                <a:spcPct val="100000"/>
              </a:lnSpc>
              <a:spcBef>
                <a:spcPts val="0"/>
              </a:spcBef>
              <a:buNone/>
              <a:defRPr sz="1400" b="0">
                <a:solidFill>
                  <a:schemeClr val="bg1"/>
                </a:solidFill>
              </a:defRPr>
            </a:lvl1pPr>
          </a:lstStyle>
          <a:p>
            <a:pPr lvl="0"/>
            <a:r>
              <a:rPr lang="en-GB"/>
              <a:t>Click to add Telephone number</a:t>
            </a:r>
          </a:p>
        </p:txBody>
      </p:sp>
      <p:sp>
        <p:nvSpPr>
          <p:cNvPr id="33" name="SD_FLD_Confidentiality">
            <a:extLst>
              <a:ext uri="{FF2B5EF4-FFF2-40B4-BE49-F238E27FC236}">
                <a16:creationId xmlns:a16="http://schemas.microsoft.com/office/drawing/2014/main" id="{E93E9BF8-0018-4174-8A59-3D40E3E27125}"/>
              </a:ext>
            </a:extLst>
          </p:cNvPr>
          <p:cNvSpPr/>
          <p:nvPr userDrawn="1"/>
        </p:nvSpPr>
        <p:spPr>
          <a:xfrm>
            <a:off x="7131600" y="6440400"/>
            <a:ext cx="2440800" cy="1512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L="0" algn="ctr" defTabSz="914400" rtl="0" eaLnBrk="1" latinLnBrk="0" hangingPunct="1">
              <a:lnSpc>
                <a:spcPct val="100000"/>
              </a:lnSpc>
              <a:spcBef>
                <a:spcPts val="0"/>
              </a:spcBef>
            </a:pPr>
            <a:endParaRPr lang="en-GB" sz="700" b="0" kern="1200" cap="all" baseline="0">
              <a:solidFill>
                <a:schemeClr val="bg1"/>
              </a:solidFill>
              <a:latin typeface="+mn-lt"/>
              <a:ea typeface="+mn-ea"/>
              <a:cs typeface="+mn-cs"/>
            </a:endParaRPr>
          </a:p>
        </p:txBody>
      </p:sp>
    </p:spTree>
    <p:extLst>
      <p:ext uri="{BB962C8B-B14F-4D97-AF65-F5344CB8AC3E}">
        <p14:creationId xmlns:p14="http://schemas.microsoft.com/office/powerpoint/2010/main" val="381487980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6" name="Rectangle 5"/>
          <p:cNvSpPr/>
          <p:nvPr userDrawn="1"/>
        </p:nvSpPr>
        <p:spPr bwMode="ltGray">
          <a:xfrm>
            <a:off x="1" y="0"/>
            <a:ext cx="12191999" cy="6861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9" name="Graphic 28">
            <a:extLst>
              <a:ext uri="{FF2B5EF4-FFF2-40B4-BE49-F238E27FC236}">
                <a16:creationId xmlns:a16="http://schemas.microsoft.com/office/drawing/2014/main" id="{D0B91A6F-3F96-48D5-B578-BC55BEA05BC6}"/>
              </a:ext>
            </a:extLst>
          </p:cNvPr>
          <p:cNvPicPr>
            <a:picLocks noChangeAspect="1"/>
          </p:cNvPicPr>
          <p:nvPr userDrawn="1"/>
        </p:nvPicPr>
        <p:blipFill>
          <a:blip r:embed="rId2">
            <a:extLst>
              <a:ext uri="{96DAC541-7B7A-43D3-8B79-37D633B846F1}">
                <asvg:svgBlip xmlns:asvg="http://schemas.microsoft.com/office/drawing/2016/SVG/main" r:embed="rId3"/>
              </a:ext>
            </a:extLst>
          </a:blip>
          <a:srcRect t="29922" r="24420" b="6742"/>
          <a:stretch>
            <a:fillRect/>
          </a:stretch>
        </p:blipFill>
        <p:spPr>
          <a:xfrm>
            <a:off x="3600000" y="0"/>
            <a:ext cx="8592000" cy="6858000"/>
          </a:xfrm>
          <a:custGeom>
            <a:avLst/>
            <a:gdLst>
              <a:gd name="connsiteX0" fmla="*/ 0 w 8592000"/>
              <a:gd name="connsiteY0" fmla="*/ 0 h 6858000"/>
              <a:gd name="connsiteX1" fmla="*/ 8592000 w 8592000"/>
              <a:gd name="connsiteY1" fmla="*/ 0 h 6858000"/>
              <a:gd name="connsiteX2" fmla="*/ 8592000 w 8592000"/>
              <a:gd name="connsiteY2" fmla="*/ 6858000 h 6858000"/>
              <a:gd name="connsiteX3" fmla="*/ 0 w 85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592000" h="6858000">
                <a:moveTo>
                  <a:pt x="0" y="0"/>
                </a:moveTo>
                <a:lnTo>
                  <a:pt x="8592000" y="0"/>
                </a:lnTo>
                <a:lnTo>
                  <a:pt x="8592000" y="6858000"/>
                </a:lnTo>
                <a:lnTo>
                  <a:pt x="0" y="6858000"/>
                </a:lnTo>
                <a:close/>
              </a:path>
            </a:pathLst>
          </a:custGeom>
        </p:spPr>
      </p:pic>
      <p:grpSp>
        <p:nvGrpSpPr>
          <p:cNvPr id="16" name="Logo">
            <a:extLst>
              <a:ext uri="{FF2B5EF4-FFF2-40B4-BE49-F238E27FC236}">
                <a16:creationId xmlns:a16="http://schemas.microsoft.com/office/drawing/2014/main" id="{582D80DA-3434-42F0-8BBA-787FFCEA7180}"/>
              </a:ext>
            </a:extLst>
          </p:cNvPr>
          <p:cNvGrpSpPr>
            <a:grpSpLocks noChangeAspect="1"/>
          </p:cNvGrpSpPr>
          <p:nvPr userDrawn="1"/>
        </p:nvGrpSpPr>
        <p:grpSpPr bwMode="white">
          <a:xfrm>
            <a:off x="9950400" y="5800971"/>
            <a:ext cx="1702800" cy="727237"/>
            <a:chOff x="6380216" y="4059273"/>
            <a:chExt cx="2905863" cy="1241045"/>
          </a:xfrm>
        </p:grpSpPr>
        <p:sp>
          <p:nvSpPr>
            <p:cNvPr id="17" name="Freeform: Shape 16">
              <a:extLst>
                <a:ext uri="{FF2B5EF4-FFF2-40B4-BE49-F238E27FC236}">
                  <a16:creationId xmlns:a16="http://schemas.microsoft.com/office/drawing/2014/main" id="{2679ECA6-9859-4013-A93B-16010BF55817}"/>
                </a:ext>
              </a:extLst>
            </p:cNvPr>
            <p:cNvSpPr/>
            <p:nvPr/>
          </p:nvSpPr>
          <p:spPr bwMode="white">
            <a:xfrm>
              <a:off x="6380216" y="4059273"/>
              <a:ext cx="2905863" cy="346936"/>
            </a:xfrm>
            <a:custGeom>
              <a:avLst/>
              <a:gdLst>
                <a:gd name="connsiteX0" fmla="*/ 0 w 2905863"/>
                <a:gd name="connsiteY0" fmla="*/ 0 h 346936"/>
                <a:gd name="connsiteX1" fmla="*/ 2905864 w 2905863"/>
                <a:gd name="connsiteY1" fmla="*/ 0 h 346936"/>
                <a:gd name="connsiteX2" fmla="*/ 2905864 w 2905863"/>
                <a:gd name="connsiteY2" fmla="*/ 346937 h 346936"/>
                <a:gd name="connsiteX3" fmla="*/ 0 w 2905863"/>
                <a:gd name="connsiteY3" fmla="*/ 346937 h 346936"/>
              </a:gdLst>
              <a:ahLst/>
              <a:cxnLst>
                <a:cxn ang="0">
                  <a:pos x="connsiteX0" y="connsiteY0"/>
                </a:cxn>
                <a:cxn ang="0">
                  <a:pos x="connsiteX1" y="connsiteY1"/>
                </a:cxn>
                <a:cxn ang="0">
                  <a:pos x="connsiteX2" y="connsiteY2"/>
                </a:cxn>
                <a:cxn ang="0">
                  <a:pos x="connsiteX3" y="connsiteY3"/>
                </a:cxn>
              </a:cxnLst>
              <a:rect l="l" t="t" r="r" b="b"/>
              <a:pathLst>
                <a:path w="2905863" h="346936">
                  <a:moveTo>
                    <a:pt x="0" y="0"/>
                  </a:moveTo>
                  <a:lnTo>
                    <a:pt x="2905864" y="0"/>
                  </a:lnTo>
                  <a:lnTo>
                    <a:pt x="2905864" y="346937"/>
                  </a:lnTo>
                  <a:lnTo>
                    <a:pt x="0" y="346937"/>
                  </a:lnTo>
                  <a:close/>
                </a:path>
              </a:pathLst>
            </a:custGeom>
            <a:solidFill>
              <a:schemeClr val="bg1"/>
            </a:solidFill>
            <a:ln w="4731" cap="flat">
              <a:noFill/>
              <a:prstDash val="solid"/>
              <a:miter/>
            </a:ln>
          </p:spPr>
          <p:txBody>
            <a:bodyPr rtlCol="0" anchor="ctr"/>
            <a:lstStyle/>
            <a:p>
              <a:endParaRPr lang="en-GB"/>
            </a:p>
          </p:txBody>
        </p:sp>
        <p:sp>
          <p:nvSpPr>
            <p:cNvPr id="18" name="Freeform: Shape 17">
              <a:extLst>
                <a:ext uri="{FF2B5EF4-FFF2-40B4-BE49-F238E27FC236}">
                  <a16:creationId xmlns:a16="http://schemas.microsoft.com/office/drawing/2014/main" id="{FBCEF638-291C-4421-9C1B-EB934A0F0109}"/>
                </a:ext>
              </a:extLst>
            </p:cNvPr>
            <p:cNvSpPr/>
            <p:nvPr/>
          </p:nvSpPr>
          <p:spPr bwMode="white">
            <a:xfrm>
              <a:off x="6380216" y="4521775"/>
              <a:ext cx="2905863" cy="57854"/>
            </a:xfrm>
            <a:custGeom>
              <a:avLst/>
              <a:gdLst>
                <a:gd name="connsiteX0" fmla="*/ 0 w 2905863"/>
                <a:gd name="connsiteY0" fmla="*/ 0 h 57854"/>
                <a:gd name="connsiteX1" fmla="*/ 2905864 w 2905863"/>
                <a:gd name="connsiteY1" fmla="*/ 0 h 57854"/>
                <a:gd name="connsiteX2" fmla="*/ 2905864 w 2905863"/>
                <a:gd name="connsiteY2" fmla="*/ 57854 h 57854"/>
                <a:gd name="connsiteX3" fmla="*/ 0 w 2905863"/>
                <a:gd name="connsiteY3" fmla="*/ 57854 h 57854"/>
              </a:gdLst>
              <a:ahLst/>
              <a:cxnLst>
                <a:cxn ang="0">
                  <a:pos x="connsiteX0" y="connsiteY0"/>
                </a:cxn>
                <a:cxn ang="0">
                  <a:pos x="connsiteX1" y="connsiteY1"/>
                </a:cxn>
                <a:cxn ang="0">
                  <a:pos x="connsiteX2" y="connsiteY2"/>
                </a:cxn>
                <a:cxn ang="0">
                  <a:pos x="connsiteX3" y="connsiteY3"/>
                </a:cxn>
              </a:cxnLst>
              <a:rect l="l" t="t" r="r" b="b"/>
              <a:pathLst>
                <a:path w="2905863" h="57854">
                  <a:moveTo>
                    <a:pt x="0" y="0"/>
                  </a:moveTo>
                  <a:lnTo>
                    <a:pt x="2905864" y="0"/>
                  </a:lnTo>
                  <a:lnTo>
                    <a:pt x="2905864" y="57854"/>
                  </a:lnTo>
                  <a:lnTo>
                    <a:pt x="0" y="57854"/>
                  </a:lnTo>
                  <a:close/>
                </a:path>
              </a:pathLst>
            </a:custGeom>
            <a:solidFill>
              <a:schemeClr val="bg1"/>
            </a:solidFill>
            <a:ln w="4731"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8EC0FCA9-D6D8-4B36-A4E6-0244141FD9FC}"/>
                </a:ext>
              </a:extLst>
            </p:cNvPr>
            <p:cNvSpPr/>
            <p:nvPr/>
          </p:nvSpPr>
          <p:spPr bwMode="white">
            <a:xfrm>
              <a:off x="6380216" y="4637294"/>
              <a:ext cx="2905863" cy="115566"/>
            </a:xfrm>
            <a:custGeom>
              <a:avLst/>
              <a:gdLst>
                <a:gd name="connsiteX0" fmla="*/ 0 w 2905863"/>
                <a:gd name="connsiteY0" fmla="*/ 0 h 115566"/>
                <a:gd name="connsiteX1" fmla="*/ 2905864 w 2905863"/>
                <a:gd name="connsiteY1" fmla="*/ 0 h 115566"/>
                <a:gd name="connsiteX2" fmla="*/ 2905864 w 2905863"/>
                <a:gd name="connsiteY2" fmla="*/ 115566 h 115566"/>
                <a:gd name="connsiteX3" fmla="*/ 0 w 2905863"/>
                <a:gd name="connsiteY3" fmla="*/ 115566 h 115566"/>
              </a:gdLst>
              <a:ahLst/>
              <a:cxnLst>
                <a:cxn ang="0">
                  <a:pos x="connsiteX0" y="connsiteY0"/>
                </a:cxn>
                <a:cxn ang="0">
                  <a:pos x="connsiteX1" y="connsiteY1"/>
                </a:cxn>
                <a:cxn ang="0">
                  <a:pos x="connsiteX2" y="connsiteY2"/>
                </a:cxn>
                <a:cxn ang="0">
                  <a:pos x="connsiteX3" y="connsiteY3"/>
                </a:cxn>
              </a:cxnLst>
              <a:rect l="l" t="t" r="r" b="b"/>
              <a:pathLst>
                <a:path w="2905863" h="115566">
                  <a:moveTo>
                    <a:pt x="0" y="0"/>
                  </a:moveTo>
                  <a:lnTo>
                    <a:pt x="2905864" y="0"/>
                  </a:lnTo>
                  <a:lnTo>
                    <a:pt x="2905864" y="115566"/>
                  </a:lnTo>
                  <a:lnTo>
                    <a:pt x="0" y="115566"/>
                  </a:lnTo>
                  <a:close/>
                </a:path>
              </a:pathLst>
            </a:custGeom>
            <a:solidFill>
              <a:schemeClr val="bg1"/>
            </a:solidFill>
            <a:ln w="4731"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53552AFE-81A2-4ED5-8069-997ABD975336}"/>
                </a:ext>
              </a:extLst>
            </p:cNvPr>
            <p:cNvSpPr/>
            <p:nvPr/>
          </p:nvSpPr>
          <p:spPr bwMode="white">
            <a:xfrm>
              <a:off x="7833598" y="4927183"/>
              <a:ext cx="392545" cy="373134"/>
            </a:xfrm>
            <a:custGeom>
              <a:avLst/>
              <a:gdLst>
                <a:gd name="connsiteX0" fmla="*/ 303984 w 392545"/>
                <a:gd name="connsiteY0" fmla="*/ 19174 h 373134"/>
                <a:gd name="connsiteX1" fmla="*/ 201992 w 392545"/>
                <a:gd name="connsiteY1" fmla="*/ 0 h 373134"/>
                <a:gd name="connsiteX2" fmla="*/ 62173 w 392545"/>
                <a:gd name="connsiteY2" fmla="*/ 0 h 373134"/>
                <a:gd name="connsiteX3" fmla="*/ 27859 w 392545"/>
                <a:gd name="connsiteY3" fmla="*/ 0 h 373134"/>
                <a:gd name="connsiteX4" fmla="*/ 0 w 392545"/>
                <a:gd name="connsiteY4" fmla="*/ 0 h 373134"/>
                <a:gd name="connsiteX5" fmla="*/ 0 w 392545"/>
                <a:gd name="connsiteY5" fmla="*/ 373135 h 373134"/>
                <a:gd name="connsiteX6" fmla="*/ 27859 w 392545"/>
                <a:gd name="connsiteY6" fmla="*/ 373135 h 373134"/>
                <a:gd name="connsiteX7" fmla="*/ 62173 w 392545"/>
                <a:gd name="connsiteY7" fmla="*/ 373135 h 373134"/>
                <a:gd name="connsiteX8" fmla="*/ 201992 w 392545"/>
                <a:gd name="connsiteY8" fmla="*/ 373135 h 373134"/>
                <a:gd name="connsiteX9" fmla="*/ 303984 w 392545"/>
                <a:gd name="connsiteY9" fmla="*/ 353961 h 373134"/>
                <a:gd name="connsiteX10" fmla="*/ 369670 w 392545"/>
                <a:gd name="connsiteY10" fmla="*/ 296249 h 373134"/>
                <a:gd name="connsiteX11" fmla="*/ 392546 w 392545"/>
                <a:gd name="connsiteY11" fmla="*/ 199477 h 373134"/>
                <a:gd name="connsiteX12" fmla="*/ 392546 w 392545"/>
                <a:gd name="connsiteY12" fmla="*/ 173611 h 373134"/>
                <a:gd name="connsiteX13" fmla="*/ 369670 w 392545"/>
                <a:gd name="connsiteY13" fmla="*/ 76839 h 373134"/>
                <a:gd name="connsiteX14" fmla="*/ 303984 w 392545"/>
                <a:gd name="connsiteY14" fmla="*/ 19174 h 373134"/>
                <a:gd name="connsiteX15" fmla="*/ 331369 w 392545"/>
                <a:gd name="connsiteY15" fmla="*/ 197531 h 373134"/>
                <a:gd name="connsiteX16" fmla="*/ 299048 w 392545"/>
                <a:gd name="connsiteY16" fmla="*/ 287563 h 373134"/>
                <a:gd name="connsiteX17" fmla="*/ 202514 w 392545"/>
                <a:gd name="connsiteY17" fmla="*/ 316894 h 373134"/>
                <a:gd name="connsiteX18" fmla="*/ 62221 w 392545"/>
                <a:gd name="connsiteY18" fmla="*/ 316894 h 373134"/>
                <a:gd name="connsiteX19" fmla="*/ 62221 w 392545"/>
                <a:gd name="connsiteY19" fmla="*/ 56193 h 373134"/>
                <a:gd name="connsiteX20" fmla="*/ 202514 w 392545"/>
                <a:gd name="connsiteY20" fmla="*/ 56193 h 373134"/>
                <a:gd name="connsiteX21" fmla="*/ 299048 w 392545"/>
                <a:gd name="connsiteY21" fmla="*/ 84812 h 373134"/>
                <a:gd name="connsiteX22" fmla="*/ 331369 w 392545"/>
                <a:gd name="connsiteY22" fmla="*/ 175604 h 373134"/>
                <a:gd name="connsiteX23" fmla="*/ 331369 w 392545"/>
                <a:gd name="connsiteY23" fmla="*/ 197531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92545" h="373134">
                  <a:moveTo>
                    <a:pt x="303984" y="19174"/>
                  </a:moveTo>
                  <a:cubicBezTo>
                    <a:pt x="275461" y="6407"/>
                    <a:pt x="241479" y="0"/>
                    <a:pt x="201992" y="0"/>
                  </a:cubicBezTo>
                  <a:lnTo>
                    <a:pt x="62173" y="0"/>
                  </a:lnTo>
                  <a:lnTo>
                    <a:pt x="27859" y="0"/>
                  </a:lnTo>
                  <a:lnTo>
                    <a:pt x="0" y="0"/>
                  </a:lnTo>
                  <a:lnTo>
                    <a:pt x="0" y="373135"/>
                  </a:lnTo>
                  <a:lnTo>
                    <a:pt x="27859" y="373135"/>
                  </a:lnTo>
                  <a:lnTo>
                    <a:pt x="62173" y="373135"/>
                  </a:lnTo>
                  <a:lnTo>
                    <a:pt x="201992" y="373135"/>
                  </a:lnTo>
                  <a:cubicBezTo>
                    <a:pt x="241479" y="373135"/>
                    <a:pt x="275461" y="366728"/>
                    <a:pt x="303984" y="353961"/>
                  </a:cubicBezTo>
                  <a:cubicBezTo>
                    <a:pt x="332508" y="341194"/>
                    <a:pt x="354387" y="321972"/>
                    <a:pt x="369670" y="296249"/>
                  </a:cubicBezTo>
                  <a:cubicBezTo>
                    <a:pt x="384904" y="270525"/>
                    <a:pt x="392546" y="238299"/>
                    <a:pt x="392546" y="199477"/>
                  </a:cubicBezTo>
                  <a:lnTo>
                    <a:pt x="392546" y="173611"/>
                  </a:lnTo>
                  <a:cubicBezTo>
                    <a:pt x="392546" y="134788"/>
                    <a:pt x="384904" y="102562"/>
                    <a:pt x="369670" y="76839"/>
                  </a:cubicBezTo>
                  <a:cubicBezTo>
                    <a:pt x="354387" y="51162"/>
                    <a:pt x="332508" y="31941"/>
                    <a:pt x="303984" y="19174"/>
                  </a:cubicBezTo>
                  <a:close/>
                  <a:moveTo>
                    <a:pt x="331369" y="197531"/>
                  </a:moveTo>
                  <a:cubicBezTo>
                    <a:pt x="331369" y="238015"/>
                    <a:pt x="320596" y="268010"/>
                    <a:pt x="299048" y="287563"/>
                  </a:cubicBezTo>
                  <a:cubicBezTo>
                    <a:pt x="277502" y="307117"/>
                    <a:pt x="245323" y="316894"/>
                    <a:pt x="202514" y="316894"/>
                  </a:cubicBezTo>
                  <a:lnTo>
                    <a:pt x="62221" y="316894"/>
                  </a:lnTo>
                  <a:lnTo>
                    <a:pt x="62221" y="56193"/>
                  </a:lnTo>
                  <a:lnTo>
                    <a:pt x="202514" y="56193"/>
                  </a:lnTo>
                  <a:cubicBezTo>
                    <a:pt x="245323" y="56193"/>
                    <a:pt x="277454" y="65733"/>
                    <a:pt x="299048" y="84812"/>
                  </a:cubicBezTo>
                  <a:cubicBezTo>
                    <a:pt x="320596" y="103891"/>
                    <a:pt x="331369" y="134171"/>
                    <a:pt x="331369" y="175604"/>
                  </a:cubicBezTo>
                  <a:lnTo>
                    <a:pt x="331369" y="197531"/>
                  </a:lnTo>
                  <a:close/>
                </a:path>
              </a:pathLst>
            </a:custGeom>
            <a:solidFill>
              <a:schemeClr val="bg1"/>
            </a:solidFill>
            <a:ln w="4731"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4D2AB6C2-8FD2-440E-99DD-96E8F19C42CD}"/>
                </a:ext>
              </a:extLst>
            </p:cNvPr>
            <p:cNvSpPr/>
            <p:nvPr/>
          </p:nvSpPr>
          <p:spPr bwMode="white">
            <a:xfrm>
              <a:off x="8344036" y="4927183"/>
              <a:ext cx="410485" cy="373134"/>
            </a:xfrm>
            <a:custGeom>
              <a:avLst/>
              <a:gdLst>
                <a:gd name="connsiteX0" fmla="*/ 349262 w 410485"/>
                <a:gd name="connsiteY0" fmla="*/ 291598 h 373134"/>
                <a:gd name="connsiteX1" fmla="*/ 60702 w 410485"/>
                <a:gd name="connsiteY1" fmla="*/ 0 h 373134"/>
                <a:gd name="connsiteX2" fmla="*/ 26388 w 410485"/>
                <a:gd name="connsiteY2" fmla="*/ 0 h 373134"/>
                <a:gd name="connsiteX3" fmla="*/ 0 w 410485"/>
                <a:gd name="connsiteY3" fmla="*/ 0 h 373134"/>
                <a:gd name="connsiteX4" fmla="*/ 0 w 410485"/>
                <a:gd name="connsiteY4" fmla="*/ 373135 h 373134"/>
                <a:gd name="connsiteX5" fmla="*/ 60702 w 410485"/>
                <a:gd name="connsiteY5" fmla="*/ 373135 h 373134"/>
                <a:gd name="connsiteX6" fmla="*/ 60702 w 410485"/>
                <a:gd name="connsiteY6" fmla="*/ 81917 h 373134"/>
                <a:gd name="connsiteX7" fmla="*/ 349262 w 410485"/>
                <a:gd name="connsiteY7" fmla="*/ 373135 h 373134"/>
                <a:gd name="connsiteX8" fmla="*/ 410486 w 410485"/>
                <a:gd name="connsiteY8" fmla="*/ 373135 h 373134"/>
                <a:gd name="connsiteX9" fmla="*/ 410486 w 410485"/>
                <a:gd name="connsiteY9" fmla="*/ 0 h 373134"/>
                <a:gd name="connsiteX10" fmla="*/ 349262 w 410485"/>
                <a:gd name="connsiteY10"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85" h="373134">
                  <a:moveTo>
                    <a:pt x="349262" y="291598"/>
                  </a:moveTo>
                  <a:lnTo>
                    <a:pt x="60702" y="0"/>
                  </a:lnTo>
                  <a:lnTo>
                    <a:pt x="26388" y="0"/>
                  </a:lnTo>
                  <a:lnTo>
                    <a:pt x="0" y="0"/>
                  </a:lnTo>
                  <a:lnTo>
                    <a:pt x="0" y="373135"/>
                  </a:lnTo>
                  <a:lnTo>
                    <a:pt x="60702" y="373135"/>
                  </a:lnTo>
                  <a:lnTo>
                    <a:pt x="60702" y="81917"/>
                  </a:lnTo>
                  <a:lnTo>
                    <a:pt x="349262" y="373135"/>
                  </a:lnTo>
                  <a:lnTo>
                    <a:pt x="410486" y="373135"/>
                  </a:lnTo>
                  <a:lnTo>
                    <a:pt x="410486" y="0"/>
                  </a:lnTo>
                  <a:lnTo>
                    <a:pt x="349262" y="0"/>
                  </a:lnTo>
                  <a:close/>
                </a:path>
              </a:pathLst>
            </a:custGeom>
            <a:solidFill>
              <a:schemeClr val="bg1"/>
            </a:solidFill>
            <a:ln w="4731" cap="flat">
              <a:noFill/>
              <a:prstDash val="solid"/>
              <a:miter/>
            </a:ln>
          </p:spPr>
          <p:txBody>
            <a:bodyPr rtlCol="0" anchor="ctr"/>
            <a:lstStyle/>
            <a:p>
              <a:endParaRPr lang="en-GB"/>
            </a:p>
          </p:txBody>
        </p:sp>
        <p:sp>
          <p:nvSpPr>
            <p:cNvPr id="22" name="Freeform: Shape 21">
              <a:extLst>
                <a:ext uri="{FF2B5EF4-FFF2-40B4-BE49-F238E27FC236}">
                  <a16:creationId xmlns:a16="http://schemas.microsoft.com/office/drawing/2014/main" id="{0100F770-E88D-4351-983E-F7B95197A7D1}"/>
                </a:ext>
              </a:extLst>
            </p:cNvPr>
            <p:cNvSpPr/>
            <p:nvPr/>
          </p:nvSpPr>
          <p:spPr bwMode="white">
            <a:xfrm>
              <a:off x="8863965" y="4927183"/>
              <a:ext cx="421876" cy="373134"/>
            </a:xfrm>
            <a:custGeom>
              <a:avLst/>
              <a:gdLst>
                <a:gd name="connsiteX0" fmla="*/ 355716 w 421876"/>
                <a:gd name="connsiteY0" fmla="*/ 0 h 373134"/>
                <a:gd name="connsiteX1" fmla="*/ 212955 w 421876"/>
                <a:gd name="connsiteY1" fmla="*/ 291598 h 373134"/>
                <a:gd name="connsiteX2" fmla="*/ 70146 w 421876"/>
                <a:gd name="connsiteY2" fmla="*/ 0 h 373134"/>
                <a:gd name="connsiteX3" fmla="*/ 0 w 421876"/>
                <a:gd name="connsiteY3" fmla="*/ 0 h 373134"/>
                <a:gd name="connsiteX4" fmla="*/ 187042 w 421876"/>
                <a:gd name="connsiteY4" fmla="*/ 373135 h 373134"/>
                <a:gd name="connsiteX5" fmla="*/ 235309 w 421876"/>
                <a:gd name="connsiteY5" fmla="*/ 373135 h 373134"/>
                <a:gd name="connsiteX6" fmla="*/ 421876 w 421876"/>
                <a:gd name="connsiteY6"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1876" h="373134">
                  <a:moveTo>
                    <a:pt x="355716" y="0"/>
                  </a:moveTo>
                  <a:lnTo>
                    <a:pt x="212955" y="291598"/>
                  </a:lnTo>
                  <a:lnTo>
                    <a:pt x="70146" y="0"/>
                  </a:lnTo>
                  <a:lnTo>
                    <a:pt x="0" y="0"/>
                  </a:lnTo>
                  <a:lnTo>
                    <a:pt x="187042" y="373135"/>
                  </a:lnTo>
                  <a:lnTo>
                    <a:pt x="235309" y="373135"/>
                  </a:lnTo>
                  <a:lnTo>
                    <a:pt x="421876" y="0"/>
                  </a:lnTo>
                  <a:close/>
                </a:path>
              </a:pathLst>
            </a:custGeom>
            <a:solidFill>
              <a:schemeClr val="bg1"/>
            </a:solidFill>
            <a:ln w="4731" cap="flat">
              <a:noFill/>
              <a:prstDash val="solid"/>
              <a:miter/>
            </a:ln>
          </p:spPr>
          <p:txBody>
            <a:bodyPr rtlCol="0" anchor="ctr"/>
            <a:lstStyle/>
            <a:p>
              <a:endParaRPr lang="en-GB"/>
            </a:p>
          </p:txBody>
        </p:sp>
      </p:grpSp>
      <p:pic>
        <p:nvPicPr>
          <p:cNvPr id="23" name="TAGLINE WHITE">
            <a:extLst>
              <a:ext uri="{FF2B5EF4-FFF2-40B4-BE49-F238E27FC236}">
                <a16:creationId xmlns:a16="http://schemas.microsoft.com/office/drawing/2014/main" id="{41DB66F5-46D4-4959-A143-077E1F7FE01A}"/>
              </a:ext>
            </a:extLst>
          </p:cNvPr>
          <p:cNvPicPr>
            <a:picLocks noChangeAspect="1"/>
          </p:cNvPicPr>
          <p:nvPr userDrawn="1"/>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950400" y="539750"/>
            <a:ext cx="1702800" cy="110651"/>
          </a:xfrm>
          <a:prstGeom prst="rect">
            <a:avLst/>
          </a:prstGeom>
        </p:spPr>
      </p:pic>
      <p:sp>
        <p:nvSpPr>
          <p:cNvPr id="2" name="Title 1"/>
          <p:cNvSpPr>
            <a:spLocks noGrp="1"/>
          </p:cNvSpPr>
          <p:nvPr>
            <p:ph type="title" hasCustomPrompt="1"/>
          </p:nvPr>
        </p:nvSpPr>
        <p:spPr>
          <a:xfrm>
            <a:off x="539750" y="1730374"/>
            <a:ext cx="8290800" cy="1339453"/>
          </a:xfrm>
        </p:spPr>
        <p:txBody>
          <a:bodyPr anchor="b" anchorCtr="0">
            <a:noAutofit/>
          </a:bodyPr>
          <a:lstStyle>
            <a:lvl1pPr>
              <a:lnSpc>
                <a:spcPct val="83000"/>
              </a:lnSpc>
              <a:defRPr sz="5400">
                <a:solidFill>
                  <a:schemeClr val="bg1"/>
                </a:solidFill>
              </a:defRPr>
            </a:lvl1pPr>
          </a:lstStyle>
          <a:p>
            <a:r>
              <a:rPr lang="en-GB"/>
              <a:t>Click to add title</a:t>
            </a:r>
          </a:p>
        </p:txBody>
      </p:sp>
      <p:sp>
        <p:nvSpPr>
          <p:cNvPr id="10" name="Text Placeholder 3"/>
          <p:cNvSpPr>
            <a:spLocks noGrp="1"/>
          </p:cNvSpPr>
          <p:nvPr>
            <p:ph type="body" sz="quarter" idx="13" hasCustomPrompt="1"/>
          </p:nvPr>
        </p:nvSpPr>
        <p:spPr>
          <a:xfrm>
            <a:off x="540000" y="3296628"/>
            <a:ext cx="8290800" cy="637200"/>
          </a:xfrm>
        </p:spPr>
        <p:txBody>
          <a:bodyPr anchor="t" anchorCtr="0">
            <a:noAutofit/>
          </a:bodyPr>
          <a:lstStyle>
            <a:lvl1pPr marL="0" indent="0">
              <a:lnSpc>
                <a:spcPct val="83000"/>
              </a:lnSpc>
              <a:spcBef>
                <a:spcPts val="0"/>
              </a:spcBef>
              <a:buNone/>
              <a:defRPr sz="2000" b="0">
                <a:solidFill>
                  <a:schemeClr val="bg1"/>
                </a:solidFill>
              </a:defRPr>
            </a:lvl1pPr>
          </a:lstStyle>
          <a:p>
            <a:pPr lvl="0"/>
            <a:r>
              <a:rPr lang="en-GB"/>
              <a:t>Click to add text</a:t>
            </a:r>
          </a:p>
        </p:txBody>
      </p:sp>
      <p:sp>
        <p:nvSpPr>
          <p:cNvPr id="3" name="Date Placeholder 2"/>
          <p:cNvSpPr>
            <a:spLocks noGrp="1"/>
          </p:cNvSpPr>
          <p:nvPr>
            <p:ph type="dt" sz="half" idx="10"/>
          </p:nvPr>
        </p:nvSpPr>
        <p:spPr/>
        <p:txBody>
          <a:bodyPr/>
          <a:lstStyle/>
          <a:p>
            <a:endParaRPr lang="en-GB" noProof="0"/>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GB">
              <a:solidFill>
                <a:schemeClr val="bg1"/>
              </a:solidFill>
            </a:endParaRPr>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5BA07366-CB75-4AA8-9E5B-928B849F427C}" type="slidenum">
              <a:rPr lang="en-GB" smtClean="0"/>
              <a:pPr/>
              <a:t>‹#›</a:t>
            </a:fld>
            <a:endParaRPr lang="en-GB"/>
          </a:p>
        </p:txBody>
      </p:sp>
      <p:sp>
        <p:nvSpPr>
          <p:cNvPr id="26" name="_SD_FLD_Copyright">
            <a:extLst>
              <a:ext uri="{FF2B5EF4-FFF2-40B4-BE49-F238E27FC236}">
                <a16:creationId xmlns:a16="http://schemas.microsoft.com/office/drawing/2014/main" id="{E122E57C-11B4-4446-AF00-71B795F3C914}"/>
              </a:ext>
            </a:extLst>
          </p:cNvPr>
          <p:cNvSpPr txBox="1"/>
          <p:nvPr userDrawn="1"/>
        </p:nvSpPr>
        <p:spPr>
          <a:xfrm>
            <a:off x="853200" y="6440400"/>
            <a:ext cx="278923" cy="107722"/>
          </a:xfrm>
          <a:prstGeom prst="rect">
            <a:avLst/>
          </a:prstGeom>
          <a:noFill/>
        </p:spPr>
        <p:txBody>
          <a:bodyPr wrap="none" lIns="0" tIns="0" rIns="0" bIns="0" rtlCol="0">
            <a:spAutoFit/>
          </a:bodyPr>
          <a:lstStyle/>
          <a:p>
            <a:r>
              <a:rPr lang="en-GB" sz="700" noProof="0">
                <a:solidFill>
                  <a:schemeClr val="bg1"/>
                </a:solidFill>
              </a:rPr>
              <a:t>DNV ©</a:t>
            </a:r>
          </a:p>
        </p:txBody>
      </p:sp>
      <p:sp>
        <p:nvSpPr>
          <p:cNvPr id="28" name="SD_FLD_DocumentDate">
            <a:extLst>
              <a:ext uri="{FF2B5EF4-FFF2-40B4-BE49-F238E27FC236}">
                <a16:creationId xmlns:a16="http://schemas.microsoft.com/office/drawing/2014/main" id="{D32510BA-5DCF-4A7B-89DB-D5A3E2A78239}"/>
              </a:ext>
            </a:extLst>
          </p:cNvPr>
          <p:cNvSpPr txBox="1">
            <a:spLocks noChangeArrowheads="1"/>
          </p:cNvSpPr>
          <p:nvPr userDrawn="1"/>
        </p:nvSpPr>
        <p:spPr bwMode="auto">
          <a:xfrm>
            <a:off x="1166400" y="6440400"/>
            <a:ext cx="119880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ctr">
              <a:spcBef>
                <a:spcPct val="50000"/>
              </a:spcBef>
            </a:pPr>
            <a:r>
              <a:rPr lang="en-GB" altLang="ja-JP" sz="700" cap="all" baseline="0">
                <a:solidFill>
                  <a:schemeClr val="bg1"/>
                </a:solidFill>
                <a:ea typeface="ＭＳ Ｐゴシック" charset="-128"/>
                <a:cs typeface="Arial" charset="0"/>
              </a:rPr>
              <a:t>11 August 2023</a:t>
            </a:r>
          </a:p>
        </p:txBody>
      </p:sp>
      <p:sp>
        <p:nvSpPr>
          <p:cNvPr id="24" name="SD_FLD_Draft" hidden="1">
            <a:extLst>
              <a:ext uri="{FF2B5EF4-FFF2-40B4-BE49-F238E27FC236}">
                <a16:creationId xmlns:a16="http://schemas.microsoft.com/office/drawing/2014/main" id="{E78AC084-F0D7-48FF-A5A0-62B259C3E638}"/>
              </a:ext>
            </a:extLst>
          </p:cNvPr>
          <p:cNvSpPr txBox="1">
            <a:spLocks noChangeArrowheads="1"/>
          </p:cNvSpPr>
          <p:nvPr userDrawn="1"/>
        </p:nvSpPr>
        <p:spPr bwMode="auto">
          <a:xfrm>
            <a:off x="5243513" y="6232324"/>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sp>
        <p:nvSpPr>
          <p:cNvPr id="27" name="TextBox 26">
            <a:extLst>
              <a:ext uri="{FF2B5EF4-FFF2-40B4-BE49-F238E27FC236}">
                <a16:creationId xmlns:a16="http://schemas.microsoft.com/office/drawing/2014/main" id="{900E98D3-1B1D-490D-90C3-F274802AC561}"/>
              </a:ext>
            </a:extLst>
          </p:cNvPr>
          <p:cNvSpPr txBox="1"/>
          <p:nvPr userDrawn="1"/>
        </p:nvSpPr>
        <p:spPr>
          <a:xfrm>
            <a:off x="540000" y="5879827"/>
            <a:ext cx="2727545" cy="215444"/>
          </a:xfrm>
          <a:prstGeom prst="rect">
            <a:avLst/>
          </a:prstGeom>
          <a:noFill/>
        </p:spPr>
        <p:txBody>
          <a:bodyPr wrap="square" lIns="0" tIns="0" rIns="0" bIns="0" rtlCol="0">
            <a:spAutoFit/>
          </a:bodyPr>
          <a:lstStyle/>
          <a:p>
            <a:pPr algn="l"/>
            <a:r>
              <a:rPr lang="en-GB" sz="1400" b="1" cap="none" baseline="0" noProof="1">
                <a:solidFill>
                  <a:schemeClr val="bg1"/>
                </a:solidFill>
              </a:rPr>
              <a:t>www.dnv.com</a:t>
            </a:r>
          </a:p>
        </p:txBody>
      </p:sp>
      <p:sp>
        <p:nvSpPr>
          <p:cNvPr id="30" name="Text Placeholder 9">
            <a:extLst>
              <a:ext uri="{FF2B5EF4-FFF2-40B4-BE49-F238E27FC236}">
                <a16:creationId xmlns:a16="http://schemas.microsoft.com/office/drawing/2014/main" id="{298E8765-505F-453E-BC7E-D85D0B5D954C}"/>
              </a:ext>
            </a:extLst>
          </p:cNvPr>
          <p:cNvSpPr>
            <a:spLocks noGrp="1"/>
          </p:cNvSpPr>
          <p:nvPr>
            <p:ph type="body" sz="quarter" idx="15" hasCustomPrompt="1"/>
          </p:nvPr>
        </p:nvSpPr>
        <p:spPr>
          <a:xfrm>
            <a:off x="539750" y="4836965"/>
            <a:ext cx="8291049" cy="360000"/>
          </a:xfrm>
        </p:spPr>
        <p:txBody>
          <a:bodyPr anchor="b" anchorCtr="0">
            <a:noAutofit/>
          </a:bodyPr>
          <a:lstStyle>
            <a:lvl1pPr marL="0" indent="0">
              <a:lnSpc>
                <a:spcPct val="100000"/>
              </a:lnSpc>
              <a:spcBef>
                <a:spcPts val="0"/>
              </a:spcBef>
              <a:buNone/>
              <a:defRPr sz="1400" b="0">
                <a:solidFill>
                  <a:schemeClr val="bg1"/>
                </a:solidFill>
              </a:defRPr>
            </a:lvl1pPr>
          </a:lstStyle>
          <a:p>
            <a:pPr lvl="0"/>
            <a:r>
              <a:rPr lang="en-GB"/>
              <a:t>Click to add Email address</a:t>
            </a:r>
          </a:p>
        </p:txBody>
      </p:sp>
      <p:sp>
        <p:nvSpPr>
          <p:cNvPr id="31" name="Text Placeholder 9">
            <a:extLst>
              <a:ext uri="{FF2B5EF4-FFF2-40B4-BE49-F238E27FC236}">
                <a16:creationId xmlns:a16="http://schemas.microsoft.com/office/drawing/2014/main" id="{F1D187BC-8B38-417E-BA95-DF961274BE6E}"/>
              </a:ext>
            </a:extLst>
          </p:cNvPr>
          <p:cNvSpPr>
            <a:spLocks noGrp="1"/>
          </p:cNvSpPr>
          <p:nvPr>
            <p:ph type="body" sz="quarter" idx="16" hasCustomPrompt="1"/>
          </p:nvPr>
        </p:nvSpPr>
        <p:spPr>
          <a:xfrm>
            <a:off x="539751" y="5270701"/>
            <a:ext cx="8291049" cy="360000"/>
          </a:xfrm>
        </p:spPr>
        <p:txBody>
          <a:bodyPr anchor="t" anchorCtr="0">
            <a:noAutofit/>
          </a:bodyPr>
          <a:lstStyle>
            <a:lvl1pPr marL="0" indent="0">
              <a:lnSpc>
                <a:spcPct val="100000"/>
              </a:lnSpc>
              <a:spcBef>
                <a:spcPts val="0"/>
              </a:spcBef>
              <a:buNone/>
              <a:defRPr sz="1400" b="0">
                <a:solidFill>
                  <a:schemeClr val="bg1"/>
                </a:solidFill>
              </a:defRPr>
            </a:lvl1pPr>
          </a:lstStyle>
          <a:p>
            <a:pPr lvl="0"/>
            <a:r>
              <a:rPr lang="en-GB"/>
              <a:t>Click to add Telephone number</a:t>
            </a:r>
          </a:p>
        </p:txBody>
      </p:sp>
      <p:sp>
        <p:nvSpPr>
          <p:cNvPr id="33" name="SD_FLD_Confidentiality">
            <a:extLst>
              <a:ext uri="{FF2B5EF4-FFF2-40B4-BE49-F238E27FC236}">
                <a16:creationId xmlns:a16="http://schemas.microsoft.com/office/drawing/2014/main" id="{E93E9BF8-0018-4174-8A59-3D40E3E27125}"/>
              </a:ext>
            </a:extLst>
          </p:cNvPr>
          <p:cNvSpPr/>
          <p:nvPr userDrawn="1"/>
        </p:nvSpPr>
        <p:spPr>
          <a:xfrm>
            <a:off x="7131600" y="6440400"/>
            <a:ext cx="2440800" cy="1512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L="0" algn="ctr" defTabSz="914400" rtl="0" eaLnBrk="1" latinLnBrk="0" hangingPunct="1">
              <a:lnSpc>
                <a:spcPct val="100000"/>
              </a:lnSpc>
              <a:spcBef>
                <a:spcPts val="0"/>
              </a:spcBef>
            </a:pPr>
            <a:endParaRPr lang="en-GB" sz="700" b="0" kern="1200" cap="all" baseline="0">
              <a:solidFill>
                <a:schemeClr val="bg1"/>
              </a:solidFill>
              <a:latin typeface="+mn-lt"/>
              <a:ea typeface="+mn-ea"/>
              <a:cs typeface="+mn-cs"/>
            </a:endParaRPr>
          </a:p>
        </p:txBody>
      </p:sp>
    </p:spTree>
    <p:extLst>
      <p:ext uri="{BB962C8B-B14F-4D97-AF65-F5344CB8AC3E}">
        <p14:creationId xmlns:p14="http://schemas.microsoft.com/office/powerpoint/2010/main" val="38148798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3_Cover with light image">
    <p:spTree>
      <p:nvGrpSpPr>
        <p:cNvPr id="1" name=""/>
        <p:cNvGrpSpPr/>
        <p:nvPr/>
      </p:nvGrpSpPr>
      <p:grpSpPr>
        <a:xfrm>
          <a:off x="0" y="0"/>
          <a:ext cx="0" cy="0"/>
          <a:chOff x="0" y="0"/>
          <a:chExt cx="0" cy="0"/>
        </a:xfrm>
      </p:grpSpPr>
      <p:sp>
        <p:nvSpPr>
          <p:cNvPr id="8" name="Picture Placeholder 7"/>
          <p:cNvSpPr>
            <a:spLocks noGrp="1"/>
          </p:cNvSpPr>
          <p:nvPr>
            <p:ph type="pic" sz="quarter" idx="15" hasCustomPrompt="1"/>
          </p:nvPr>
        </p:nvSpPr>
        <p:spPr>
          <a:xfrm>
            <a:off x="0" y="0"/>
            <a:ext cx="12192000" cy="6858000"/>
          </a:xfrm>
          <a:blipFill>
            <a:blip r:embed="rId2"/>
            <a:stretch>
              <a:fillRect/>
            </a:stretch>
          </a:blipFill>
        </p:spPr>
        <p:txBody>
          <a:bodyPr lIns="9000000" tIns="612000" rIns="180000" anchor="ctr" anchorCtr="0"/>
          <a:lstStyle>
            <a:lvl1pPr marL="0" indent="0" algn="l">
              <a:buFontTx/>
              <a:buNone/>
              <a:defRPr sz="1600" b="0">
                <a:solidFill>
                  <a:schemeClr val="accent4"/>
                </a:solidFill>
              </a:defRPr>
            </a:lvl1pPr>
          </a:lstStyle>
          <a:p>
            <a:r>
              <a:rPr lang="en-GB"/>
              <a:t>Click on picture frame to insert background picture, click on DNV-menu / Image Tools-button / Choose Insert or Paste</a:t>
            </a:r>
          </a:p>
        </p:txBody>
      </p:sp>
      <p:sp>
        <p:nvSpPr>
          <p:cNvPr id="27" name="Title 1">
            <a:extLst>
              <a:ext uri="{FF2B5EF4-FFF2-40B4-BE49-F238E27FC236}">
                <a16:creationId xmlns:a16="http://schemas.microsoft.com/office/drawing/2014/main" id="{E36BC1AE-8CBE-4EA7-85B1-05A9468D91E1}"/>
              </a:ext>
            </a:extLst>
          </p:cNvPr>
          <p:cNvSpPr>
            <a:spLocks noGrp="1"/>
          </p:cNvSpPr>
          <p:nvPr>
            <p:ph type="ctrTitle" hasCustomPrompt="1"/>
          </p:nvPr>
        </p:nvSpPr>
        <p:spPr>
          <a:xfrm>
            <a:off x="539751" y="1730375"/>
            <a:ext cx="8290798" cy="2985625"/>
          </a:xfrm>
        </p:spPr>
        <p:txBody>
          <a:bodyPr anchor="b" anchorCtr="0">
            <a:noAutofit/>
          </a:bodyPr>
          <a:lstStyle>
            <a:lvl1pPr>
              <a:lnSpc>
                <a:spcPct val="83000"/>
              </a:lnSpc>
              <a:defRPr sz="6000">
                <a:solidFill>
                  <a:schemeClr val="accent1"/>
                </a:solidFill>
              </a:defRPr>
            </a:lvl1pPr>
          </a:lstStyle>
          <a:p>
            <a:r>
              <a:rPr lang="en-GB"/>
              <a:t>Click to add title</a:t>
            </a:r>
          </a:p>
        </p:txBody>
      </p:sp>
      <p:sp>
        <p:nvSpPr>
          <p:cNvPr id="28" name="Subtitle 2">
            <a:extLst>
              <a:ext uri="{FF2B5EF4-FFF2-40B4-BE49-F238E27FC236}">
                <a16:creationId xmlns:a16="http://schemas.microsoft.com/office/drawing/2014/main" id="{52A4BCE6-B178-4BF6-BBA3-BC5CCD7F1111}"/>
              </a:ext>
            </a:extLst>
          </p:cNvPr>
          <p:cNvSpPr>
            <a:spLocks noGrp="1"/>
          </p:cNvSpPr>
          <p:nvPr>
            <p:ph type="subTitle" idx="1" hasCustomPrompt="1"/>
          </p:nvPr>
        </p:nvSpPr>
        <p:spPr>
          <a:xfrm>
            <a:off x="540000" y="4946400"/>
            <a:ext cx="8290798" cy="648072"/>
          </a:xfrm>
        </p:spPr>
        <p:txBody>
          <a:bodyPr/>
          <a:lstStyle>
            <a:lvl1pPr marL="0" indent="0" algn="l" defTabSz="914400" rtl="0" eaLnBrk="1" latinLnBrk="0" hangingPunct="1">
              <a:lnSpc>
                <a:spcPct val="83000"/>
              </a:lnSpc>
              <a:spcBef>
                <a:spcPts val="0"/>
              </a:spcBef>
              <a:buNone/>
              <a:defRPr lang="en-US" sz="2000" b="0" kern="1200" dirty="0">
                <a:solidFill>
                  <a:schemeClr val="accent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add subtitle</a:t>
            </a:r>
          </a:p>
        </p:txBody>
      </p:sp>
      <p:sp>
        <p:nvSpPr>
          <p:cNvPr id="29" name="Text Placeholder 3">
            <a:extLst>
              <a:ext uri="{FF2B5EF4-FFF2-40B4-BE49-F238E27FC236}">
                <a16:creationId xmlns:a16="http://schemas.microsoft.com/office/drawing/2014/main" id="{FD03B31E-37CD-4AFE-AF40-02CD88865192}"/>
              </a:ext>
            </a:extLst>
          </p:cNvPr>
          <p:cNvSpPr>
            <a:spLocks noGrp="1"/>
          </p:cNvSpPr>
          <p:nvPr>
            <p:ph type="body" sz="quarter" idx="18" hasCustomPrompt="1"/>
          </p:nvPr>
        </p:nvSpPr>
        <p:spPr>
          <a:xfrm>
            <a:off x="539748" y="5768975"/>
            <a:ext cx="8291049" cy="277813"/>
          </a:xfrm>
        </p:spPr>
        <p:txBody>
          <a:bodyPr anchor="b" anchorCtr="0"/>
          <a:lstStyle>
            <a:lvl1pPr marL="0" indent="0">
              <a:lnSpc>
                <a:spcPct val="83000"/>
              </a:lnSpc>
              <a:spcBef>
                <a:spcPts val="0"/>
              </a:spcBef>
              <a:buNone/>
              <a:tabLst/>
              <a:defRPr sz="1400" b="0"/>
            </a:lvl1pPr>
            <a:lvl2pPr marL="0" indent="0">
              <a:lnSpc>
                <a:spcPct val="83000"/>
              </a:lnSpc>
              <a:spcBef>
                <a:spcPts val="0"/>
              </a:spcBef>
              <a:buNone/>
              <a:tabLst/>
              <a:defRPr sz="1400" b="0"/>
            </a:lvl2pPr>
            <a:lvl3pPr marL="0" indent="0">
              <a:lnSpc>
                <a:spcPct val="83000"/>
              </a:lnSpc>
              <a:spcBef>
                <a:spcPts val="0"/>
              </a:spcBef>
              <a:buNone/>
              <a:tabLst/>
              <a:defRPr sz="1400" b="0"/>
            </a:lvl3pPr>
            <a:lvl4pPr marL="0" indent="0">
              <a:lnSpc>
                <a:spcPct val="83000"/>
              </a:lnSpc>
              <a:spcBef>
                <a:spcPts val="0"/>
              </a:spcBef>
              <a:buNone/>
              <a:tabLst/>
              <a:defRPr sz="1400" b="0"/>
            </a:lvl4pPr>
            <a:lvl5pPr marL="0" indent="0">
              <a:lnSpc>
                <a:spcPct val="83000"/>
              </a:lnSpc>
              <a:spcBef>
                <a:spcPts val="0"/>
              </a:spcBef>
              <a:buNone/>
              <a:tabLst/>
              <a:defRPr sz="1400" b="0"/>
            </a:lvl5pPr>
          </a:lstStyle>
          <a:p>
            <a:pPr lvl="0"/>
            <a:r>
              <a:rPr lang="en-GB"/>
              <a:t>Click to add name, title etc..</a:t>
            </a:r>
          </a:p>
        </p:txBody>
      </p:sp>
      <p:sp>
        <p:nvSpPr>
          <p:cNvPr id="41" name="Date Placeholder 12" hidden="1">
            <a:extLst>
              <a:ext uri="{FF2B5EF4-FFF2-40B4-BE49-F238E27FC236}">
                <a16:creationId xmlns:a16="http://schemas.microsoft.com/office/drawing/2014/main" id="{F8C7B2A1-0C6D-4367-B22A-DB1D1248E7E8}"/>
              </a:ext>
            </a:extLst>
          </p:cNvPr>
          <p:cNvSpPr>
            <a:spLocks noGrp="1"/>
          </p:cNvSpPr>
          <p:nvPr>
            <p:ph type="dt" sz="half" idx="19"/>
          </p:nvPr>
        </p:nvSpPr>
        <p:spPr>
          <a:xfrm>
            <a:off x="0" y="6858000"/>
            <a:ext cx="0" cy="0"/>
          </a:xfrm>
        </p:spPr>
        <p:txBody>
          <a:bodyPr/>
          <a:lstStyle>
            <a:lvl1pPr>
              <a:defRPr>
                <a:solidFill>
                  <a:schemeClr val="bg1"/>
                </a:solidFill>
              </a:defRPr>
            </a:lvl1pPr>
          </a:lstStyle>
          <a:p>
            <a:endParaRPr lang="en-GB"/>
          </a:p>
        </p:txBody>
      </p:sp>
      <p:sp>
        <p:nvSpPr>
          <p:cNvPr id="42" name="Footer Placeholder 23" hidden="1">
            <a:extLst>
              <a:ext uri="{FF2B5EF4-FFF2-40B4-BE49-F238E27FC236}">
                <a16:creationId xmlns:a16="http://schemas.microsoft.com/office/drawing/2014/main" id="{70E9D16D-FE2F-4908-ABD5-BB45ECB4099A}"/>
              </a:ext>
            </a:extLst>
          </p:cNvPr>
          <p:cNvSpPr>
            <a:spLocks noGrp="1"/>
          </p:cNvSpPr>
          <p:nvPr>
            <p:ph type="ftr" sz="quarter" idx="16"/>
          </p:nvPr>
        </p:nvSpPr>
        <p:spPr>
          <a:xfrm>
            <a:off x="0" y="6858000"/>
            <a:ext cx="0" cy="0"/>
          </a:xfrm>
        </p:spPr>
        <p:txBody>
          <a:bodyPr/>
          <a:lstStyle>
            <a:lvl1pPr>
              <a:defRPr sz="100">
                <a:noFill/>
              </a:defRPr>
            </a:lvl1pPr>
          </a:lstStyle>
          <a:p>
            <a:endParaRPr lang="en-GB">
              <a:noFill/>
            </a:endParaRPr>
          </a:p>
        </p:txBody>
      </p:sp>
      <p:sp>
        <p:nvSpPr>
          <p:cNvPr id="43" name="Slide Number Placeholder 24" hidden="1">
            <a:extLst>
              <a:ext uri="{FF2B5EF4-FFF2-40B4-BE49-F238E27FC236}">
                <a16:creationId xmlns:a16="http://schemas.microsoft.com/office/drawing/2014/main" id="{393087B7-ABFA-4120-819F-40E9D4ED1169}"/>
              </a:ext>
            </a:extLst>
          </p:cNvPr>
          <p:cNvSpPr>
            <a:spLocks noGrp="1"/>
          </p:cNvSpPr>
          <p:nvPr>
            <p:ph type="sldNum" sz="quarter" idx="17"/>
          </p:nvPr>
        </p:nvSpPr>
        <p:spPr>
          <a:xfrm>
            <a:off x="0" y="6858000"/>
            <a:ext cx="0" cy="0"/>
          </a:xfrm>
        </p:spPr>
        <p:txBody>
          <a:bodyPr/>
          <a:lstStyle>
            <a:lvl1pPr>
              <a:defRPr sz="100">
                <a:noFill/>
              </a:defRPr>
            </a:lvl1pPr>
          </a:lstStyle>
          <a:p>
            <a:fld id="{5BA07366-CB75-4AA8-9E5B-928B849F427C}" type="slidenum">
              <a:rPr lang="en-GB" smtClean="0"/>
              <a:pPr/>
              <a:t>‹#›</a:t>
            </a:fld>
            <a:endParaRPr lang="en-GB" sz="100"/>
          </a:p>
        </p:txBody>
      </p:sp>
      <p:sp>
        <p:nvSpPr>
          <p:cNvPr id="52" name="Text Placeholder 51">
            <a:extLst>
              <a:ext uri="{FF2B5EF4-FFF2-40B4-BE49-F238E27FC236}">
                <a16:creationId xmlns:a16="http://schemas.microsoft.com/office/drawing/2014/main" id="{91479EF3-988A-4C9C-ADDB-C1D212A272B4}"/>
              </a:ext>
            </a:extLst>
          </p:cNvPr>
          <p:cNvSpPr>
            <a:spLocks noGrp="1" noChangeAspect="1"/>
          </p:cNvSpPr>
          <p:nvPr userDrawn="1">
            <p:ph type="body" sz="quarter" idx="22" hasCustomPrompt="1"/>
          </p:nvPr>
        </p:nvSpPr>
        <p:spPr>
          <a:xfrm>
            <a:off x="540000" y="540000"/>
            <a:ext cx="1702800" cy="727238"/>
          </a:xfrm>
          <a:custGeom>
            <a:avLst/>
            <a:gdLst>
              <a:gd name="connsiteX0" fmla="*/ 4835251 w 9270620"/>
              <a:gd name="connsiteY0" fmla="*/ 2948180 h 3959325"/>
              <a:gd name="connsiteX1" fmla="*/ 4835251 w 9270620"/>
              <a:gd name="connsiteY1" fmla="*/ 3779899 h 3959325"/>
              <a:gd name="connsiteX2" fmla="*/ 5282830 w 9270620"/>
              <a:gd name="connsiteY2" fmla="*/ 3779899 h 3959325"/>
              <a:gd name="connsiteX3" fmla="*/ 5590803 w 9270620"/>
              <a:gd name="connsiteY3" fmla="*/ 3686324 h 3959325"/>
              <a:gd name="connsiteX4" fmla="*/ 5693918 w 9270620"/>
              <a:gd name="connsiteY4" fmla="*/ 3399093 h 3959325"/>
              <a:gd name="connsiteX5" fmla="*/ 5693918 w 9270620"/>
              <a:gd name="connsiteY5" fmla="*/ 3329139 h 3959325"/>
              <a:gd name="connsiteX6" fmla="*/ 5590803 w 9270620"/>
              <a:gd name="connsiteY6" fmla="*/ 3039484 h 3959325"/>
              <a:gd name="connsiteX7" fmla="*/ 5282830 w 9270620"/>
              <a:gd name="connsiteY7" fmla="*/ 2948180 h 3959325"/>
              <a:gd name="connsiteX8" fmla="*/ 7923941 w 9270620"/>
              <a:gd name="connsiteY8" fmla="*/ 2768907 h 3959325"/>
              <a:gd name="connsiteX9" fmla="*/ 8147729 w 9270620"/>
              <a:gd name="connsiteY9" fmla="*/ 2768907 h 3959325"/>
              <a:gd name="connsiteX10" fmla="*/ 8603334 w 9270620"/>
              <a:gd name="connsiteY10" fmla="*/ 3699197 h 3959325"/>
              <a:gd name="connsiteX11" fmla="*/ 9058787 w 9270620"/>
              <a:gd name="connsiteY11" fmla="*/ 2768907 h 3959325"/>
              <a:gd name="connsiteX12" fmla="*/ 9269858 w 9270620"/>
              <a:gd name="connsiteY12" fmla="*/ 2768907 h 3959325"/>
              <a:gd name="connsiteX13" fmla="*/ 8674651 w 9270620"/>
              <a:gd name="connsiteY13" fmla="*/ 3959325 h 3959325"/>
              <a:gd name="connsiteX14" fmla="*/ 8520664 w 9270620"/>
              <a:gd name="connsiteY14" fmla="*/ 3959325 h 3959325"/>
              <a:gd name="connsiteX15" fmla="*/ 6265204 w 9270620"/>
              <a:gd name="connsiteY15" fmla="*/ 2768907 h 3959325"/>
              <a:gd name="connsiteX16" fmla="*/ 6349390 w 9270620"/>
              <a:gd name="connsiteY16" fmla="*/ 2768907 h 3959325"/>
              <a:gd name="connsiteX17" fmla="*/ 6458862 w 9270620"/>
              <a:gd name="connsiteY17" fmla="*/ 2768907 h 3959325"/>
              <a:gd name="connsiteX18" fmla="*/ 7379459 w 9270620"/>
              <a:gd name="connsiteY18" fmla="*/ 3699197 h 3959325"/>
              <a:gd name="connsiteX19" fmla="*/ 7379459 w 9270620"/>
              <a:gd name="connsiteY19" fmla="*/ 2768907 h 3959325"/>
              <a:gd name="connsiteX20" fmla="*/ 7574783 w 9270620"/>
              <a:gd name="connsiteY20" fmla="*/ 2768907 h 3959325"/>
              <a:gd name="connsiteX21" fmla="*/ 7574783 w 9270620"/>
              <a:gd name="connsiteY21" fmla="*/ 3959325 h 3959325"/>
              <a:gd name="connsiteX22" fmla="*/ 7379459 w 9270620"/>
              <a:gd name="connsiteY22" fmla="*/ 3959325 h 3959325"/>
              <a:gd name="connsiteX23" fmla="*/ 6458862 w 9270620"/>
              <a:gd name="connsiteY23" fmla="*/ 3030248 h 3959325"/>
              <a:gd name="connsiteX24" fmla="*/ 6458862 w 9270620"/>
              <a:gd name="connsiteY24" fmla="*/ 3959325 h 3959325"/>
              <a:gd name="connsiteX25" fmla="*/ 6265204 w 9270620"/>
              <a:gd name="connsiteY25" fmla="*/ 3959325 h 3959325"/>
              <a:gd name="connsiteX26" fmla="*/ 4636746 w 9270620"/>
              <a:gd name="connsiteY26" fmla="*/ 2768907 h 3959325"/>
              <a:gd name="connsiteX27" fmla="*/ 4725625 w 9270620"/>
              <a:gd name="connsiteY27" fmla="*/ 2768907 h 3959325"/>
              <a:gd name="connsiteX28" fmla="*/ 4835098 w 9270620"/>
              <a:gd name="connsiteY28" fmla="*/ 2768907 h 3959325"/>
              <a:gd name="connsiteX29" fmla="*/ 5281164 w 9270620"/>
              <a:gd name="connsiteY29" fmla="*/ 2768907 h 3959325"/>
              <a:gd name="connsiteX30" fmla="*/ 5606551 w 9270620"/>
              <a:gd name="connsiteY30" fmla="*/ 2830078 h 3959325"/>
              <a:gd name="connsiteX31" fmla="*/ 5816110 w 9270620"/>
              <a:gd name="connsiteY31" fmla="*/ 3014048 h 3959325"/>
              <a:gd name="connsiteX32" fmla="*/ 5889091 w 9270620"/>
              <a:gd name="connsiteY32" fmla="*/ 3322781 h 3959325"/>
              <a:gd name="connsiteX33" fmla="*/ 5889091 w 9270620"/>
              <a:gd name="connsiteY33" fmla="*/ 3405301 h 3959325"/>
              <a:gd name="connsiteX34" fmla="*/ 5816110 w 9270620"/>
              <a:gd name="connsiteY34" fmla="*/ 3714035 h 3959325"/>
              <a:gd name="connsiteX35" fmla="*/ 5606551 w 9270620"/>
              <a:gd name="connsiteY35" fmla="*/ 3898154 h 3959325"/>
              <a:gd name="connsiteX36" fmla="*/ 5281164 w 9270620"/>
              <a:gd name="connsiteY36" fmla="*/ 3959325 h 3959325"/>
              <a:gd name="connsiteX37" fmla="*/ 4835098 w 9270620"/>
              <a:gd name="connsiteY37" fmla="*/ 3959325 h 3959325"/>
              <a:gd name="connsiteX38" fmla="*/ 4725625 w 9270620"/>
              <a:gd name="connsiteY38" fmla="*/ 3959325 h 3959325"/>
              <a:gd name="connsiteX39" fmla="*/ 4636746 w 9270620"/>
              <a:gd name="connsiteY39" fmla="*/ 3959325 h 3959325"/>
              <a:gd name="connsiteX40" fmla="*/ 0 w 9270620"/>
              <a:gd name="connsiteY40" fmla="*/ 1844070 h 3959325"/>
              <a:gd name="connsiteX41" fmla="*/ 9270620 w 9270620"/>
              <a:gd name="connsiteY41" fmla="*/ 1844070 h 3959325"/>
              <a:gd name="connsiteX42" fmla="*/ 9270620 w 9270620"/>
              <a:gd name="connsiteY42" fmla="*/ 2212762 h 3959325"/>
              <a:gd name="connsiteX43" fmla="*/ 0 w 9270620"/>
              <a:gd name="connsiteY43" fmla="*/ 2212762 h 3959325"/>
              <a:gd name="connsiteX44" fmla="*/ 0 w 9270620"/>
              <a:gd name="connsiteY44" fmla="*/ 1475528 h 3959325"/>
              <a:gd name="connsiteX45" fmla="*/ 9270620 w 9270620"/>
              <a:gd name="connsiteY45" fmla="*/ 1475528 h 3959325"/>
              <a:gd name="connsiteX46" fmla="*/ 9270620 w 9270620"/>
              <a:gd name="connsiteY46" fmla="*/ 1660101 h 3959325"/>
              <a:gd name="connsiteX47" fmla="*/ 0 w 9270620"/>
              <a:gd name="connsiteY47" fmla="*/ 1660101 h 3959325"/>
              <a:gd name="connsiteX48" fmla="*/ 0 w 9270620"/>
              <a:gd name="connsiteY48" fmla="*/ 0 h 3959325"/>
              <a:gd name="connsiteX49" fmla="*/ 9270620 w 9270620"/>
              <a:gd name="connsiteY49" fmla="*/ 0 h 3959325"/>
              <a:gd name="connsiteX50" fmla="*/ 9270620 w 9270620"/>
              <a:gd name="connsiteY50" fmla="*/ 1106839 h 3959325"/>
              <a:gd name="connsiteX51" fmla="*/ 0 w 9270620"/>
              <a:gd name="connsiteY51" fmla="*/ 1106839 h 3959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9270620" h="3959325">
                <a:moveTo>
                  <a:pt x="4835251" y="2948180"/>
                </a:moveTo>
                <a:lnTo>
                  <a:pt x="4835251" y="3779899"/>
                </a:lnTo>
                <a:lnTo>
                  <a:pt x="5282830" y="3779899"/>
                </a:lnTo>
                <a:cubicBezTo>
                  <a:pt x="5419404" y="3779899"/>
                  <a:pt x="5522065" y="3748707"/>
                  <a:pt x="5590803" y="3686324"/>
                </a:cubicBezTo>
                <a:cubicBezTo>
                  <a:pt x="5659548" y="3623943"/>
                  <a:pt x="5693918" y="3528250"/>
                  <a:pt x="5693918" y="3399093"/>
                </a:cubicBezTo>
                <a:lnTo>
                  <a:pt x="5693918" y="3329139"/>
                </a:lnTo>
                <a:cubicBezTo>
                  <a:pt x="5693918" y="3196955"/>
                  <a:pt x="5659548" y="3100352"/>
                  <a:pt x="5590803" y="3039484"/>
                </a:cubicBezTo>
                <a:cubicBezTo>
                  <a:pt x="5521912" y="2978616"/>
                  <a:pt x="5419404" y="2948180"/>
                  <a:pt x="5282830" y="2948180"/>
                </a:cubicBezTo>
                <a:close/>
                <a:moveTo>
                  <a:pt x="7923941" y="2768907"/>
                </a:moveTo>
                <a:lnTo>
                  <a:pt x="8147729" y="2768907"/>
                </a:lnTo>
                <a:lnTo>
                  <a:pt x="8603334" y="3699197"/>
                </a:lnTo>
                <a:lnTo>
                  <a:pt x="9058787" y="2768907"/>
                </a:lnTo>
                <a:lnTo>
                  <a:pt x="9269858" y="2768907"/>
                </a:lnTo>
                <a:lnTo>
                  <a:pt x="8674651" y="3959325"/>
                </a:lnTo>
                <a:lnTo>
                  <a:pt x="8520664" y="3959325"/>
                </a:lnTo>
                <a:close/>
                <a:moveTo>
                  <a:pt x="6265204" y="2768907"/>
                </a:moveTo>
                <a:lnTo>
                  <a:pt x="6349390" y="2768907"/>
                </a:lnTo>
                <a:lnTo>
                  <a:pt x="6458862" y="2768907"/>
                </a:lnTo>
                <a:lnTo>
                  <a:pt x="7379459" y="3699197"/>
                </a:lnTo>
                <a:lnTo>
                  <a:pt x="7379459" y="2768907"/>
                </a:lnTo>
                <a:lnTo>
                  <a:pt x="7574783" y="2768907"/>
                </a:lnTo>
                <a:lnTo>
                  <a:pt x="7574783" y="3959325"/>
                </a:lnTo>
                <a:lnTo>
                  <a:pt x="7379459" y="3959325"/>
                </a:lnTo>
                <a:lnTo>
                  <a:pt x="6458862" y="3030248"/>
                </a:lnTo>
                <a:lnTo>
                  <a:pt x="6458862" y="3959325"/>
                </a:lnTo>
                <a:lnTo>
                  <a:pt x="6265204" y="3959325"/>
                </a:lnTo>
                <a:close/>
                <a:moveTo>
                  <a:pt x="4636746" y="2768907"/>
                </a:moveTo>
                <a:lnTo>
                  <a:pt x="4725625" y="2768907"/>
                </a:lnTo>
                <a:lnTo>
                  <a:pt x="4835098" y="2768907"/>
                </a:lnTo>
                <a:lnTo>
                  <a:pt x="5281164" y="2768907"/>
                </a:lnTo>
                <a:cubicBezTo>
                  <a:pt x="5407140" y="2768907"/>
                  <a:pt x="5515553" y="2789347"/>
                  <a:pt x="5606551" y="2830078"/>
                </a:cubicBezTo>
                <a:cubicBezTo>
                  <a:pt x="5697551" y="2870809"/>
                  <a:pt x="5767352" y="2932130"/>
                  <a:pt x="5816110" y="3014048"/>
                </a:cubicBezTo>
                <a:cubicBezTo>
                  <a:pt x="5864711" y="3096112"/>
                  <a:pt x="5889091" y="3198923"/>
                  <a:pt x="5889091" y="3322781"/>
                </a:cubicBezTo>
                <a:lnTo>
                  <a:pt x="5889091" y="3405301"/>
                </a:lnTo>
                <a:cubicBezTo>
                  <a:pt x="5889091" y="3529156"/>
                  <a:pt x="5864711" y="3631967"/>
                  <a:pt x="5816110" y="3714035"/>
                </a:cubicBezTo>
                <a:cubicBezTo>
                  <a:pt x="5767352" y="3796099"/>
                  <a:pt x="5697551" y="3857423"/>
                  <a:pt x="5606551" y="3898154"/>
                </a:cubicBezTo>
                <a:cubicBezTo>
                  <a:pt x="5515553" y="3938885"/>
                  <a:pt x="5407140" y="3959325"/>
                  <a:pt x="5281164" y="3959325"/>
                </a:cubicBezTo>
                <a:lnTo>
                  <a:pt x="4835098" y="3959325"/>
                </a:lnTo>
                <a:lnTo>
                  <a:pt x="4725625" y="3959325"/>
                </a:lnTo>
                <a:lnTo>
                  <a:pt x="4636746" y="3959325"/>
                </a:lnTo>
                <a:close/>
                <a:moveTo>
                  <a:pt x="0" y="1844070"/>
                </a:moveTo>
                <a:lnTo>
                  <a:pt x="9270620" y="1844070"/>
                </a:lnTo>
                <a:lnTo>
                  <a:pt x="9270620" y="2212762"/>
                </a:lnTo>
                <a:lnTo>
                  <a:pt x="0" y="2212762"/>
                </a:lnTo>
                <a:close/>
                <a:moveTo>
                  <a:pt x="0" y="1475528"/>
                </a:moveTo>
                <a:lnTo>
                  <a:pt x="9270620" y="1475528"/>
                </a:lnTo>
                <a:lnTo>
                  <a:pt x="9270620" y="1660101"/>
                </a:lnTo>
                <a:lnTo>
                  <a:pt x="0" y="1660101"/>
                </a:lnTo>
                <a:close/>
                <a:moveTo>
                  <a:pt x="0" y="0"/>
                </a:moveTo>
                <a:lnTo>
                  <a:pt x="9270620" y="0"/>
                </a:lnTo>
                <a:lnTo>
                  <a:pt x="9270620" y="1106839"/>
                </a:lnTo>
                <a:lnTo>
                  <a:pt x="0" y="1106839"/>
                </a:lnTo>
                <a:close/>
              </a:path>
            </a:pathLst>
          </a:custGeom>
          <a:solidFill>
            <a:schemeClr val="accent1"/>
          </a:solidFill>
        </p:spPr>
        <p:txBody>
          <a:bodyPr wrap="square">
            <a:noAutofit/>
          </a:bodyPr>
          <a:lstStyle>
            <a:lvl1pPr>
              <a:buNone/>
              <a:defRPr sz="100">
                <a:noFill/>
              </a:defRPr>
            </a:lvl1pPr>
          </a:lstStyle>
          <a:p>
            <a:pPr lvl="0"/>
            <a:r>
              <a:rPr lang="en-GB"/>
              <a:t>.</a:t>
            </a:r>
          </a:p>
        </p:txBody>
      </p:sp>
      <p:sp>
        <p:nvSpPr>
          <p:cNvPr id="13" name="Text Placeholder 51">
            <a:extLst>
              <a:ext uri="{FF2B5EF4-FFF2-40B4-BE49-F238E27FC236}">
                <a16:creationId xmlns:a16="http://schemas.microsoft.com/office/drawing/2014/main" id="{365B6A09-D9FD-4ED0-98F5-8CCC60EAA84E}"/>
              </a:ext>
            </a:extLst>
          </p:cNvPr>
          <p:cNvSpPr>
            <a:spLocks noGrp="1" noChangeAspect="1"/>
          </p:cNvSpPr>
          <p:nvPr>
            <p:ph type="body" sz="quarter" idx="23" hasCustomPrompt="1"/>
          </p:nvPr>
        </p:nvSpPr>
        <p:spPr bwMode="white">
          <a:xfrm>
            <a:off x="9950400" y="540000"/>
            <a:ext cx="1702800" cy="110911"/>
          </a:xfrm>
          <a:prstGeom prst="rect">
            <a:avLst/>
          </a:prstGeom>
          <a:blipFill>
            <a:blip r:embed="rId3">
              <a:extLst>
                <a:ext uri="{96DAC541-7B7A-43D3-8B79-37D633B846F1}">
                  <asvg:svgBlip xmlns:asvg="http://schemas.microsoft.com/office/drawing/2016/SVG/main" r:embed="rId4"/>
                </a:ext>
              </a:extLst>
            </a:blip>
            <a:stretch>
              <a:fillRect/>
            </a:stretch>
          </a:blipFill>
        </p:spPr>
        <p:txBody>
          <a:bodyPr wrap="square">
            <a:noAutofit/>
          </a:bodyPr>
          <a:lstStyle>
            <a:lvl1pPr>
              <a:buNone/>
              <a:defRPr sz="100">
                <a:noFill/>
              </a:defRPr>
            </a:lvl1pPr>
          </a:lstStyle>
          <a:p>
            <a:pPr lvl="0"/>
            <a:r>
              <a:rPr lang="en-GB"/>
              <a:t>.</a:t>
            </a:r>
          </a:p>
        </p:txBody>
      </p:sp>
      <p:sp>
        <p:nvSpPr>
          <p:cNvPr id="39" name="_SD_FLD_DocumentNumber">
            <a:extLst>
              <a:ext uri="{FF2B5EF4-FFF2-40B4-BE49-F238E27FC236}">
                <a16:creationId xmlns:a16="http://schemas.microsoft.com/office/drawing/2014/main" id="{6D4A75F9-9621-4F28-A6CF-B645F5EF9C9F}"/>
              </a:ext>
            </a:extLst>
          </p:cNvPr>
          <p:cNvSpPr txBox="1">
            <a:spLocks noChangeArrowheads="1"/>
          </p:cNvSpPr>
          <p:nvPr userDrawn="1"/>
        </p:nvSpPr>
        <p:spPr bwMode="auto">
          <a:xfrm>
            <a:off x="540001" y="6440400"/>
            <a:ext cx="170155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l">
              <a:spcBef>
                <a:spcPts val="0"/>
              </a:spcBef>
            </a:pPr>
            <a:endParaRPr lang="en-GB" altLang="ja-JP" sz="700">
              <a:solidFill>
                <a:schemeClr val="accent1"/>
              </a:solidFill>
              <a:ea typeface="ＭＳ Ｐゴシック" charset="-128"/>
              <a:cs typeface="Arial" charset="0"/>
            </a:endParaRPr>
          </a:p>
        </p:txBody>
      </p:sp>
      <p:sp>
        <p:nvSpPr>
          <p:cNvPr id="16" name="SD_FLD_Draft" hidden="1">
            <a:extLst>
              <a:ext uri="{FF2B5EF4-FFF2-40B4-BE49-F238E27FC236}">
                <a16:creationId xmlns:a16="http://schemas.microsoft.com/office/drawing/2014/main" id="{BD7D6A25-4428-4539-B039-5FC4AADC87C9}"/>
              </a:ext>
            </a:extLst>
          </p:cNvPr>
          <p:cNvSpPr txBox="1">
            <a:spLocks noChangeArrowheads="1"/>
          </p:cNvSpPr>
          <p:nvPr userDrawn="1"/>
        </p:nvSpPr>
        <p:spPr bwMode="auto">
          <a:xfrm>
            <a:off x="5243513" y="6232324"/>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sp>
        <p:nvSpPr>
          <p:cNvPr id="17" name="SD_FLD_Confidentiality">
            <a:extLst>
              <a:ext uri="{FF2B5EF4-FFF2-40B4-BE49-F238E27FC236}">
                <a16:creationId xmlns:a16="http://schemas.microsoft.com/office/drawing/2014/main" id="{31AB39E5-0741-4771-B91F-E17E5133945B}"/>
              </a:ext>
            </a:extLst>
          </p:cNvPr>
          <p:cNvSpPr/>
          <p:nvPr userDrawn="1"/>
        </p:nvSpPr>
        <p:spPr>
          <a:xfrm>
            <a:off x="7131600" y="6440400"/>
            <a:ext cx="2440800" cy="1512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L="0" algn="ctr" defTabSz="914400" rtl="0" eaLnBrk="1" latinLnBrk="0" hangingPunct="1">
              <a:lnSpc>
                <a:spcPct val="100000"/>
              </a:lnSpc>
              <a:spcBef>
                <a:spcPts val="0"/>
              </a:spcBef>
            </a:pPr>
            <a:endParaRPr lang="en-GB" sz="700" b="0" kern="1200" cap="all" baseline="0">
              <a:solidFill>
                <a:schemeClr val="accent1"/>
              </a:solidFill>
              <a:latin typeface="+mn-lt"/>
              <a:ea typeface="+mn-ea"/>
              <a:cs typeface="+mn-cs"/>
            </a:endParaRPr>
          </a:p>
        </p:txBody>
      </p:sp>
      <p:sp>
        <p:nvSpPr>
          <p:cNvPr id="18" name="Text Placeholder 5">
            <a:extLst>
              <a:ext uri="{FF2B5EF4-FFF2-40B4-BE49-F238E27FC236}">
                <a16:creationId xmlns:a16="http://schemas.microsoft.com/office/drawing/2014/main" id="{6E7010F2-E87C-4A37-82E8-9658961C6357}"/>
              </a:ext>
            </a:extLst>
          </p:cNvPr>
          <p:cNvSpPr>
            <a:spLocks noGrp="1"/>
          </p:cNvSpPr>
          <p:nvPr>
            <p:ph type="body" sz="quarter" idx="20" hasCustomPrompt="1"/>
          </p:nvPr>
        </p:nvSpPr>
        <p:spPr>
          <a:xfrm>
            <a:off x="540000" y="6128743"/>
            <a:ext cx="8290797" cy="214833"/>
          </a:xfrm>
        </p:spPr>
        <p:txBody>
          <a:bodyPr/>
          <a:lstStyle>
            <a:lvl1pPr marL="0" indent="0" algn="l">
              <a:spcBef>
                <a:spcPts val="0"/>
              </a:spcBef>
              <a:buNone/>
              <a:defRPr sz="1400">
                <a:solidFill>
                  <a:schemeClr val="accent1"/>
                </a:solidFill>
              </a:defRPr>
            </a:lvl1pPr>
            <a:lvl2pPr marL="0" indent="0">
              <a:buNone/>
              <a:defRPr sz="1200"/>
            </a:lvl2pPr>
            <a:lvl3pPr marL="0" indent="0">
              <a:buNone/>
              <a:defRPr sz="1200"/>
            </a:lvl3pPr>
            <a:lvl4pPr marL="0" indent="0">
              <a:buNone/>
              <a:defRPr sz="1200"/>
            </a:lvl4pPr>
            <a:lvl5pPr marL="0" indent="0">
              <a:buNone/>
              <a:defRPr sz="1200"/>
            </a:lvl5pPr>
          </a:lstStyle>
          <a:p>
            <a:pPr lvl="0"/>
            <a:r>
              <a:rPr lang="en-GB"/>
              <a:t>Insert date DD Month Year</a:t>
            </a:r>
          </a:p>
        </p:txBody>
      </p:sp>
    </p:spTree>
    <p:extLst>
      <p:ext uri="{BB962C8B-B14F-4D97-AF65-F5344CB8AC3E}">
        <p14:creationId xmlns:p14="http://schemas.microsoft.com/office/powerpoint/2010/main" val="339340047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6" name="Rectangle 5"/>
          <p:cNvSpPr/>
          <p:nvPr userDrawn="1"/>
        </p:nvSpPr>
        <p:spPr bwMode="ltGray">
          <a:xfrm>
            <a:off x="1" y="0"/>
            <a:ext cx="12191999" cy="6861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9" name="Graphic 28">
            <a:extLst>
              <a:ext uri="{FF2B5EF4-FFF2-40B4-BE49-F238E27FC236}">
                <a16:creationId xmlns:a16="http://schemas.microsoft.com/office/drawing/2014/main" id="{D0B91A6F-3F96-48D5-B578-BC55BEA05BC6}"/>
              </a:ext>
            </a:extLst>
          </p:cNvPr>
          <p:cNvPicPr>
            <a:picLocks noChangeAspect="1"/>
          </p:cNvPicPr>
          <p:nvPr userDrawn="1"/>
        </p:nvPicPr>
        <p:blipFill>
          <a:blip r:embed="rId2">
            <a:extLst>
              <a:ext uri="{96DAC541-7B7A-43D3-8B79-37D633B846F1}">
                <asvg:svgBlip xmlns:asvg="http://schemas.microsoft.com/office/drawing/2016/SVG/main" r:embed="rId3"/>
              </a:ext>
            </a:extLst>
          </a:blip>
          <a:srcRect t="29922" r="24420" b="6742"/>
          <a:stretch>
            <a:fillRect/>
          </a:stretch>
        </p:blipFill>
        <p:spPr>
          <a:xfrm>
            <a:off x="3600000" y="0"/>
            <a:ext cx="8592000" cy="6858000"/>
          </a:xfrm>
          <a:custGeom>
            <a:avLst/>
            <a:gdLst>
              <a:gd name="connsiteX0" fmla="*/ 0 w 8592000"/>
              <a:gd name="connsiteY0" fmla="*/ 0 h 6858000"/>
              <a:gd name="connsiteX1" fmla="*/ 8592000 w 8592000"/>
              <a:gd name="connsiteY1" fmla="*/ 0 h 6858000"/>
              <a:gd name="connsiteX2" fmla="*/ 8592000 w 8592000"/>
              <a:gd name="connsiteY2" fmla="*/ 6858000 h 6858000"/>
              <a:gd name="connsiteX3" fmla="*/ 0 w 85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592000" h="6858000">
                <a:moveTo>
                  <a:pt x="0" y="0"/>
                </a:moveTo>
                <a:lnTo>
                  <a:pt x="8592000" y="0"/>
                </a:lnTo>
                <a:lnTo>
                  <a:pt x="8592000" y="6858000"/>
                </a:lnTo>
                <a:lnTo>
                  <a:pt x="0" y="6858000"/>
                </a:lnTo>
                <a:close/>
              </a:path>
            </a:pathLst>
          </a:custGeom>
        </p:spPr>
      </p:pic>
      <p:grpSp>
        <p:nvGrpSpPr>
          <p:cNvPr id="16" name="Logo">
            <a:extLst>
              <a:ext uri="{FF2B5EF4-FFF2-40B4-BE49-F238E27FC236}">
                <a16:creationId xmlns:a16="http://schemas.microsoft.com/office/drawing/2014/main" id="{582D80DA-3434-42F0-8BBA-787FFCEA7180}"/>
              </a:ext>
            </a:extLst>
          </p:cNvPr>
          <p:cNvGrpSpPr>
            <a:grpSpLocks noChangeAspect="1"/>
          </p:cNvGrpSpPr>
          <p:nvPr userDrawn="1"/>
        </p:nvGrpSpPr>
        <p:grpSpPr bwMode="white">
          <a:xfrm>
            <a:off x="9950400" y="5800971"/>
            <a:ext cx="1702800" cy="727237"/>
            <a:chOff x="6380216" y="4059273"/>
            <a:chExt cx="2905863" cy="1241045"/>
          </a:xfrm>
        </p:grpSpPr>
        <p:sp>
          <p:nvSpPr>
            <p:cNvPr id="17" name="Freeform: Shape 16">
              <a:extLst>
                <a:ext uri="{FF2B5EF4-FFF2-40B4-BE49-F238E27FC236}">
                  <a16:creationId xmlns:a16="http://schemas.microsoft.com/office/drawing/2014/main" id="{2679ECA6-9859-4013-A93B-16010BF55817}"/>
                </a:ext>
              </a:extLst>
            </p:cNvPr>
            <p:cNvSpPr/>
            <p:nvPr/>
          </p:nvSpPr>
          <p:spPr bwMode="white">
            <a:xfrm>
              <a:off x="6380216" y="4059273"/>
              <a:ext cx="2905863" cy="346936"/>
            </a:xfrm>
            <a:custGeom>
              <a:avLst/>
              <a:gdLst>
                <a:gd name="connsiteX0" fmla="*/ 0 w 2905863"/>
                <a:gd name="connsiteY0" fmla="*/ 0 h 346936"/>
                <a:gd name="connsiteX1" fmla="*/ 2905864 w 2905863"/>
                <a:gd name="connsiteY1" fmla="*/ 0 h 346936"/>
                <a:gd name="connsiteX2" fmla="*/ 2905864 w 2905863"/>
                <a:gd name="connsiteY2" fmla="*/ 346937 h 346936"/>
                <a:gd name="connsiteX3" fmla="*/ 0 w 2905863"/>
                <a:gd name="connsiteY3" fmla="*/ 346937 h 346936"/>
              </a:gdLst>
              <a:ahLst/>
              <a:cxnLst>
                <a:cxn ang="0">
                  <a:pos x="connsiteX0" y="connsiteY0"/>
                </a:cxn>
                <a:cxn ang="0">
                  <a:pos x="connsiteX1" y="connsiteY1"/>
                </a:cxn>
                <a:cxn ang="0">
                  <a:pos x="connsiteX2" y="connsiteY2"/>
                </a:cxn>
                <a:cxn ang="0">
                  <a:pos x="connsiteX3" y="connsiteY3"/>
                </a:cxn>
              </a:cxnLst>
              <a:rect l="l" t="t" r="r" b="b"/>
              <a:pathLst>
                <a:path w="2905863" h="346936">
                  <a:moveTo>
                    <a:pt x="0" y="0"/>
                  </a:moveTo>
                  <a:lnTo>
                    <a:pt x="2905864" y="0"/>
                  </a:lnTo>
                  <a:lnTo>
                    <a:pt x="2905864" y="346937"/>
                  </a:lnTo>
                  <a:lnTo>
                    <a:pt x="0" y="346937"/>
                  </a:lnTo>
                  <a:close/>
                </a:path>
              </a:pathLst>
            </a:custGeom>
            <a:solidFill>
              <a:schemeClr val="bg1"/>
            </a:solidFill>
            <a:ln w="4731" cap="flat">
              <a:noFill/>
              <a:prstDash val="solid"/>
              <a:miter/>
            </a:ln>
          </p:spPr>
          <p:txBody>
            <a:bodyPr rtlCol="0" anchor="ctr"/>
            <a:lstStyle/>
            <a:p>
              <a:endParaRPr lang="en-GB"/>
            </a:p>
          </p:txBody>
        </p:sp>
        <p:sp>
          <p:nvSpPr>
            <p:cNvPr id="18" name="Freeform: Shape 17">
              <a:extLst>
                <a:ext uri="{FF2B5EF4-FFF2-40B4-BE49-F238E27FC236}">
                  <a16:creationId xmlns:a16="http://schemas.microsoft.com/office/drawing/2014/main" id="{FBCEF638-291C-4421-9C1B-EB934A0F0109}"/>
                </a:ext>
              </a:extLst>
            </p:cNvPr>
            <p:cNvSpPr/>
            <p:nvPr/>
          </p:nvSpPr>
          <p:spPr bwMode="white">
            <a:xfrm>
              <a:off x="6380216" y="4521775"/>
              <a:ext cx="2905863" cy="57854"/>
            </a:xfrm>
            <a:custGeom>
              <a:avLst/>
              <a:gdLst>
                <a:gd name="connsiteX0" fmla="*/ 0 w 2905863"/>
                <a:gd name="connsiteY0" fmla="*/ 0 h 57854"/>
                <a:gd name="connsiteX1" fmla="*/ 2905864 w 2905863"/>
                <a:gd name="connsiteY1" fmla="*/ 0 h 57854"/>
                <a:gd name="connsiteX2" fmla="*/ 2905864 w 2905863"/>
                <a:gd name="connsiteY2" fmla="*/ 57854 h 57854"/>
                <a:gd name="connsiteX3" fmla="*/ 0 w 2905863"/>
                <a:gd name="connsiteY3" fmla="*/ 57854 h 57854"/>
              </a:gdLst>
              <a:ahLst/>
              <a:cxnLst>
                <a:cxn ang="0">
                  <a:pos x="connsiteX0" y="connsiteY0"/>
                </a:cxn>
                <a:cxn ang="0">
                  <a:pos x="connsiteX1" y="connsiteY1"/>
                </a:cxn>
                <a:cxn ang="0">
                  <a:pos x="connsiteX2" y="connsiteY2"/>
                </a:cxn>
                <a:cxn ang="0">
                  <a:pos x="connsiteX3" y="connsiteY3"/>
                </a:cxn>
              </a:cxnLst>
              <a:rect l="l" t="t" r="r" b="b"/>
              <a:pathLst>
                <a:path w="2905863" h="57854">
                  <a:moveTo>
                    <a:pt x="0" y="0"/>
                  </a:moveTo>
                  <a:lnTo>
                    <a:pt x="2905864" y="0"/>
                  </a:lnTo>
                  <a:lnTo>
                    <a:pt x="2905864" y="57854"/>
                  </a:lnTo>
                  <a:lnTo>
                    <a:pt x="0" y="57854"/>
                  </a:lnTo>
                  <a:close/>
                </a:path>
              </a:pathLst>
            </a:custGeom>
            <a:solidFill>
              <a:schemeClr val="bg1"/>
            </a:solidFill>
            <a:ln w="4731"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8EC0FCA9-D6D8-4B36-A4E6-0244141FD9FC}"/>
                </a:ext>
              </a:extLst>
            </p:cNvPr>
            <p:cNvSpPr/>
            <p:nvPr/>
          </p:nvSpPr>
          <p:spPr bwMode="white">
            <a:xfrm>
              <a:off x="6380216" y="4637294"/>
              <a:ext cx="2905863" cy="115566"/>
            </a:xfrm>
            <a:custGeom>
              <a:avLst/>
              <a:gdLst>
                <a:gd name="connsiteX0" fmla="*/ 0 w 2905863"/>
                <a:gd name="connsiteY0" fmla="*/ 0 h 115566"/>
                <a:gd name="connsiteX1" fmla="*/ 2905864 w 2905863"/>
                <a:gd name="connsiteY1" fmla="*/ 0 h 115566"/>
                <a:gd name="connsiteX2" fmla="*/ 2905864 w 2905863"/>
                <a:gd name="connsiteY2" fmla="*/ 115566 h 115566"/>
                <a:gd name="connsiteX3" fmla="*/ 0 w 2905863"/>
                <a:gd name="connsiteY3" fmla="*/ 115566 h 115566"/>
              </a:gdLst>
              <a:ahLst/>
              <a:cxnLst>
                <a:cxn ang="0">
                  <a:pos x="connsiteX0" y="connsiteY0"/>
                </a:cxn>
                <a:cxn ang="0">
                  <a:pos x="connsiteX1" y="connsiteY1"/>
                </a:cxn>
                <a:cxn ang="0">
                  <a:pos x="connsiteX2" y="connsiteY2"/>
                </a:cxn>
                <a:cxn ang="0">
                  <a:pos x="connsiteX3" y="connsiteY3"/>
                </a:cxn>
              </a:cxnLst>
              <a:rect l="l" t="t" r="r" b="b"/>
              <a:pathLst>
                <a:path w="2905863" h="115566">
                  <a:moveTo>
                    <a:pt x="0" y="0"/>
                  </a:moveTo>
                  <a:lnTo>
                    <a:pt x="2905864" y="0"/>
                  </a:lnTo>
                  <a:lnTo>
                    <a:pt x="2905864" y="115566"/>
                  </a:lnTo>
                  <a:lnTo>
                    <a:pt x="0" y="115566"/>
                  </a:lnTo>
                  <a:close/>
                </a:path>
              </a:pathLst>
            </a:custGeom>
            <a:solidFill>
              <a:schemeClr val="bg1"/>
            </a:solidFill>
            <a:ln w="4731"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53552AFE-81A2-4ED5-8069-997ABD975336}"/>
                </a:ext>
              </a:extLst>
            </p:cNvPr>
            <p:cNvSpPr/>
            <p:nvPr/>
          </p:nvSpPr>
          <p:spPr bwMode="white">
            <a:xfrm>
              <a:off x="7833598" y="4927183"/>
              <a:ext cx="392545" cy="373134"/>
            </a:xfrm>
            <a:custGeom>
              <a:avLst/>
              <a:gdLst>
                <a:gd name="connsiteX0" fmla="*/ 303984 w 392545"/>
                <a:gd name="connsiteY0" fmla="*/ 19174 h 373134"/>
                <a:gd name="connsiteX1" fmla="*/ 201992 w 392545"/>
                <a:gd name="connsiteY1" fmla="*/ 0 h 373134"/>
                <a:gd name="connsiteX2" fmla="*/ 62173 w 392545"/>
                <a:gd name="connsiteY2" fmla="*/ 0 h 373134"/>
                <a:gd name="connsiteX3" fmla="*/ 27859 w 392545"/>
                <a:gd name="connsiteY3" fmla="*/ 0 h 373134"/>
                <a:gd name="connsiteX4" fmla="*/ 0 w 392545"/>
                <a:gd name="connsiteY4" fmla="*/ 0 h 373134"/>
                <a:gd name="connsiteX5" fmla="*/ 0 w 392545"/>
                <a:gd name="connsiteY5" fmla="*/ 373135 h 373134"/>
                <a:gd name="connsiteX6" fmla="*/ 27859 w 392545"/>
                <a:gd name="connsiteY6" fmla="*/ 373135 h 373134"/>
                <a:gd name="connsiteX7" fmla="*/ 62173 w 392545"/>
                <a:gd name="connsiteY7" fmla="*/ 373135 h 373134"/>
                <a:gd name="connsiteX8" fmla="*/ 201992 w 392545"/>
                <a:gd name="connsiteY8" fmla="*/ 373135 h 373134"/>
                <a:gd name="connsiteX9" fmla="*/ 303984 w 392545"/>
                <a:gd name="connsiteY9" fmla="*/ 353961 h 373134"/>
                <a:gd name="connsiteX10" fmla="*/ 369670 w 392545"/>
                <a:gd name="connsiteY10" fmla="*/ 296249 h 373134"/>
                <a:gd name="connsiteX11" fmla="*/ 392546 w 392545"/>
                <a:gd name="connsiteY11" fmla="*/ 199477 h 373134"/>
                <a:gd name="connsiteX12" fmla="*/ 392546 w 392545"/>
                <a:gd name="connsiteY12" fmla="*/ 173611 h 373134"/>
                <a:gd name="connsiteX13" fmla="*/ 369670 w 392545"/>
                <a:gd name="connsiteY13" fmla="*/ 76839 h 373134"/>
                <a:gd name="connsiteX14" fmla="*/ 303984 w 392545"/>
                <a:gd name="connsiteY14" fmla="*/ 19174 h 373134"/>
                <a:gd name="connsiteX15" fmla="*/ 331369 w 392545"/>
                <a:gd name="connsiteY15" fmla="*/ 197531 h 373134"/>
                <a:gd name="connsiteX16" fmla="*/ 299048 w 392545"/>
                <a:gd name="connsiteY16" fmla="*/ 287563 h 373134"/>
                <a:gd name="connsiteX17" fmla="*/ 202514 w 392545"/>
                <a:gd name="connsiteY17" fmla="*/ 316894 h 373134"/>
                <a:gd name="connsiteX18" fmla="*/ 62221 w 392545"/>
                <a:gd name="connsiteY18" fmla="*/ 316894 h 373134"/>
                <a:gd name="connsiteX19" fmla="*/ 62221 w 392545"/>
                <a:gd name="connsiteY19" fmla="*/ 56193 h 373134"/>
                <a:gd name="connsiteX20" fmla="*/ 202514 w 392545"/>
                <a:gd name="connsiteY20" fmla="*/ 56193 h 373134"/>
                <a:gd name="connsiteX21" fmla="*/ 299048 w 392545"/>
                <a:gd name="connsiteY21" fmla="*/ 84812 h 373134"/>
                <a:gd name="connsiteX22" fmla="*/ 331369 w 392545"/>
                <a:gd name="connsiteY22" fmla="*/ 175604 h 373134"/>
                <a:gd name="connsiteX23" fmla="*/ 331369 w 392545"/>
                <a:gd name="connsiteY23" fmla="*/ 197531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92545" h="373134">
                  <a:moveTo>
                    <a:pt x="303984" y="19174"/>
                  </a:moveTo>
                  <a:cubicBezTo>
                    <a:pt x="275461" y="6407"/>
                    <a:pt x="241479" y="0"/>
                    <a:pt x="201992" y="0"/>
                  </a:cubicBezTo>
                  <a:lnTo>
                    <a:pt x="62173" y="0"/>
                  </a:lnTo>
                  <a:lnTo>
                    <a:pt x="27859" y="0"/>
                  </a:lnTo>
                  <a:lnTo>
                    <a:pt x="0" y="0"/>
                  </a:lnTo>
                  <a:lnTo>
                    <a:pt x="0" y="373135"/>
                  </a:lnTo>
                  <a:lnTo>
                    <a:pt x="27859" y="373135"/>
                  </a:lnTo>
                  <a:lnTo>
                    <a:pt x="62173" y="373135"/>
                  </a:lnTo>
                  <a:lnTo>
                    <a:pt x="201992" y="373135"/>
                  </a:lnTo>
                  <a:cubicBezTo>
                    <a:pt x="241479" y="373135"/>
                    <a:pt x="275461" y="366728"/>
                    <a:pt x="303984" y="353961"/>
                  </a:cubicBezTo>
                  <a:cubicBezTo>
                    <a:pt x="332508" y="341194"/>
                    <a:pt x="354387" y="321972"/>
                    <a:pt x="369670" y="296249"/>
                  </a:cubicBezTo>
                  <a:cubicBezTo>
                    <a:pt x="384904" y="270525"/>
                    <a:pt x="392546" y="238299"/>
                    <a:pt x="392546" y="199477"/>
                  </a:cubicBezTo>
                  <a:lnTo>
                    <a:pt x="392546" y="173611"/>
                  </a:lnTo>
                  <a:cubicBezTo>
                    <a:pt x="392546" y="134788"/>
                    <a:pt x="384904" y="102562"/>
                    <a:pt x="369670" y="76839"/>
                  </a:cubicBezTo>
                  <a:cubicBezTo>
                    <a:pt x="354387" y="51162"/>
                    <a:pt x="332508" y="31941"/>
                    <a:pt x="303984" y="19174"/>
                  </a:cubicBezTo>
                  <a:close/>
                  <a:moveTo>
                    <a:pt x="331369" y="197531"/>
                  </a:moveTo>
                  <a:cubicBezTo>
                    <a:pt x="331369" y="238015"/>
                    <a:pt x="320596" y="268010"/>
                    <a:pt x="299048" y="287563"/>
                  </a:cubicBezTo>
                  <a:cubicBezTo>
                    <a:pt x="277502" y="307117"/>
                    <a:pt x="245323" y="316894"/>
                    <a:pt x="202514" y="316894"/>
                  </a:cubicBezTo>
                  <a:lnTo>
                    <a:pt x="62221" y="316894"/>
                  </a:lnTo>
                  <a:lnTo>
                    <a:pt x="62221" y="56193"/>
                  </a:lnTo>
                  <a:lnTo>
                    <a:pt x="202514" y="56193"/>
                  </a:lnTo>
                  <a:cubicBezTo>
                    <a:pt x="245323" y="56193"/>
                    <a:pt x="277454" y="65733"/>
                    <a:pt x="299048" y="84812"/>
                  </a:cubicBezTo>
                  <a:cubicBezTo>
                    <a:pt x="320596" y="103891"/>
                    <a:pt x="331369" y="134171"/>
                    <a:pt x="331369" y="175604"/>
                  </a:cubicBezTo>
                  <a:lnTo>
                    <a:pt x="331369" y="197531"/>
                  </a:lnTo>
                  <a:close/>
                </a:path>
              </a:pathLst>
            </a:custGeom>
            <a:solidFill>
              <a:schemeClr val="bg1"/>
            </a:solidFill>
            <a:ln w="4731"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4D2AB6C2-8FD2-440E-99DD-96E8F19C42CD}"/>
                </a:ext>
              </a:extLst>
            </p:cNvPr>
            <p:cNvSpPr/>
            <p:nvPr/>
          </p:nvSpPr>
          <p:spPr bwMode="white">
            <a:xfrm>
              <a:off x="8344036" y="4927183"/>
              <a:ext cx="410485" cy="373134"/>
            </a:xfrm>
            <a:custGeom>
              <a:avLst/>
              <a:gdLst>
                <a:gd name="connsiteX0" fmla="*/ 349262 w 410485"/>
                <a:gd name="connsiteY0" fmla="*/ 291598 h 373134"/>
                <a:gd name="connsiteX1" fmla="*/ 60702 w 410485"/>
                <a:gd name="connsiteY1" fmla="*/ 0 h 373134"/>
                <a:gd name="connsiteX2" fmla="*/ 26388 w 410485"/>
                <a:gd name="connsiteY2" fmla="*/ 0 h 373134"/>
                <a:gd name="connsiteX3" fmla="*/ 0 w 410485"/>
                <a:gd name="connsiteY3" fmla="*/ 0 h 373134"/>
                <a:gd name="connsiteX4" fmla="*/ 0 w 410485"/>
                <a:gd name="connsiteY4" fmla="*/ 373135 h 373134"/>
                <a:gd name="connsiteX5" fmla="*/ 60702 w 410485"/>
                <a:gd name="connsiteY5" fmla="*/ 373135 h 373134"/>
                <a:gd name="connsiteX6" fmla="*/ 60702 w 410485"/>
                <a:gd name="connsiteY6" fmla="*/ 81917 h 373134"/>
                <a:gd name="connsiteX7" fmla="*/ 349262 w 410485"/>
                <a:gd name="connsiteY7" fmla="*/ 373135 h 373134"/>
                <a:gd name="connsiteX8" fmla="*/ 410486 w 410485"/>
                <a:gd name="connsiteY8" fmla="*/ 373135 h 373134"/>
                <a:gd name="connsiteX9" fmla="*/ 410486 w 410485"/>
                <a:gd name="connsiteY9" fmla="*/ 0 h 373134"/>
                <a:gd name="connsiteX10" fmla="*/ 349262 w 410485"/>
                <a:gd name="connsiteY10"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85" h="373134">
                  <a:moveTo>
                    <a:pt x="349262" y="291598"/>
                  </a:moveTo>
                  <a:lnTo>
                    <a:pt x="60702" y="0"/>
                  </a:lnTo>
                  <a:lnTo>
                    <a:pt x="26388" y="0"/>
                  </a:lnTo>
                  <a:lnTo>
                    <a:pt x="0" y="0"/>
                  </a:lnTo>
                  <a:lnTo>
                    <a:pt x="0" y="373135"/>
                  </a:lnTo>
                  <a:lnTo>
                    <a:pt x="60702" y="373135"/>
                  </a:lnTo>
                  <a:lnTo>
                    <a:pt x="60702" y="81917"/>
                  </a:lnTo>
                  <a:lnTo>
                    <a:pt x="349262" y="373135"/>
                  </a:lnTo>
                  <a:lnTo>
                    <a:pt x="410486" y="373135"/>
                  </a:lnTo>
                  <a:lnTo>
                    <a:pt x="410486" y="0"/>
                  </a:lnTo>
                  <a:lnTo>
                    <a:pt x="349262" y="0"/>
                  </a:lnTo>
                  <a:close/>
                </a:path>
              </a:pathLst>
            </a:custGeom>
            <a:solidFill>
              <a:schemeClr val="bg1"/>
            </a:solidFill>
            <a:ln w="4731" cap="flat">
              <a:noFill/>
              <a:prstDash val="solid"/>
              <a:miter/>
            </a:ln>
          </p:spPr>
          <p:txBody>
            <a:bodyPr rtlCol="0" anchor="ctr"/>
            <a:lstStyle/>
            <a:p>
              <a:endParaRPr lang="en-GB"/>
            </a:p>
          </p:txBody>
        </p:sp>
        <p:sp>
          <p:nvSpPr>
            <p:cNvPr id="22" name="Freeform: Shape 21">
              <a:extLst>
                <a:ext uri="{FF2B5EF4-FFF2-40B4-BE49-F238E27FC236}">
                  <a16:creationId xmlns:a16="http://schemas.microsoft.com/office/drawing/2014/main" id="{0100F770-E88D-4351-983E-F7B95197A7D1}"/>
                </a:ext>
              </a:extLst>
            </p:cNvPr>
            <p:cNvSpPr/>
            <p:nvPr/>
          </p:nvSpPr>
          <p:spPr bwMode="white">
            <a:xfrm>
              <a:off x="8863965" y="4927183"/>
              <a:ext cx="421876" cy="373134"/>
            </a:xfrm>
            <a:custGeom>
              <a:avLst/>
              <a:gdLst>
                <a:gd name="connsiteX0" fmla="*/ 355716 w 421876"/>
                <a:gd name="connsiteY0" fmla="*/ 0 h 373134"/>
                <a:gd name="connsiteX1" fmla="*/ 212955 w 421876"/>
                <a:gd name="connsiteY1" fmla="*/ 291598 h 373134"/>
                <a:gd name="connsiteX2" fmla="*/ 70146 w 421876"/>
                <a:gd name="connsiteY2" fmla="*/ 0 h 373134"/>
                <a:gd name="connsiteX3" fmla="*/ 0 w 421876"/>
                <a:gd name="connsiteY3" fmla="*/ 0 h 373134"/>
                <a:gd name="connsiteX4" fmla="*/ 187042 w 421876"/>
                <a:gd name="connsiteY4" fmla="*/ 373135 h 373134"/>
                <a:gd name="connsiteX5" fmla="*/ 235309 w 421876"/>
                <a:gd name="connsiteY5" fmla="*/ 373135 h 373134"/>
                <a:gd name="connsiteX6" fmla="*/ 421876 w 421876"/>
                <a:gd name="connsiteY6"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1876" h="373134">
                  <a:moveTo>
                    <a:pt x="355716" y="0"/>
                  </a:moveTo>
                  <a:lnTo>
                    <a:pt x="212955" y="291598"/>
                  </a:lnTo>
                  <a:lnTo>
                    <a:pt x="70146" y="0"/>
                  </a:lnTo>
                  <a:lnTo>
                    <a:pt x="0" y="0"/>
                  </a:lnTo>
                  <a:lnTo>
                    <a:pt x="187042" y="373135"/>
                  </a:lnTo>
                  <a:lnTo>
                    <a:pt x="235309" y="373135"/>
                  </a:lnTo>
                  <a:lnTo>
                    <a:pt x="421876" y="0"/>
                  </a:lnTo>
                  <a:close/>
                </a:path>
              </a:pathLst>
            </a:custGeom>
            <a:solidFill>
              <a:schemeClr val="bg1"/>
            </a:solidFill>
            <a:ln w="4731" cap="flat">
              <a:noFill/>
              <a:prstDash val="solid"/>
              <a:miter/>
            </a:ln>
          </p:spPr>
          <p:txBody>
            <a:bodyPr rtlCol="0" anchor="ctr"/>
            <a:lstStyle/>
            <a:p>
              <a:endParaRPr lang="en-GB"/>
            </a:p>
          </p:txBody>
        </p:sp>
      </p:grpSp>
      <p:pic>
        <p:nvPicPr>
          <p:cNvPr id="23" name="TAGLINE WHITE">
            <a:extLst>
              <a:ext uri="{FF2B5EF4-FFF2-40B4-BE49-F238E27FC236}">
                <a16:creationId xmlns:a16="http://schemas.microsoft.com/office/drawing/2014/main" id="{41DB66F5-46D4-4959-A143-077E1F7FE01A}"/>
              </a:ext>
            </a:extLst>
          </p:cNvPr>
          <p:cNvPicPr>
            <a:picLocks noChangeAspect="1"/>
          </p:cNvPicPr>
          <p:nvPr userDrawn="1"/>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950400" y="539750"/>
            <a:ext cx="1702800" cy="110651"/>
          </a:xfrm>
          <a:prstGeom prst="rect">
            <a:avLst/>
          </a:prstGeom>
        </p:spPr>
      </p:pic>
      <p:sp>
        <p:nvSpPr>
          <p:cNvPr id="2" name="Title 1"/>
          <p:cNvSpPr>
            <a:spLocks noGrp="1"/>
          </p:cNvSpPr>
          <p:nvPr>
            <p:ph type="title" hasCustomPrompt="1"/>
          </p:nvPr>
        </p:nvSpPr>
        <p:spPr>
          <a:xfrm>
            <a:off x="539750" y="1730374"/>
            <a:ext cx="8290800" cy="1339453"/>
          </a:xfrm>
        </p:spPr>
        <p:txBody>
          <a:bodyPr anchor="b" anchorCtr="0">
            <a:noAutofit/>
          </a:bodyPr>
          <a:lstStyle>
            <a:lvl1pPr>
              <a:lnSpc>
                <a:spcPct val="83000"/>
              </a:lnSpc>
              <a:defRPr sz="5400">
                <a:solidFill>
                  <a:schemeClr val="bg1"/>
                </a:solidFill>
              </a:defRPr>
            </a:lvl1pPr>
          </a:lstStyle>
          <a:p>
            <a:r>
              <a:rPr lang="en-GB"/>
              <a:t>Click to add title</a:t>
            </a:r>
          </a:p>
        </p:txBody>
      </p:sp>
      <p:sp>
        <p:nvSpPr>
          <p:cNvPr id="10" name="Text Placeholder 3"/>
          <p:cNvSpPr>
            <a:spLocks noGrp="1"/>
          </p:cNvSpPr>
          <p:nvPr>
            <p:ph type="body" sz="quarter" idx="13" hasCustomPrompt="1"/>
          </p:nvPr>
        </p:nvSpPr>
        <p:spPr>
          <a:xfrm>
            <a:off x="540000" y="3296628"/>
            <a:ext cx="8290800" cy="637200"/>
          </a:xfrm>
        </p:spPr>
        <p:txBody>
          <a:bodyPr anchor="t" anchorCtr="0">
            <a:noAutofit/>
          </a:bodyPr>
          <a:lstStyle>
            <a:lvl1pPr marL="0" indent="0">
              <a:lnSpc>
                <a:spcPct val="83000"/>
              </a:lnSpc>
              <a:spcBef>
                <a:spcPts val="0"/>
              </a:spcBef>
              <a:buNone/>
              <a:defRPr sz="2000" b="0">
                <a:solidFill>
                  <a:schemeClr val="bg1"/>
                </a:solidFill>
              </a:defRPr>
            </a:lvl1pPr>
          </a:lstStyle>
          <a:p>
            <a:pPr lvl="0"/>
            <a:r>
              <a:rPr lang="en-GB"/>
              <a:t>Click to add text</a:t>
            </a:r>
          </a:p>
        </p:txBody>
      </p:sp>
      <p:sp>
        <p:nvSpPr>
          <p:cNvPr id="3" name="Date Placeholder 2"/>
          <p:cNvSpPr>
            <a:spLocks noGrp="1"/>
          </p:cNvSpPr>
          <p:nvPr>
            <p:ph type="dt" sz="half" idx="10"/>
          </p:nvPr>
        </p:nvSpPr>
        <p:spPr/>
        <p:txBody>
          <a:bodyPr/>
          <a:lstStyle/>
          <a:p>
            <a:endParaRPr lang="en-GB" noProof="0"/>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GB">
              <a:solidFill>
                <a:schemeClr val="bg1"/>
              </a:solidFill>
            </a:endParaRPr>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5BA07366-CB75-4AA8-9E5B-928B849F427C}" type="slidenum">
              <a:rPr lang="en-GB" smtClean="0"/>
              <a:pPr/>
              <a:t>‹#›</a:t>
            </a:fld>
            <a:endParaRPr lang="en-GB"/>
          </a:p>
        </p:txBody>
      </p:sp>
      <p:sp>
        <p:nvSpPr>
          <p:cNvPr id="26" name="_SD_FLD_Copyright">
            <a:extLst>
              <a:ext uri="{FF2B5EF4-FFF2-40B4-BE49-F238E27FC236}">
                <a16:creationId xmlns:a16="http://schemas.microsoft.com/office/drawing/2014/main" id="{E122E57C-11B4-4446-AF00-71B795F3C914}"/>
              </a:ext>
            </a:extLst>
          </p:cNvPr>
          <p:cNvSpPr txBox="1"/>
          <p:nvPr userDrawn="1"/>
        </p:nvSpPr>
        <p:spPr>
          <a:xfrm>
            <a:off x="853200" y="6440400"/>
            <a:ext cx="278923" cy="107722"/>
          </a:xfrm>
          <a:prstGeom prst="rect">
            <a:avLst/>
          </a:prstGeom>
          <a:noFill/>
        </p:spPr>
        <p:txBody>
          <a:bodyPr wrap="none" lIns="0" tIns="0" rIns="0" bIns="0" rtlCol="0">
            <a:spAutoFit/>
          </a:bodyPr>
          <a:lstStyle/>
          <a:p>
            <a:r>
              <a:rPr lang="en-GB" sz="700" noProof="0">
                <a:solidFill>
                  <a:schemeClr val="bg1"/>
                </a:solidFill>
              </a:rPr>
              <a:t>DNV ©</a:t>
            </a:r>
          </a:p>
        </p:txBody>
      </p:sp>
      <p:sp>
        <p:nvSpPr>
          <p:cNvPr id="28" name="SD_FLD_DocumentDate">
            <a:extLst>
              <a:ext uri="{FF2B5EF4-FFF2-40B4-BE49-F238E27FC236}">
                <a16:creationId xmlns:a16="http://schemas.microsoft.com/office/drawing/2014/main" id="{D32510BA-5DCF-4A7B-89DB-D5A3E2A78239}"/>
              </a:ext>
            </a:extLst>
          </p:cNvPr>
          <p:cNvSpPr txBox="1">
            <a:spLocks noChangeArrowheads="1"/>
          </p:cNvSpPr>
          <p:nvPr userDrawn="1"/>
        </p:nvSpPr>
        <p:spPr bwMode="auto">
          <a:xfrm>
            <a:off x="1166400" y="6440400"/>
            <a:ext cx="119880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ctr">
              <a:spcBef>
                <a:spcPct val="50000"/>
              </a:spcBef>
            </a:pPr>
            <a:r>
              <a:rPr lang="en-GB" altLang="ja-JP" sz="700" cap="all" baseline="0">
                <a:solidFill>
                  <a:schemeClr val="bg1"/>
                </a:solidFill>
                <a:ea typeface="ＭＳ Ｐゴシック" charset="-128"/>
                <a:cs typeface="Arial" charset="0"/>
              </a:rPr>
              <a:t>11 August 2023</a:t>
            </a:r>
          </a:p>
        </p:txBody>
      </p:sp>
      <p:sp>
        <p:nvSpPr>
          <p:cNvPr id="24" name="SD_FLD_Draft" hidden="1">
            <a:extLst>
              <a:ext uri="{FF2B5EF4-FFF2-40B4-BE49-F238E27FC236}">
                <a16:creationId xmlns:a16="http://schemas.microsoft.com/office/drawing/2014/main" id="{E78AC084-F0D7-48FF-A5A0-62B259C3E638}"/>
              </a:ext>
            </a:extLst>
          </p:cNvPr>
          <p:cNvSpPr txBox="1">
            <a:spLocks noChangeArrowheads="1"/>
          </p:cNvSpPr>
          <p:nvPr userDrawn="1"/>
        </p:nvSpPr>
        <p:spPr bwMode="auto">
          <a:xfrm>
            <a:off x="5243513" y="6232324"/>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sp>
        <p:nvSpPr>
          <p:cNvPr id="27" name="TextBox 26">
            <a:extLst>
              <a:ext uri="{FF2B5EF4-FFF2-40B4-BE49-F238E27FC236}">
                <a16:creationId xmlns:a16="http://schemas.microsoft.com/office/drawing/2014/main" id="{900E98D3-1B1D-490D-90C3-F274802AC561}"/>
              </a:ext>
            </a:extLst>
          </p:cNvPr>
          <p:cNvSpPr txBox="1"/>
          <p:nvPr userDrawn="1"/>
        </p:nvSpPr>
        <p:spPr>
          <a:xfrm>
            <a:off x="540000" y="5879827"/>
            <a:ext cx="2727545" cy="215444"/>
          </a:xfrm>
          <a:prstGeom prst="rect">
            <a:avLst/>
          </a:prstGeom>
          <a:noFill/>
        </p:spPr>
        <p:txBody>
          <a:bodyPr wrap="square" lIns="0" tIns="0" rIns="0" bIns="0" rtlCol="0">
            <a:spAutoFit/>
          </a:bodyPr>
          <a:lstStyle/>
          <a:p>
            <a:pPr algn="l"/>
            <a:r>
              <a:rPr lang="en-GB" sz="1400" b="1" cap="none" baseline="0" noProof="1">
                <a:solidFill>
                  <a:schemeClr val="bg1"/>
                </a:solidFill>
              </a:rPr>
              <a:t>www.dnv.com</a:t>
            </a:r>
          </a:p>
        </p:txBody>
      </p:sp>
      <p:sp>
        <p:nvSpPr>
          <p:cNvPr id="30" name="Text Placeholder 9">
            <a:extLst>
              <a:ext uri="{FF2B5EF4-FFF2-40B4-BE49-F238E27FC236}">
                <a16:creationId xmlns:a16="http://schemas.microsoft.com/office/drawing/2014/main" id="{298E8765-505F-453E-BC7E-D85D0B5D954C}"/>
              </a:ext>
            </a:extLst>
          </p:cNvPr>
          <p:cNvSpPr>
            <a:spLocks noGrp="1"/>
          </p:cNvSpPr>
          <p:nvPr>
            <p:ph type="body" sz="quarter" idx="15" hasCustomPrompt="1"/>
          </p:nvPr>
        </p:nvSpPr>
        <p:spPr>
          <a:xfrm>
            <a:off x="539750" y="4836965"/>
            <a:ext cx="8291049" cy="360000"/>
          </a:xfrm>
        </p:spPr>
        <p:txBody>
          <a:bodyPr anchor="b" anchorCtr="0">
            <a:noAutofit/>
          </a:bodyPr>
          <a:lstStyle>
            <a:lvl1pPr marL="0" indent="0">
              <a:lnSpc>
                <a:spcPct val="100000"/>
              </a:lnSpc>
              <a:spcBef>
                <a:spcPts val="0"/>
              </a:spcBef>
              <a:buNone/>
              <a:defRPr sz="1400" b="0">
                <a:solidFill>
                  <a:schemeClr val="bg1"/>
                </a:solidFill>
              </a:defRPr>
            </a:lvl1pPr>
          </a:lstStyle>
          <a:p>
            <a:pPr lvl="0"/>
            <a:r>
              <a:rPr lang="en-GB"/>
              <a:t>Click to add Email address</a:t>
            </a:r>
          </a:p>
        </p:txBody>
      </p:sp>
      <p:sp>
        <p:nvSpPr>
          <p:cNvPr id="31" name="Text Placeholder 9">
            <a:extLst>
              <a:ext uri="{FF2B5EF4-FFF2-40B4-BE49-F238E27FC236}">
                <a16:creationId xmlns:a16="http://schemas.microsoft.com/office/drawing/2014/main" id="{F1D187BC-8B38-417E-BA95-DF961274BE6E}"/>
              </a:ext>
            </a:extLst>
          </p:cNvPr>
          <p:cNvSpPr>
            <a:spLocks noGrp="1"/>
          </p:cNvSpPr>
          <p:nvPr>
            <p:ph type="body" sz="quarter" idx="16" hasCustomPrompt="1"/>
          </p:nvPr>
        </p:nvSpPr>
        <p:spPr>
          <a:xfrm>
            <a:off x="539751" y="5270701"/>
            <a:ext cx="8291049" cy="360000"/>
          </a:xfrm>
        </p:spPr>
        <p:txBody>
          <a:bodyPr anchor="t" anchorCtr="0">
            <a:noAutofit/>
          </a:bodyPr>
          <a:lstStyle>
            <a:lvl1pPr marL="0" indent="0">
              <a:lnSpc>
                <a:spcPct val="100000"/>
              </a:lnSpc>
              <a:spcBef>
                <a:spcPts val="0"/>
              </a:spcBef>
              <a:buNone/>
              <a:defRPr sz="1400" b="0">
                <a:solidFill>
                  <a:schemeClr val="bg1"/>
                </a:solidFill>
              </a:defRPr>
            </a:lvl1pPr>
          </a:lstStyle>
          <a:p>
            <a:pPr lvl="0"/>
            <a:r>
              <a:rPr lang="en-GB"/>
              <a:t>Click to add Telephone number</a:t>
            </a:r>
          </a:p>
        </p:txBody>
      </p:sp>
      <p:sp>
        <p:nvSpPr>
          <p:cNvPr id="33" name="SD_FLD_Confidentiality">
            <a:extLst>
              <a:ext uri="{FF2B5EF4-FFF2-40B4-BE49-F238E27FC236}">
                <a16:creationId xmlns:a16="http://schemas.microsoft.com/office/drawing/2014/main" id="{E93E9BF8-0018-4174-8A59-3D40E3E27125}"/>
              </a:ext>
            </a:extLst>
          </p:cNvPr>
          <p:cNvSpPr/>
          <p:nvPr userDrawn="1"/>
        </p:nvSpPr>
        <p:spPr>
          <a:xfrm>
            <a:off x="7131600" y="6440400"/>
            <a:ext cx="2440800" cy="1512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L="0" algn="ctr" defTabSz="914400" rtl="0" eaLnBrk="1" latinLnBrk="0" hangingPunct="1">
              <a:lnSpc>
                <a:spcPct val="100000"/>
              </a:lnSpc>
              <a:spcBef>
                <a:spcPts val="0"/>
              </a:spcBef>
            </a:pPr>
            <a:endParaRPr lang="en-GB" sz="700" b="0" kern="1200" cap="all" baseline="0">
              <a:solidFill>
                <a:schemeClr val="bg1"/>
              </a:solidFill>
              <a:latin typeface="+mn-lt"/>
              <a:ea typeface="+mn-ea"/>
              <a:cs typeface="+mn-cs"/>
            </a:endParaRPr>
          </a:p>
        </p:txBody>
      </p:sp>
    </p:spTree>
    <p:extLst>
      <p:ext uri="{BB962C8B-B14F-4D97-AF65-F5344CB8AC3E}">
        <p14:creationId xmlns:p14="http://schemas.microsoft.com/office/powerpoint/2010/main" val="381487980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6" name="Rectangle 5"/>
          <p:cNvSpPr/>
          <p:nvPr userDrawn="1"/>
        </p:nvSpPr>
        <p:spPr bwMode="ltGray">
          <a:xfrm>
            <a:off x="1" y="0"/>
            <a:ext cx="12191999" cy="6861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9" name="Graphic 28">
            <a:extLst>
              <a:ext uri="{FF2B5EF4-FFF2-40B4-BE49-F238E27FC236}">
                <a16:creationId xmlns:a16="http://schemas.microsoft.com/office/drawing/2014/main" id="{D0B91A6F-3F96-48D5-B578-BC55BEA05BC6}"/>
              </a:ext>
            </a:extLst>
          </p:cNvPr>
          <p:cNvPicPr>
            <a:picLocks noChangeAspect="1"/>
          </p:cNvPicPr>
          <p:nvPr userDrawn="1"/>
        </p:nvPicPr>
        <p:blipFill>
          <a:blip r:embed="rId2">
            <a:extLst>
              <a:ext uri="{96DAC541-7B7A-43D3-8B79-37D633B846F1}">
                <asvg:svgBlip xmlns:asvg="http://schemas.microsoft.com/office/drawing/2016/SVG/main" r:embed="rId3"/>
              </a:ext>
            </a:extLst>
          </a:blip>
          <a:srcRect t="29922" r="24420" b="6742"/>
          <a:stretch>
            <a:fillRect/>
          </a:stretch>
        </p:blipFill>
        <p:spPr>
          <a:xfrm>
            <a:off x="3600000" y="0"/>
            <a:ext cx="8592000" cy="6858000"/>
          </a:xfrm>
          <a:custGeom>
            <a:avLst/>
            <a:gdLst>
              <a:gd name="connsiteX0" fmla="*/ 0 w 8592000"/>
              <a:gd name="connsiteY0" fmla="*/ 0 h 6858000"/>
              <a:gd name="connsiteX1" fmla="*/ 8592000 w 8592000"/>
              <a:gd name="connsiteY1" fmla="*/ 0 h 6858000"/>
              <a:gd name="connsiteX2" fmla="*/ 8592000 w 8592000"/>
              <a:gd name="connsiteY2" fmla="*/ 6858000 h 6858000"/>
              <a:gd name="connsiteX3" fmla="*/ 0 w 85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592000" h="6858000">
                <a:moveTo>
                  <a:pt x="0" y="0"/>
                </a:moveTo>
                <a:lnTo>
                  <a:pt x="8592000" y="0"/>
                </a:lnTo>
                <a:lnTo>
                  <a:pt x="8592000" y="6858000"/>
                </a:lnTo>
                <a:lnTo>
                  <a:pt x="0" y="6858000"/>
                </a:lnTo>
                <a:close/>
              </a:path>
            </a:pathLst>
          </a:custGeom>
        </p:spPr>
      </p:pic>
      <p:grpSp>
        <p:nvGrpSpPr>
          <p:cNvPr id="16" name="Logo">
            <a:extLst>
              <a:ext uri="{FF2B5EF4-FFF2-40B4-BE49-F238E27FC236}">
                <a16:creationId xmlns:a16="http://schemas.microsoft.com/office/drawing/2014/main" id="{582D80DA-3434-42F0-8BBA-787FFCEA7180}"/>
              </a:ext>
            </a:extLst>
          </p:cNvPr>
          <p:cNvGrpSpPr>
            <a:grpSpLocks noChangeAspect="1"/>
          </p:cNvGrpSpPr>
          <p:nvPr userDrawn="1"/>
        </p:nvGrpSpPr>
        <p:grpSpPr bwMode="white">
          <a:xfrm>
            <a:off x="9950400" y="5800971"/>
            <a:ext cx="1702800" cy="727237"/>
            <a:chOff x="6380216" y="4059273"/>
            <a:chExt cx="2905863" cy="1241045"/>
          </a:xfrm>
        </p:grpSpPr>
        <p:sp>
          <p:nvSpPr>
            <p:cNvPr id="17" name="Freeform: Shape 16">
              <a:extLst>
                <a:ext uri="{FF2B5EF4-FFF2-40B4-BE49-F238E27FC236}">
                  <a16:creationId xmlns:a16="http://schemas.microsoft.com/office/drawing/2014/main" id="{2679ECA6-9859-4013-A93B-16010BF55817}"/>
                </a:ext>
              </a:extLst>
            </p:cNvPr>
            <p:cNvSpPr/>
            <p:nvPr/>
          </p:nvSpPr>
          <p:spPr bwMode="white">
            <a:xfrm>
              <a:off x="6380216" y="4059273"/>
              <a:ext cx="2905863" cy="346936"/>
            </a:xfrm>
            <a:custGeom>
              <a:avLst/>
              <a:gdLst>
                <a:gd name="connsiteX0" fmla="*/ 0 w 2905863"/>
                <a:gd name="connsiteY0" fmla="*/ 0 h 346936"/>
                <a:gd name="connsiteX1" fmla="*/ 2905864 w 2905863"/>
                <a:gd name="connsiteY1" fmla="*/ 0 h 346936"/>
                <a:gd name="connsiteX2" fmla="*/ 2905864 w 2905863"/>
                <a:gd name="connsiteY2" fmla="*/ 346937 h 346936"/>
                <a:gd name="connsiteX3" fmla="*/ 0 w 2905863"/>
                <a:gd name="connsiteY3" fmla="*/ 346937 h 346936"/>
              </a:gdLst>
              <a:ahLst/>
              <a:cxnLst>
                <a:cxn ang="0">
                  <a:pos x="connsiteX0" y="connsiteY0"/>
                </a:cxn>
                <a:cxn ang="0">
                  <a:pos x="connsiteX1" y="connsiteY1"/>
                </a:cxn>
                <a:cxn ang="0">
                  <a:pos x="connsiteX2" y="connsiteY2"/>
                </a:cxn>
                <a:cxn ang="0">
                  <a:pos x="connsiteX3" y="connsiteY3"/>
                </a:cxn>
              </a:cxnLst>
              <a:rect l="l" t="t" r="r" b="b"/>
              <a:pathLst>
                <a:path w="2905863" h="346936">
                  <a:moveTo>
                    <a:pt x="0" y="0"/>
                  </a:moveTo>
                  <a:lnTo>
                    <a:pt x="2905864" y="0"/>
                  </a:lnTo>
                  <a:lnTo>
                    <a:pt x="2905864" y="346937"/>
                  </a:lnTo>
                  <a:lnTo>
                    <a:pt x="0" y="346937"/>
                  </a:lnTo>
                  <a:close/>
                </a:path>
              </a:pathLst>
            </a:custGeom>
            <a:solidFill>
              <a:schemeClr val="bg1"/>
            </a:solidFill>
            <a:ln w="4731" cap="flat">
              <a:noFill/>
              <a:prstDash val="solid"/>
              <a:miter/>
            </a:ln>
          </p:spPr>
          <p:txBody>
            <a:bodyPr rtlCol="0" anchor="ctr"/>
            <a:lstStyle/>
            <a:p>
              <a:endParaRPr lang="en-GB"/>
            </a:p>
          </p:txBody>
        </p:sp>
        <p:sp>
          <p:nvSpPr>
            <p:cNvPr id="18" name="Freeform: Shape 17">
              <a:extLst>
                <a:ext uri="{FF2B5EF4-FFF2-40B4-BE49-F238E27FC236}">
                  <a16:creationId xmlns:a16="http://schemas.microsoft.com/office/drawing/2014/main" id="{FBCEF638-291C-4421-9C1B-EB934A0F0109}"/>
                </a:ext>
              </a:extLst>
            </p:cNvPr>
            <p:cNvSpPr/>
            <p:nvPr/>
          </p:nvSpPr>
          <p:spPr bwMode="white">
            <a:xfrm>
              <a:off x="6380216" y="4521775"/>
              <a:ext cx="2905863" cy="57854"/>
            </a:xfrm>
            <a:custGeom>
              <a:avLst/>
              <a:gdLst>
                <a:gd name="connsiteX0" fmla="*/ 0 w 2905863"/>
                <a:gd name="connsiteY0" fmla="*/ 0 h 57854"/>
                <a:gd name="connsiteX1" fmla="*/ 2905864 w 2905863"/>
                <a:gd name="connsiteY1" fmla="*/ 0 h 57854"/>
                <a:gd name="connsiteX2" fmla="*/ 2905864 w 2905863"/>
                <a:gd name="connsiteY2" fmla="*/ 57854 h 57854"/>
                <a:gd name="connsiteX3" fmla="*/ 0 w 2905863"/>
                <a:gd name="connsiteY3" fmla="*/ 57854 h 57854"/>
              </a:gdLst>
              <a:ahLst/>
              <a:cxnLst>
                <a:cxn ang="0">
                  <a:pos x="connsiteX0" y="connsiteY0"/>
                </a:cxn>
                <a:cxn ang="0">
                  <a:pos x="connsiteX1" y="connsiteY1"/>
                </a:cxn>
                <a:cxn ang="0">
                  <a:pos x="connsiteX2" y="connsiteY2"/>
                </a:cxn>
                <a:cxn ang="0">
                  <a:pos x="connsiteX3" y="connsiteY3"/>
                </a:cxn>
              </a:cxnLst>
              <a:rect l="l" t="t" r="r" b="b"/>
              <a:pathLst>
                <a:path w="2905863" h="57854">
                  <a:moveTo>
                    <a:pt x="0" y="0"/>
                  </a:moveTo>
                  <a:lnTo>
                    <a:pt x="2905864" y="0"/>
                  </a:lnTo>
                  <a:lnTo>
                    <a:pt x="2905864" y="57854"/>
                  </a:lnTo>
                  <a:lnTo>
                    <a:pt x="0" y="57854"/>
                  </a:lnTo>
                  <a:close/>
                </a:path>
              </a:pathLst>
            </a:custGeom>
            <a:solidFill>
              <a:schemeClr val="bg1"/>
            </a:solidFill>
            <a:ln w="4731"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8EC0FCA9-D6D8-4B36-A4E6-0244141FD9FC}"/>
                </a:ext>
              </a:extLst>
            </p:cNvPr>
            <p:cNvSpPr/>
            <p:nvPr/>
          </p:nvSpPr>
          <p:spPr bwMode="white">
            <a:xfrm>
              <a:off x="6380216" y="4637294"/>
              <a:ext cx="2905863" cy="115566"/>
            </a:xfrm>
            <a:custGeom>
              <a:avLst/>
              <a:gdLst>
                <a:gd name="connsiteX0" fmla="*/ 0 w 2905863"/>
                <a:gd name="connsiteY0" fmla="*/ 0 h 115566"/>
                <a:gd name="connsiteX1" fmla="*/ 2905864 w 2905863"/>
                <a:gd name="connsiteY1" fmla="*/ 0 h 115566"/>
                <a:gd name="connsiteX2" fmla="*/ 2905864 w 2905863"/>
                <a:gd name="connsiteY2" fmla="*/ 115566 h 115566"/>
                <a:gd name="connsiteX3" fmla="*/ 0 w 2905863"/>
                <a:gd name="connsiteY3" fmla="*/ 115566 h 115566"/>
              </a:gdLst>
              <a:ahLst/>
              <a:cxnLst>
                <a:cxn ang="0">
                  <a:pos x="connsiteX0" y="connsiteY0"/>
                </a:cxn>
                <a:cxn ang="0">
                  <a:pos x="connsiteX1" y="connsiteY1"/>
                </a:cxn>
                <a:cxn ang="0">
                  <a:pos x="connsiteX2" y="connsiteY2"/>
                </a:cxn>
                <a:cxn ang="0">
                  <a:pos x="connsiteX3" y="connsiteY3"/>
                </a:cxn>
              </a:cxnLst>
              <a:rect l="l" t="t" r="r" b="b"/>
              <a:pathLst>
                <a:path w="2905863" h="115566">
                  <a:moveTo>
                    <a:pt x="0" y="0"/>
                  </a:moveTo>
                  <a:lnTo>
                    <a:pt x="2905864" y="0"/>
                  </a:lnTo>
                  <a:lnTo>
                    <a:pt x="2905864" y="115566"/>
                  </a:lnTo>
                  <a:lnTo>
                    <a:pt x="0" y="115566"/>
                  </a:lnTo>
                  <a:close/>
                </a:path>
              </a:pathLst>
            </a:custGeom>
            <a:solidFill>
              <a:schemeClr val="bg1"/>
            </a:solidFill>
            <a:ln w="4731"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53552AFE-81A2-4ED5-8069-997ABD975336}"/>
                </a:ext>
              </a:extLst>
            </p:cNvPr>
            <p:cNvSpPr/>
            <p:nvPr/>
          </p:nvSpPr>
          <p:spPr bwMode="white">
            <a:xfrm>
              <a:off x="7833598" y="4927183"/>
              <a:ext cx="392545" cy="373134"/>
            </a:xfrm>
            <a:custGeom>
              <a:avLst/>
              <a:gdLst>
                <a:gd name="connsiteX0" fmla="*/ 303984 w 392545"/>
                <a:gd name="connsiteY0" fmla="*/ 19174 h 373134"/>
                <a:gd name="connsiteX1" fmla="*/ 201992 w 392545"/>
                <a:gd name="connsiteY1" fmla="*/ 0 h 373134"/>
                <a:gd name="connsiteX2" fmla="*/ 62173 w 392545"/>
                <a:gd name="connsiteY2" fmla="*/ 0 h 373134"/>
                <a:gd name="connsiteX3" fmla="*/ 27859 w 392545"/>
                <a:gd name="connsiteY3" fmla="*/ 0 h 373134"/>
                <a:gd name="connsiteX4" fmla="*/ 0 w 392545"/>
                <a:gd name="connsiteY4" fmla="*/ 0 h 373134"/>
                <a:gd name="connsiteX5" fmla="*/ 0 w 392545"/>
                <a:gd name="connsiteY5" fmla="*/ 373135 h 373134"/>
                <a:gd name="connsiteX6" fmla="*/ 27859 w 392545"/>
                <a:gd name="connsiteY6" fmla="*/ 373135 h 373134"/>
                <a:gd name="connsiteX7" fmla="*/ 62173 w 392545"/>
                <a:gd name="connsiteY7" fmla="*/ 373135 h 373134"/>
                <a:gd name="connsiteX8" fmla="*/ 201992 w 392545"/>
                <a:gd name="connsiteY8" fmla="*/ 373135 h 373134"/>
                <a:gd name="connsiteX9" fmla="*/ 303984 w 392545"/>
                <a:gd name="connsiteY9" fmla="*/ 353961 h 373134"/>
                <a:gd name="connsiteX10" fmla="*/ 369670 w 392545"/>
                <a:gd name="connsiteY10" fmla="*/ 296249 h 373134"/>
                <a:gd name="connsiteX11" fmla="*/ 392546 w 392545"/>
                <a:gd name="connsiteY11" fmla="*/ 199477 h 373134"/>
                <a:gd name="connsiteX12" fmla="*/ 392546 w 392545"/>
                <a:gd name="connsiteY12" fmla="*/ 173611 h 373134"/>
                <a:gd name="connsiteX13" fmla="*/ 369670 w 392545"/>
                <a:gd name="connsiteY13" fmla="*/ 76839 h 373134"/>
                <a:gd name="connsiteX14" fmla="*/ 303984 w 392545"/>
                <a:gd name="connsiteY14" fmla="*/ 19174 h 373134"/>
                <a:gd name="connsiteX15" fmla="*/ 331369 w 392545"/>
                <a:gd name="connsiteY15" fmla="*/ 197531 h 373134"/>
                <a:gd name="connsiteX16" fmla="*/ 299048 w 392545"/>
                <a:gd name="connsiteY16" fmla="*/ 287563 h 373134"/>
                <a:gd name="connsiteX17" fmla="*/ 202514 w 392545"/>
                <a:gd name="connsiteY17" fmla="*/ 316894 h 373134"/>
                <a:gd name="connsiteX18" fmla="*/ 62221 w 392545"/>
                <a:gd name="connsiteY18" fmla="*/ 316894 h 373134"/>
                <a:gd name="connsiteX19" fmla="*/ 62221 w 392545"/>
                <a:gd name="connsiteY19" fmla="*/ 56193 h 373134"/>
                <a:gd name="connsiteX20" fmla="*/ 202514 w 392545"/>
                <a:gd name="connsiteY20" fmla="*/ 56193 h 373134"/>
                <a:gd name="connsiteX21" fmla="*/ 299048 w 392545"/>
                <a:gd name="connsiteY21" fmla="*/ 84812 h 373134"/>
                <a:gd name="connsiteX22" fmla="*/ 331369 w 392545"/>
                <a:gd name="connsiteY22" fmla="*/ 175604 h 373134"/>
                <a:gd name="connsiteX23" fmla="*/ 331369 w 392545"/>
                <a:gd name="connsiteY23" fmla="*/ 197531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92545" h="373134">
                  <a:moveTo>
                    <a:pt x="303984" y="19174"/>
                  </a:moveTo>
                  <a:cubicBezTo>
                    <a:pt x="275461" y="6407"/>
                    <a:pt x="241479" y="0"/>
                    <a:pt x="201992" y="0"/>
                  </a:cubicBezTo>
                  <a:lnTo>
                    <a:pt x="62173" y="0"/>
                  </a:lnTo>
                  <a:lnTo>
                    <a:pt x="27859" y="0"/>
                  </a:lnTo>
                  <a:lnTo>
                    <a:pt x="0" y="0"/>
                  </a:lnTo>
                  <a:lnTo>
                    <a:pt x="0" y="373135"/>
                  </a:lnTo>
                  <a:lnTo>
                    <a:pt x="27859" y="373135"/>
                  </a:lnTo>
                  <a:lnTo>
                    <a:pt x="62173" y="373135"/>
                  </a:lnTo>
                  <a:lnTo>
                    <a:pt x="201992" y="373135"/>
                  </a:lnTo>
                  <a:cubicBezTo>
                    <a:pt x="241479" y="373135"/>
                    <a:pt x="275461" y="366728"/>
                    <a:pt x="303984" y="353961"/>
                  </a:cubicBezTo>
                  <a:cubicBezTo>
                    <a:pt x="332508" y="341194"/>
                    <a:pt x="354387" y="321972"/>
                    <a:pt x="369670" y="296249"/>
                  </a:cubicBezTo>
                  <a:cubicBezTo>
                    <a:pt x="384904" y="270525"/>
                    <a:pt x="392546" y="238299"/>
                    <a:pt x="392546" y="199477"/>
                  </a:cubicBezTo>
                  <a:lnTo>
                    <a:pt x="392546" y="173611"/>
                  </a:lnTo>
                  <a:cubicBezTo>
                    <a:pt x="392546" y="134788"/>
                    <a:pt x="384904" y="102562"/>
                    <a:pt x="369670" y="76839"/>
                  </a:cubicBezTo>
                  <a:cubicBezTo>
                    <a:pt x="354387" y="51162"/>
                    <a:pt x="332508" y="31941"/>
                    <a:pt x="303984" y="19174"/>
                  </a:cubicBezTo>
                  <a:close/>
                  <a:moveTo>
                    <a:pt x="331369" y="197531"/>
                  </a:moveTo>
                  <a:cubicBezTo>
                    <a:pt x="331369" y="238015"/>
                    <a:pt x="320596" y="268010"/>
                    <a:pt x="299048" y="287563"/>
                  </a:cubicBezTo>
                  <a:cubicBezTo>
                    <a:pt x="277502" y="307117"/>
                    <a:pt x="245323" y="316894"/>
                    <a:pt x="202514" y="316894"/>
                  </a:cubicBezTo>
                  <a:lnTo>
                    <a:pt x="62221" y="316894"/>
                  </a:lnTo>
                  <a:lnTo>
                    <a:pt x="62221" y="56193"/>
                  </a:lnTo>
                  <a:lnTo>
                    <a:pt x="202514" y="56193"/>
                  </a:lnTo>
                  <a:cubicBezTo>
                    <a:pt x="245323" y="56193"/>
                    <a:pt x="277454" y="65733"/>
                    <a:pt x="299048" y="84812"/>
                  </a:cubicBezTo>
                  <a:cubicBezTo>
                    <a:pt x="320596" y="103891"/>
                    <a:pt x="331369" y="134171"/>
                    <a:pt x="331369" y="175604"/>
                  </a:cubicBezTo>
                  <a:lnTo>
                    <a:pt x="331369" y="197531"/>
                  </a:lnTo>
                  <a:close/>
                </a:path>
              </a:pathLst>
            </a:custGeom>
            <a:solidFill>
              <a:schemeClr val="bg1"/>
            </a:solidFill>
            <a:ln w="4731"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4D2AB6C2-8FD2-440E-99DD-96E8F19C42CD}"/>
                </a:ext>
              </a:extLst>
            </p:cNvPr>
            <p:cNvSpPr/>
            <p:nvPr/>
          </p:nvSpPr>
          <p:spPr bwMode="white">
            <a:xfrm>
              <a:off x="8344036" y="4927183"/>
              <a:ext cx="410485" cy="373134"/>
            </a:xfrm>
            <a:custGeom>
              <a:avLst/>
              <a:gdLst>
                <a:gd name="connsiteX0" fmla="*/ 349262 w 410485"/>
                <a:gd name="connsiteY0" fmla="*/ 291598 h 373134"/>
                <a:gd name="connsiteX1" fmla="*/ 60702 w 410485"/>
                <a:gd name="connsiteY1" fmla="*/ 0 h 373134"/>
                <a:gd name="connsiteX2" fmla="*/ 26388 w 410485"/>
                <a:gd name="connsiteY2" fmla="*/ 0 h 373134"/>
                <a:gd name="connsiteX3" fmla="*/ 0 w 410485"/>
                <a:gd name="connsiteY3" fmla="*/ 0 h 373134"/>
                <a:gd name="connsiteX4" fmla="*/ 0 w 410485"/>
                <a:gd name="connsiteY4" fmla="*/ 373135 h 373134"/>
                <a:gd name="connsiteX5" fmla="*/ 60702 w 410485"/>
                <a:gd name="connsiteY5" fmla="*/ 373135 h 373134"/>
                <a:gd name="connsiteX6" fmla="*/ 60702 w 410485"/>
                <a:gd name="connsiteY6" fmla="*/ 81917 h 373134"/>
                <a:gd name="connsiteX7" fmla="*/ 349262 w 410485"/>
                <a:gd name="connsiteY7" fmla="*/ 373135 h 373134"/>
                <a:gd name="connsiteX8" fmla="*/ 410486 w 410485"/>
                <a:gd name="connsiteY8" fmla="*/ 373135 h 373134"/>
                <a:gd name="connsiteX9" fmla="*/ 410486 w 410485"/>
                <a:gd name="connsiteY9" fmla="*/ 0 h 373134"/>
                <a:gd name="connsiteX10" fmla="*/ 349262 w 410485"/>
                <a:gd name="connsiteY10"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85" h="373134">
                  <a:moveTo>
                    <a:pt x="349262" y="291598"/>
                  </a:moveTo>
                  <a:lnTo>
                    <a:pt x="60702" y="0"/>
                  </a:lnTo>
                  <a:lnTo>
                    <a:pt x="26388" y="0"/>
                  </a:lnTo>
                  <a:lnTo>
                    <a:pt x="0" y="0"/>
                  </a:lnTo>
                  <a:lnTo>
                    <a:pt x="0" y="373135"/>
                  </a:lnTo>
                  <a:lnTo>
                    <a:pt x="60702" y="373135"/>
                  </a:lnTo>
                  <a:lnTo>
                    <a:pt x="60702" y="81917"/>
                  </a:lnTo>
                  <a:lnTo>
                    <a:pt x="349262" y="373135"/>
                  </a:lnTo>
                  <a:lnTo>
                    <a:pt x="410486" y="373135"/>
                  </a:lnTo>
                  <a:lnTo>
                    <a:pt x="410486" y="0"/>
                  </a:lnTo>
                  <a:lnTo>
                    <a:pt x="349262" y="0"/>
                  </a:lnTo>
                  <a:close/>
                </a:path>
              </a:pathLst>
            </a:custGeom>
            <a:solidFill>
              <a:schemeClr val="bg1"/>
            </a:solidFill>
            <a:ln w="4731" cap="flat">
              <a:noFill/>
              <a:prstDash val="solid"/>
              <a:miter/>
            </a:ln>
          </p:spPr>
          <p:txBody>
            <a:bodyPr rtlCol="0" anchor="ctr"/>
            <a:lstStyle/>
            <a:p>
              <a:endParaRPr lang="en-GB"/>
            </a:p>
          </p:txBody>
        </p:sp>
        <p:sp>
          <p:nvSpPr>
            <p:cNvPr id="22" name="Freeform: Shape 21">
              <a:extLst>
                <a:ext uri="{FF2B5EF4-FFF2-40B4-BE49-F238E27FC236}">
                  <a16:creationId xmlns:a16="http://schemas.microsoft.com/office/drawing/2014/main" id="{0100F770-E88D-4351-983E-F7B95197A7D1}"/>
                </a:ext>
              </a:extLst>
            </p:cNvPr>
            <p:cNvSpPr/>
            <p:nvPr/>
          </p:nvSpPr>
          <p:spPr bwMode="white">
            <a:xfrm>
              <a:off x="8863965" y="4927183"/>
              <a:ext cx="421876" cy="373134"/>
            </a:xfrm>
            <a:custGeom>
              <a:avLst/>
              <a:gdLst>
                <a:gd name="connsiteX0" fmla="*/ 355716 w 421876"/>
                <a:gd name="connsiteY0" fmla="*/ 0 h 373134"/>
                <a:gd name="connsiteX1" fmla="*/ 212955 w 421876"/>
                <a:gd name="connsiteY1" fmla="*/ 291598 h 373134"/>
                <a:gd name="connsiteX2" fmla="*/ 70146 w 421876"/>
                <a:gd name="connsiteY2" fmla="*/ 0 h 373134"/>
                <a:gd name="connsiteX3" fmla="*/ 0 w 421876"/>
                <a:gd name="connsiteY3" fmla="*/ 0 h 373134"/>
                <a:gd name="connsiteX4" fmla="*/ 187042 w 421876"/>
                <a:gd name="connsiteY4" fmla="*/ 373135 h 373134"/>
                <a:gd name="connsiteX5" fmla="*/ 235309 w 421876"/>
                <a:gd name="connsiteY5" fmla="*/ 373135 h 373134"/>
                <a:gd name="connsiteX6" fmla="*/ 421876 w 421876"/>
                <a:gd name="connsiteY6"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1876" h="373134">
                  <a:moveTo>
                    <a:pt x="355716" y="0"/>
                  </a:moveTo>
                  <a:lnTo>
                    <a:pt x="212955" y="291598"/>
                  </a:lnTo>
                  <a:lnTo>
                    <a:pt x="70146" y="0"/>
                  </a:lnTo>
                  <a:lnTo>
                    <a:pt x="0" y="0"/>
                  </a:lnTo>
                  <a:lnTo>
                    <a:pt x="187042" y="373135"/>
                  </a:lnTo>
                  <a:lnTo>
                    <a:pt x="235309" y="373135"/>
                  </a:lnTo>
                  <a:lnTo>
                    <a:pt x="421876" y="0"/>
                  </a:lnTo>
                  <a:close/>
                </a:path>
              </a:pathLst>
            </a:custGeom>
            <a:solidFill>
              <a:schemeClr val="bg1"/>
            </a:solidFill>
            <a:ln w="4731" cap="flat">
              <a:noFill/>
              <a:prstDash val="solid"/>
              <a:miter/>
            </a:ln>
          </p:spPr>
          <p:txBody>
            <a:bodyPr rtlCol="0" anchor="ctr"/>
            <a:lstStyle/>
            <a:p>
              <a:endParaRPr lang="en-GB"/>
            </a:p>
          </p:txBody>
        </p:sp>
      </p:grpSp>
      <p:pic>
        <p:nvPicPr>
          <p:cNvPr id="23" name="TAGLINE WHITE">
            <a:extLst>
              <a:ext uri="{FF2B5EF4-FFF2-40B4-BE49-F238E27FC236}">
                <a16:creationId xmlns:a16="http://schemas.microsoft.com/office/drawing/2014/main" id="{41DB66F5-46D4-4959-A143-077E1F7FE01A}"/>
              </a:ext>
            </a:extLst>
          </p:cNvPr>
          <p:cNvPicPr>
            <a:picLocks noChangeAspect="1"/>
          </p:cNvPicPr>
          <p:nvPr userDrawn="1"/>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950400" y="539750"/>
            <a:ext cx="1702800" cy="110651"/>
          </a:xfrm>
          <a:prstGeom prst="rect">
            <a:avLst/>
          </a:prstGeom>
        </p:spPr>
      </p:pic>
      <p:sp>
        <p:nvSpPr>
          <p:cNvPr id="2" name="Title 1"/>
          <p:cNvSpPr>
            <a:spLocks noGrp="1"/>
          </p:cNvSpPr>
          <p:nvPr>
            <p:ph type="title" hasCustomPrompt="1"/>
          </p:nvPr>
        </p:nvSpPr>
        <p:spPr>
          <a:xfrm>
            <a:off x="539750" y="1730374"/>
            <a:ext cx="8290800" cy="1339453"/>
          </a:xfrm>
        </p:spPr>
        <p:txBody>
          <a:bodyPr anchor="b" anchorCtr="0">
            <a:noAutofit/>
          </a:bodyPr>
          <a:lstStyle>
            <a:lvl1pPr>
              <a:lnSpc>
                <a:spcPct val="83000"/>
              </a:lnSpc>
              <a:defRPr sz="5400">
                <a:solidFill>
                  <a:schemeClr val="bg1"/>
                </a:solidFill>
              </a:defRPr>
            </a:lvl1pPr>
          </a:lstStyle>
          <a:p>
            <a:r>
              <a:rPr lang="en-GB"/>
              <a:t>Click to add title</a:t>
            </a:r>
          </a:p>
        </p:txBody>
      </p:sp>
      <p:sp>
        <p:nvSpPr>
          <p:cNvPr id="10" name="Text Placeholder 3"/>
          <p:cNvSpPr>
            <a:spLocks noGrp="1"/>
          </p:cNvSpPr>
          <p:nvPr>
            <p:ph type="body" sz="quarter" idx="13" hasCustomPrompt="1"/>
          </p:nvPr>
        </p:nvSpPr>
        <p:spPr>
          <a:xfrm>
            <a:off x="540000" y="3296628"/>
            <a:ext cx="8290800" cy="637200"/>
          </a:xfrm>
        </p:spPr>
        <p:txBody>
          <a:bodyPr anchor="t" anchorCtr="0">
            <a:noAutofit/>
          </a:bodyPr>
          <a:lstStyle>
            <a:lvl1pPr marL="0" indent="0">
              <a:lnSpc>
                <a:spcPct val="83000"/>
              </a:lnSpc>
              <a:spcBef>
                <a:spcPts val="0"/>
              </a:spcBef>
              <a:buNone/>
              <a:defRPr sz="2000" b="0">
                <a:solidFill>
                  <a:schemeClr val="bg1"/>
                </a:solidFill>
              </a:defRPr>
            </a:lvl1pPr>
          </a:lstStyle>
          <a:p>
            <a:pPr lvl="0"/>
            <a:r>
              <a:rPr lang="en-GB"/>
              <a:t>Click to add text</a:t>
            </a:r>
          </a:p>
        </p:txBody>
      </p:sp>
      <p:sp>
        <p:nvSpPr>
          <p:cNvPr id="3" name="Date Placeholder 2"/>
          <p:cNvSpPr>
            <a:spLocks noGrp="1"/>
          </p:cNvSpPr>
          <p:nvPr>
            <p:ph type="dt" sz="half" idx="10"/>
          </p:nvPr>
        </p:nvSpPr>
        <p:spPr/>
        <p:txBody>
          <a:bodyPr/>
          <a:lstStyle/>
          <a:p>
            <a:endParaRPr lang="en-GB" noProof="0"/>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GB">
              <a:solidFill>
                <a:schemeClr val="bg1"/>
              </a:solidFill>
            </a:endParaRPr>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5BA07366-CB75-4AA8-9E5B-928B849F427C}" type="slidenum">
              <a:rPr lang="en-GB" smtClean="0"/>
              <a:pPr/>
              <a:t>‹#›</a:t>
            </a:fld>
            <a:endParaRPr lang="en-GB"/>
          </a:p>
        </p:txBody>
      </p:sp>
      <p:sp>
        <p:nvSpPr>
          <p:cNvPr id="26" name="_SD_FLD_Copyright">
            <a:extLst>
              <a:ext uri="{FF2B5EF4-FFF2-40B4-BE49-F238E27FC236}">
                <a16:creationId xmlns:a16="http://schemas.microsoft.com/office/drawing/2014/main" id="{E122E57C-11B4-4446-AF00-71B795F3C914}"/>
              </a:ext>
            </a:extLst>
          </p:cNvPr>
          <p:cNvSpPr txBox="1"/>
          <p:nvPr userDrawn="1"/>
        </p:nvSpPr>
        <p:spPr>
          <a:xfrm>
            <a:off x="853200" y="6440400"/>
            <a:ext cx="278923" cy="107722"/>
          </a:xfrm>
          <a:prstGeom prst="rect">
            <a:avLst/>
          </a:prstGeom>
          <a:noFill/>
        </p:spPr>
        <p:txBody>
          <a:bodyPr wrap="none" lIns="0" tIns="0" rIns="0" bIns="0" rtlCol="0">
            <a:spAutoFit/>
          </a:bodyPr>
          <a:lstStyle/>
          <a:p>
            <a:r>
              <a:rPr lang="en-GB" sz="700" noProof="0">
                <a:solidFill>
                  <a:schemeClr val="bg1"/>
                </a:solidFill>
              </a:rPr>
              <a:t>DNV ©</a:t>
            </a:r>
          </a:p>
        </p:txBody>
      </p:sp>
      <p:sp>
        <p:nvSpPr>
          <p:cNvPr id="28" name="SD_FLD_DocumentDate">
            <a:extLst>
              <a:ext uri="{FF2B5EF4-FFF2-40B4-BE49-F238E27FC236}">
                <a16:creationId xmlns:a16="http://schemas.microsoft.com/office/drawing/2014/main" id="{D32510BA-5DCF-4A7B-89DB-D5A3E2A78239}"/>
              </a:ext>
            </a:extLst>
          </p:cNvPr>
          <p:cNvSpPr txBox="1">
            <a:spLocks noChangeArrowheads="1"/>
          </p:cNvSpPr>
          <p:nvPr userDrawn="1"/>
        </p:nvSpPr>
        <p:spPr bwMode="auto">
          <a:xfrm>
            <a:off x="1166400" y="6440400"/>
            <a:ext cx="119880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ctr">
              <a:spcBef>
                <a:spcPct val="50000"/>
              </a:spcBef>
            </a:pPr>
            <a:r>
              <a:rPr lang="en-GB" altLang="ja-JP" sz="700" cap="all" baseline="0">
                <a:solidFill>
                  <a:schemeClr val="bg1"/>
                </a:solidFill>
                <a:ea typeface="ＭＳ Ｐゴシック" charset="-128"/>
                <a:cs typeface="Arial" charset="0"/>
              </a:rPr>
              <a:t>11 August 2023</a:t>
            </a:r>
          </a:p>
        </p:txBody>
      </p:sp>
      <p:sp>
        <p:nvSpPr>
          <p:cNvPr id="24" name="SD_FLD_Draft" hidden="1">
            <a:extLst>
              <a:ext uri="{FF2B5EF4-FFF2-40B4-BE49-F238E27FC236}">
                <a16:creationId xmlns:a16="http://schemas.microsoft.com/office/drawing/2014/main" id="{E78AC084-F0D7-48FF-A5A0-62B259C3E638}"/>
              </a:ext>
            </a:extLst>
          </p:cNvPr>
          <p:cNvSpPr txBox="1">
            <a:spLocks noChangeArrowheads="1"/>
          </p:cNvSpPr>
          <p:nvPr userDrawn="1"/>
        </p:nvSpPr>
        <p:spPr bwMode="auto">
          <a:xfrm>
            <a:off x="5243513" y="6232324"/>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sp>
        <p:nvSpPr>
          <p:cNvPr id="27" name="TextBox 26">
            <a:extLst>
              <a:ext uri="{FF2B5EF4-FFF2-40B4-BE49-F238E27FC236}">
                <a16:creationId xmlns:a16="http://schemas.microsoft.com/office/drawing/2014/main" id="{900E98D3-1B1D-490D-90C3-F274802AC561}"/>
              </a:ext>
            </a:extLst>
          </p:cNvPr>
          <p:cNvSpPr txBox="1"/>
          <p:nvPr userDrawn="1"/>
        </p:nvSpPr>
        <p:spPr>
          <a:xfrm>
            <a:off x="540000" y="5879827"/>
            <a:ext cx="2727545" cy="215444"/>
          </a:xfrm>
          <a:prstGeom prst="rect">
            <a:avLst/>
          </a:prstGeom>
          <a:noFill/>
        </p:spPr>
        <p:txBody>
          <a:bodyPr wrap="square" lIns="0" tIns="0" rIns="0" bIns="0" rtlCol="0">
            <a:spAutoFit/>
          </a:bodyPr>
          <a:lstStyle/>
          <a:p>
            <a:pPr algn="l"/>
            <a:r>
              <a:rPr lang="en-GB" sz="1400" b="1" cap="none" baseline="0" noProof="1">
                <a:solidFill>
                  <a:schemeClr val="bg1"/>
                </a:solidFill>
              </a:rPr>
              <a:t>www.dnv.com</a:t>
            </a:r>
          </a:p>
        </p:txBody>
      </p:sp>
      <p:sp>
        <p:nvSpPr>
          <p:cNvPr id="30" name="Text Placeholder 9">
            <a:extLst>
              <a:ext uri="{FF2B5EF4-FFF2-40B4-BE49-F238E27FC236}">
                <a16:creationId xmlns:a16="http://schemas.microsoft.com/office/drawing/2014/main" id="{298E8765-505F-453E-BC7E-D85D0B5D954C}"/>
              </a:ext>
            </a:extLst>
          </p:cNvPr>
          <p:cNvSpPr>
            <a:spLocks noGrp="1"/>
          </p:cNvSpPr>
          <p:nvPr>
            <p:ph type="body" sz="quarter" idx="15" hasCustomPrompt="1"/>
          </p:nvPr>
        </p:nvSpPr>
        <p:spPr>
          <a:xfrm>
            <a:off x="539750" y="4836965"/>
            <a:ext cx="8291049" cy="360000"/>
          </a:xfrm>
        </p:spPr>
        <p:txBody>
          <a:bodyPr anchor="b" anchorCtr="0">
            <a:noAutofit/>
          </a:bodyPr>
          <a:lstStyle>
            <a:lvl1pPr marL="0" indent="0">
              <a:lnSpc>
                <a:spcPct val="100000"/>
              </a:lnSpc>
              <a:spcBef>
                <a:spcPts val="0"/>
              </a:spcBef>
              <a:buNone/>
              <a:defRPr sz="1400" b="0">
                <a:solidFill>
                  <a:schemeClr val="bg1"/>
                </a:solidFill>
              </a:defRPr>
            </a:lvl1pPr>
          </a:lstStyle>
          <a:p>
            <a:pPr lvl="0"/>
            <a:r>
              <a:rPr lang="en-GB"/>
              <a:t>Click to add Email address</a:t>
            </a:r>
          </a:p>
        </p:txBody>
      </p:sp>
      <p:sp>
        <p:nvSpPr>
          <p:cNvPr id="31" name="Text Placeholder 9">
            <a:extLst>
              <a:ext uri="{FF2B5EF4-FFF2-40B4-BE49-F238E27FC236}">
                <a16:creationId xmlns:a16="http://schemas.microsoft.com/office/drawing/2014/main" id="{F1D187BC-8B38-417E-BA95-DF961274BE6E}"/>
              </a:ext>
            </a:extLst>
          </p:cNvPr>
          <p:cNvSpPr>
            <a:spLocks noGrp="1"/>
          </p:cNvSpPr>
          <p:nvPr>
            <p:ph type="body" sz="quarter" idx="16" hasCustomPrompt="1"/>
          </p:nvPr>
        </p:nvSpPr>
        <p:spPr>
          <a:xfrm>
            <a:off x="539751" y="5270701"/>
            <a:ext cx="8291049" cy="360000"/>
          </a:xfrm>
        </p:spPr>
        <p:txBody>
          <a:bodyPr anchor="t" anchorCtr="0">
            <a:noAutofit/>
          </a:bodyPr>
          <a:lstStyle>
            <a:lvl1pPr marL="0" indent="0">
              <a:lnSpc>
                <a:spcPct val="100000"/>
              </a:lnSpc>
              <a:spcBef>
                <a:spcPts val="0"/>
              </a:spcBef>
              <a:buNone/>
              <a:defRPr sz="1400" b="0">
                <a:solidFill>
                  <a:schemeClr val="bg1"/>
                </a:solidFill>
              </a:defRPr>
            </a:lvl1pPr>
          </a:lstStyle>
          <a:p>
            <a:pPr lvl="0"/>
            <a:r>
              <a:rPr lang="en-GB"/>
              <a:t>Click to add Telephone number</a:t>
            </a:r>
          </a:p>
        </p:txBody>
      </p:sp>
      <p:sp>
        <p:nvSpPr>
          <p:cNvPr id="33" name="SD_FLD_Confidentiality">
            <a:extLst>
              <a:ext uri="{FF2B5EF4-FFF2-40B4-BE49-F238E27FC236}">
                <a16:creationId xmlns:a16="http://schemas.microsoft.com/office/drawing/2014/main" id="{E93E9BF8-0018-4174-8A59-3D40E3E27125}"/>
              </a:ext>
            </a:extLst>
          </p:cNvPr>
          <p:cNvSpPr/>
          <p:nvPr userDrawn="1"/>
        </p:nvSpPr>
        <p:spPr>
          <a:xfrm>
            <a:off x="7131600" y="6440400"/>
            <a:ext cx="2440800" cy="1512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L="0" algn="ctr" defTabSz="914400" rtl="0" eaLnBrk="1" latinLnBrk="0" hangingPunct="1">
              <a:lnSpc>
                <a:spcPct val="100000"/>
              </a:lnSpc>
              <a:spcBef>
                <a:spcPts val="0"/>
              </a:spcBef>
            </a:pPr>
            <a:endParaRPr lang="en-GB" sz="700" b="0" kern="1200" cap="all" baseline="0">
              <a:solidFill>
                <a:schemeClr val="bg1"/>
              </a:solidFill>
              <a:latin typeface="+mn-lt"/>
              <a:ea typeface="+mn-ea"/>
              <a:cs typeface="+mn-cs"/>
            </a:endParaRPr>
          </a:p>
        </p:txBody>
      </p:sp>
    </p:spTree>
    <p:extLst>
      <p:ext uri="{BB962C8B-B14F-4D97-AF65-F5344CB8AC3E}">
        <p14:creationId xmlns:p14="http://schemas.microsoft.com/office/powerpoint/2010/main" val="381487980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User guide">
    <p:spTree>
      <p:nvGrpSpPr>
        <p:cNvPr id="1" name=""/>
        <p:cNvGrpSpPr/>
        <p:nvPr/>
      </p:nvGrpSpPr>
      <p:grpSpPr>
        <a:xfrm>
          <a:off x="0" y="0"/>
          <a:ext cx="0" cy="0"/>
          <a:chOff x="0" y="0"/>
          <a:chExt cx="0" cy="0"/>
        </a:xfrm>
      </p:grpSpPr>
      <p:sp>
        <p:nvSpPr>
          <p:cNvPr id="9" name="Fast overskrift"/>
          <p:cNvSpPr txBox="1"/>
          <p:nvPr userDrawn="1"/>
        </p:nvSpPr>
        <p:spPr>
          <a:xfrm>
            <a:off x="539752" y="448713"/>
            <a:ext cx="11109321" cy="650171"/>
          </a:xfrm>
          <a:prstGeom prst="rect">
            <a:avLst/>
          </a:prstGeom>
          <a:noFill/>
        </p:spPr>
        <p:txBody>
          <a:bodyPr wrap="square" lIns="0" tIns="0" rIns="0" bIns="0" rtlCol="0" anchor="t" anchorCtr="0">
            <a:noAutofit/>
          </a:bodyPr>
          <a:lstStyle/>
          <a:p>
            <a:r>
              <a:rPr lang="en-GB" sz="3200" b="0" noProof="1">
                <a:solidFill>
                  <a:schemeClr val="tx1"/>
                </a:solidFill>
                <a:latin typeface="+mj-lt"/>
                <a:cs typeface="Arial" panose="020B0604020202020204" pitchFamily="34" charset="0"/>
              </a:rPr>
              <a:t>TIPS &amp; TRICKS - YOUR USER GUIDE</a:t>
            </a:r>
          </a:p>
        </p:txBody>
      </p:sp>
      <p:sp>
        <p:nvSpPr>
          <p:cNvPr id="13" name="Text Box 2">
            <a:extLst>
              <a:ext uri="{FF2B5EF4-FFF2-40B4-BE49-F238E27FC236}">
                <a16:creationId xmlns:a16="http://schemas.microsoft.com/office/drawing/2014/main" id="{0BB3B459-CDFE-44C8-879C-511BDE5A64B2}"/>
              </a:ext>
            </a:extLst>
          </p:cNvPr>
          <p:cNvSpPr txBox="1">
            <a:spLocks noChangeArrowheads="1"/>
          </p:cNvSpPr>
          <p:nvPr userDrawn="1"/>
        </p:nvSpPr>
        <p:spPr bwMode="auto">
          <a:xfrm>
            <a:off x="539752" y="1442790"/>
            <a:ext cx="2448000" cy="3662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144000" bIns="0" anchor="t" anchorCtr="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GB" sz="1600">
                <a:latin typeface="+mn-lt"/>
                <a:cs typeface="Arial" panose="020B0604020202020204" pitchFamily="34" charset="0"/>
              </a:rPr>
              <a:t>TEXT STYLES</a:t>
            </a:r>
            <a:endParaRPr lang="en-GB" altLang="da-DK" sz="1600" b="0" noProof="1">
              <a:solidFill>
                <a:schemeClr val="tx1"/>
              </a:solidFill>
              <a:latin typeface="+mn-lt"/>
              <a:cs typeface="Arial" panose="020B0604020202020204" pitchFamily="34" charset="0"/>
            </a:endParaRPr>
          </a:p>
          <a:p>
            <a:pPr eaLnBrk="1" hangingPunct="1">
              <a:spcAft>
                <a:spcPts val="600"/>
              </a:spcAft>
              <a:defRPr/>
            </a:pPr>
            <a:r>
              <a:rPr lang="en-GB" altLang="da-DK" sz="900" b="0" noProof="1">
                <a:solidFill>
                  <a:schemeClr val="tx1"/>
                </a:solidFill>
                <a:latin typeface="+mn-lt"/>
                <a:cs typeface="Arial" panose="020B0604020202020204" pitchFamily="34" charset="0"/>
              </a:rPr>
              <a:t>Use the </a:t>
            </a:r>
            <a:r>
              <a:rPr lang="en-GB" altLang="da-DK" sz="900" b="1" noProof="1">
                <a:solidFill>
                  <a:schemeClr val="tx1"/>
                </a:solidFill>
                <a:latin typeface="+mn-lt"/>
                <a:cs typeface="Arial" panose="020B0604020202020204" pitchFamily="34" charset="0"/>
              </a:rPr>
              <a:t>TAB</a:t>
            </a:r>
            <a:r>
              <a:rPr lang="en-GB" altLang="da-DK" sz="900" b="0" noProof="1">
                <a:solidFill>
                  <a:schemeClr val="tx1"/>
                </a:solidFill>
                <a:latin typeface="+mn-lt"/>
                <a:cs typeface="Arial" panose="020B0604020202020204" pitchFamily="34" charset="0"/>
              </a:rPr>
              <a:t>-key</a:t>
            </a:r>
            <a:r>
              <a:rPr lang="en-GB" altLang="da-DK" sz="900" b="0" baseline="0" noProof="1">
                <a:solidFill>
                  <a:schemeClr val="tx1"/>
                </a:solidFill>
                <a:latin typeface="+mn-lt"/>
                <a:cs typeface="Arial" panose="020B0604020202020204" pitchFamily="34" charset="0"/>
              </a:rPr>
              <a:t> to jump through </a:t>
            </a:r>
            <a:br>
              <a:rPr lang="en-GB" altLang="da-DK" sz="900" b="0" baseline="0" noProof="1">
                <a:solidFill>
                  <a:schemeClr val="tx1"/>
                </a:solidFill>
                <a:latin typeface="+mn-lt"/>
                <a:cs typeface="Arial" panose="020B0604020202020204" pitchFamily="34" charset="0"/>
              </a:rPr>
            </a:br>
            <a:r>
              <a:rPr lang="en-GB" altLang="da-DK" sz="900" b="0" baseline="0" noProof="1">
                <a:solidFill>
                  <a:schemeClr val="tx1"/>
                </a:solidFill>
                <a:latin typeface="+mn-lt"/>
                <a:cs typeface="Arial" panose="020B0604020202020204" pitchFamily="34" charset="0"/>
              </a:rPr>
              <a:t>levels. Click </a:t>
            </a:r>
            <a:r>
              <a:rPr lang="en-GB" altLang="da-DK" sz="900" b="1" baseline="0" noProof="1">
                <a:solidFill>
                  <a:schemeClr val="tx1"/>
                </a:solidFill>
                <a:latin typeface="+mn-lt"/>
                <a:cs typeface="Arial" panose="020B0604020202020204" pitchFamily="34" charset="0"/>
              </a:rPr>
              <a:t>ENTER</a:t>
            </a:r>
            <a:r>
              <a:rPr lang="en-GB" altLang="da-DK" sz="900" b="0" baseline="0" noProof="1">
                <a:solidFill>
                  <a:schemeClr val="tx1"/>
                </a:solidFill>
                <a:latin typeface="+mn-lt"/>
                <a:cs typeface="Arial" panose="020B0604020202020204" pitchFamily="34" charset="0"/>
              </a:rPr>
              <a:t>, then </a:t>
            </a:r>
            <a:r>
              <a:rPr lang="en-GB" altLang="da-DK" sz="900" b="1" baseline="0" noProof="1">
                <a:solidFill>
                  <a:schemeClr val="tx1"/>
                </a:solidFill>
                <a:latin typeface="+mn-lt"/>
                <a:cs typeface="Arial" panose="020B0604020202020204" pitchFamily="34" charset="0"/>
              </a:rPr>
              <a:t>TAB</a:t>
            </a:r>
            <a:r>
              <a:rPr lang="en-GB" altLang="da-DK" sz="900" b="0" baseline="0" noProof="1">
                <a:solidFill>
                  <a:schemeClr val="tx1"/>
                </a:solidFill>
                <a:latin typeface="+mn-lt"/>
                <a:cs typeface="Arial" panose="020B0604020202020204" pitchFamily="34" charset="0"/>
              </a:rPr>
              <a:t> to switch from one level to the next level</a:t>
            </a:r>
          </a:p>
          <a:p>
            <a:pPr eaLnBrk="1" hangingPunct="1">
              <a:spcAft>
                <a:spcPts val="600"/>
              </a:spcAft>
              <a:defRPr/>
            </a:pPr>
            <a:r>
              <a:rPr lang="en-GB" altLang="da-DK" sz="900" b="0" baseline="0" noProof="1">
                <a:solidFill>
                  <a:schemeClr val="tx1"/>
                </a:solidFill>
                <a:latin typeface="+mn-lt"/>
                <a:cs typeface="Arial" panose="020B0604020202020204" pitchFamily="34" charset="0"/>
              </a:rPr>
              <a:t>To go back in levels use </a:t>
            </a:r>
            <a:r>
              <a:rPr lang="en-GB" altLang="da-DK" sz="900" b="1" baseline="0" noProof="1">
                <a:solidFill>
                  <a:schemeClr val="tx1"/>
                </a:solidFill>
                <a:latin typeface="+mn-lt"/>
                <a:cs typeface="Arial" panose="020B0604020202020204" pitchFamily="34" charset="0"/>
              </a:rPr>
              <a:t>SHIFT-TAB</a:t>
            </a:r>
            <a:endParaRPr lang="en-GB" sz="900" b="1" noProof="1">
              <a:solidFill>
                <a:schemeClr val="tx1"/>
              </a:solidFill>
              <a:latin typeface="+mn-lt"/>
              <a:cs typeface="Arial" panose="020B0604020202020204" pitchFamily="34" charset="0"/>
            </a:endParaRPr>
          </a:p>
          <a:p>
            <a:pPr eaLnBrk="1" hangingPunct="1">
              <a:spcAft>
                <a:spcPts val="600"/>
              </a:spcAft>
              <a:defRPr/>
            </a:pPr>
            <a:r>
              <a:rPr lang="en-GB" sz="900" noProof="1">
                <a:solidFill>
                  <a:schemeClr val="tx1"/>
                </a:solidFill>
                <a:latin typeface="+mn-lt"/>
                <a:cs typeface="Arial" panose="020B0604020202020204" pitchFamily="34" charset="0"/>
              </a:rPr>
              <a:t>Alternatively, </a:t>
            </a:r>
            <a:r>
              <a:rPr lang="en-GB" sz="900" b="1" noProof="1">
                <a:solidFill>
                  <a:schemeClr val="tx1"/>
                </a:solidFill>
                <a:latin typeface="+mn-lt"/>
                <a:cs typeface="Arial" panose="020B0604020202020204" pitchFamily="34" charset="0"/>
              </a:rPr>
              <a:t>Increase</a:t>
            </a:r>
            <a:r>
              <a:rPr lang="en-GB" sz="900" baseline="0" noProof="1">
                <a:solidFill>
                  <a:schemeClr val="tx1"/>
                </a:solidFill>
                <a:latin typeface="+mn-lt"/>
                <a:cs typeface="Arial" panose="020B0604020202020204" pitchFamily="34" charset="0"/>
              </a:rPr>
              <a:t> and</a:t>
            </a:r>
            <a:br>
              <a:rPr lang="en-GB" sz="900" baseline="0" noProof="1">
                <a:solidFill>
                  <a:schemeClr val="tx1"/>
                </a:solidFill>
                <a:latin typeface="+mn-lt"/>
                <a:cs typeface="Arial" panose="020B0604020202020204" pitchFamily="34" charset="0"/>
              </a:rPr>
            </a:br>
            <a:r>
              <a:rPr lang="en-GB" sz="900" b="1" baseline="0" noProof="1">
                <a:solidFill>
                  <a:schemeClr val="tx1"/>
                </a:solidFill>
                <a:latin typeface="+mn-lt"/>
                <a:cs typeface="Arial" panose="020B0604020202020204" pitchFamily="34" charset="0"/>
              </a:rPr>
              <a:t>Decrease </a:t>
            </a:r>
            <a:r>
              <a:rPr lang="en-GB" sz="900" baseline="0" noProof="1">
                <a:solidFill>
                  <a:schemeClr val="tx1"/>
                </a:solidFill>
                <a:latin typeface="+mn-lt"/>
                <a:cs typeface="Arial" panose="020B0604020202020204" pitchFamily="34" charset="0"/>
              </a:rPr>
              <a:t>list level can be used</a:t>
            </a:r>
            <a:br>
              <a:rPr lang="en-GB" altLang="da-DK" sz="900" b="0" noProof="1">
                <a:solidFill>
                  <a:schemeClr val="tx1"/>
                </a:solidFill>
                <a:latin typeface="+mn-lt"/>
                <a:cs typeface="Arial" panose="020B0604020202020204" pitchFamily="34" charset="0"/>
              </a:rPr>
            </a:br>
            <a:br>
              <a:rPr lang="en-GB" altLang="da-DK" sz="900" b="0" noProof="1">
                <a:solidFill>
                  <a:schemeClr val="tx1"/>
                </a:solidFill>
                <a:latin typeface="+mn-lt"/>
                <a:cs typeface="Arial" panose="020B0604020202020204" pitchFamily="34" charset="0"/>
              </a:rPr>
            </a:br>
            <a:r>
              <a:rPr lang="en-GB" sz="900" b="1" noProof="1">
                <a:solidFill>
                  <a:schemeClr val="tx1"/>
                </a:solidFill>
                <a:latin typeface="+mn-lt"/>
                <a:cs typeface="Arial" panose="020B0604020202020204" pitchFamily="34" charset="0"/>
              </a:rPr>
              <a:t>Reset slide</a:t>
            </a:r>
          </a:p>
          <a:p>
            <a:pPr marL="0" marR="0" indent="0" algn="l" defTabSz="914400" rtl="0" eaLnBrk="1" fontAlgn="auto" latinLnBrk="0" hangingPunct="1">
              <a:lnSpc>
                <a:spcPct val="100000"/>
              </a:lnSpc>
              <a:spcBef>
                <a:spcPts val="0"/>
              </a:spcBef>
              <a:spcAft>
                <a:spcPts val="600"/>
              </a:spcAft>
              <a:buClrTx/>
              <a:buSzTx/>
              <a:buFont typeface="+mj-lt"/>
              <a:buNone/>
              <a:tabLst/>
              <a:defRPr/>
            </a:pPr>
            <a:r>
              <a:rPr lang="en-GB" altLang="da-DK" sz="900" noProof="1">
                <a:solidFill>
                  <a:schemeClr val="tx1"/>
                </a:solidFill>
                <a:latin typeface="+mn-lt"/>
                <a:cs typeface="Arial" panose="020B0604020202020204" pitchFamily="34" charset="0"/>
              </a:rPr>
              <a:t>Click the </a:t>
            </a:r>
            <a:r>
              <a:rPr lang="en-GB" altLang="da-DK" sz="900" b="1" baseline="0" noProof="1">
                <a:solidFill>
                  <a:schemeClr val="tx1"/>
                </a:solidFill>
                <a:latin typeface="+mn-lt"/>
                <a:cs typeface="Arial" panose="020B0604020202020204" pitchFamily="34" charset="0"/>
              </a:rPr>
              <a:t>Reset </a:t>
            </a:r>
            <a:r>
              <a:rPr lang="en-GB" altLang="da-DK" sz="900" noProof="1">
                <a:solidFill>
                  <a:schemeClr val="tx1"/>
                </a:solidFill>
                <a:latin typeface="+mn-lt"/>
                <a:cs typeface="Arial" panose="020B0604020202020204" pitchFamily="34" charset="0"/>
              </a:rPr>
              <a:t>menu to reset position, size</a:t>
            </a:r>
            <a:r>
              <a:rPr lang="en-GB" altLang="da-DK" sz="900" baseline="0" noProof="1">
                <a:solidFill>
                  <a:schemeClr val="tx1"/>
                </a:solidFill>
                <a:latin typeface="+mn-lt"/>
                <a:cs typeface="Arial" panose="020B0604020202020204" pitchFamily="34" charset="0"/>
              </a:rPr>
              <a:t> and formatting of the slide placeholders to their default settings</a:t>
            </a:r>
          </a:p>
          <a:p>
            <a:pPr marL="0" marR="0" lvl="0" indent="0" algn="l" defTabSz="914400" rtl="0" eaLnBrk="1" fontAlgn="auto" latinLnBrk="0" hangingPunct="1">
              <a:lnSpc>
                <a:spcPct val="100000"/>
              </a:lnSpc>
              <a:spcBef>
                <a:spcPts val="0"/>
              </a:spcBef>
              <a:spcAft>
                <a:spcPts val="600"/>
              </a:spcAft>
              <a:buClrTx/>
              <a:buSzTx/>
              <a:buFontTx/>
              <a:buNone/>
              <a:tabLst/>
              <a:defRPr/>
            </a:pPr>
            <a:br>
              <a:rPr lang="en-GB" altLang="da-DK" sz="900" b="0" noProof="1">
                <a:solidFill>
                  <a:schemeClr val="tx1"/>
                </a:solidFill>
                <a:latin typeface="+mn-lt"/>
                <a:cs typeface="Arial" panose="020B0604020202020204" pitchFamily="34" charset="0"/>
              </a:rPr>
            </a:br>
            <a:r>
              <a:rPr lang="en-GB" sz="1600">
                <a:latin typeface="+mn-lt"/>
                <a:cs typeface="Arial" panose="020B0604020202020204" pitchFamily="34" charset="0"/>
              </a:rPr>
              <a:t>SLIDES &amp; LAYOUTS</a:t>
            </a:r>
          </a:p>
          <a:p>
            <a:pPr marL="0" marR="0" lvl="0" indent="0" algn="l" defTabSz="914400" rtl="0" eaLnBrk="1" fontAlgn="auto" latinLnBrk="0" hangingPunct="1">
              <a:lnSpc>
                <a:spcPct val="100000"/>
              </a:lnSpc>
              <a:spcBef>
                <a:spcPts val="0"/>
              </a:spcBef>
              <a:spcAft>
                <a:spcPts val="600"/>
              </a:spcAft>
              <a:buClrTx/>
              <a:buSzTx/>
              <a:buFontTx/>
              <a:buNone/>
              <a:tabLst/>
              <a:defRPr/>
            </a:pPr>
            <a:r>
              <a:rPr lang="en-GB" altLang="da-DK" sz="900" b="0" noProof="1">
                <a:solidFill>
                  <a:schemeClr val="tx1"/>
                </a:solidFill>
                <a:latin typeface="+mn-lt"/>
                <a:cs typeface="Arial" panose="020B0604020202020204" pitchFamily="34" charset="0"/>
              </a:rPr>
              <a:t>Click on the menu </a:t>
            </a:r>
            <a:r>
              <a:rPr lang="en-GB" altLang="da-DK" sz="900" b="1" noProof="1">
                <a:solidFill>
                  <a:schemeClr val="tx1"/>
                </a:solidFill>
                <a:latin typeface="+mn-lt"/>
                <a:cs typeface="Arial" panose="020B0604020202020204" pitchFamily="34" charset="0"/>
              </a:rPr>
              <a:t>New Slide </a:t>
            </a:r>
            <a:r>
              <a:rPr lang="en-GB" altLang="da-DK" sz="900" b="0" noProof="1">
                <a:solidFill>
                  <a:schemeClr val="tx1"/>
                </a:solidFill>
                <a:latin typeface="+mn-lt"/>
                <a:cs typeface="Arial" panose="020B0604020202020204" pitchFamily="34" charset="0"/>
              </a:rPr>
              <a:t>in the </a:t>
            </a:r>
            <a:r>
              <a:rPr lang="en-GB" altLang="da-DK" sz="900" b="1" noProof="1">
                <a:solidFill>
                  <a:schemeClr val="tx1"/>
                </a:solidFill>
                <a:latin typeface="+mn-lt"/>
                <a:cs typeface="Arial" panose="020B0604020202020204" pitchFamily="34" charset="0"/>
              </a:rPr>
              <a:t>Home</a:t>
            </a:r>
            <a:r>
              <a:rPr lang="en-GB" altLang="da-DK" sz="900" b="0" noProof="1">
                <a:solidFill>
                  <a:schemeClr val="tx1"/>
                </a:solidFill>
                <a:latin typeface="+mn-lt"/>
                <a:cs typeface="Arial" panose="020B0604020202020204" pitchFamily="34" charset="0"/>
              </a:rPr>
              <a:t> tab to insert a new slide</a:t>
            </a:r>
            <a:br>
              <a:rPr lang="en-GB" altLang="da-DK" sz="900" b="0" noProof="1">
                <a:solidFill>
                  <a:schemeClr val="tx1"/>
                </a:solidFill>
                <a:latin typeface="+mn-lt"/>
                <a:cs typeface="Arial" panose="020B0604020202020204" pitchFamily="34" charset="0"/>
              </a:rPr>
            </a:br>
            <a:br>
              <a:rPr lang="en-GB" altLang="da-DK" sz="900" b="0" noProof="1">
                <a:solidFill>
                  <a:schemeClr val="tx1"/>
                </a:solidFill>
                <a:latin typeface="+mn-lt"/>
                <a:cs typeface="Arial" panose="020B0604020202020204" pitchFamily="34" charset="0"/>
              </a:rPr>
            </a:br>
            <a:r>
              <a:rPr lang="en-GB" altLang="da-DK" sz="900" b="1" noProof="1">
                <a:solidFill>
                  <a:schemeClr val="tx1"/>
                </a:solidFill>
                <a:latin typeface="+mn-lt"/>
                <a:cs typeface="Arial" panose="020B0604020202020204" pitchFamily="34" charset="0"/>
              </a:rPr>
              <a:t>Change layout</a:t>
            </a:r>
            <a:endParaRPr lang="en-GB" altLang="da-DK" sz="900" b="0" noProof="1">
              <a:solidFill>
                <a:schemeClr val="tx1"/>
              </a:solidFill>
              <a:latin typeface="+mn-lt"/>
              <a:cs typeface="Arial" panose="020B0604020202020204" pitchFamily="34" charset="0"/>
            </a:endParaRPr>
          </a:p>
          <a:p>
            <a:pPr marL="0" indent="0">
              <a:spcAft>
                <a:spcPts val="600"/>
              </a:spcAft>
              <a:buFont typeface="+mj-lt"/>
              <a:buNone/>
            </a:pPr>
            <a:r>
              <a:rPr lang="en-GB" sz="900">
                <a:solidFill>
                  <a:srgbClr val="000000"/>
                </a:solidFill>
                <a:latin typeface="+mn-lt"/>
                <a:ea typeface="Arial" panose="020B0604020202020204" pitchFamily="34" charset="0"/>
              </a:rPr>
              <a:t>Click on the arrow next to </a:t>
            </a:r>
            <a:r>
              <a:rPr lang="en-GB" sz="900" b="1">
                <a:solidFill>
                  <a:srgbClr val="000000"/>
                </a:solidFill>
                <a:latin typeface="+mn-lt"/>
                <a:ea typeface="Arial" panose="020B0604020202020204" pitchFamily="34" charset="0"/>
              </a:rPr>
              <a:t>Layout</a:t>
            </a:r>
            <a:br>
              <a:rPr lang="en-GB" sz="900" b="1">
                <a:solidFill>
                  <a:srgbClr val="000000"/>
                </a:solidFill>
                <a:latin typeface="+mn-lt"/>
                <a:ea typeface="Arial" panose="020B0604020202020204" pitchFamily="34" charset="0"/>
              </a:rPr>
            </a:br>
            <a:r>
              <a:rPr lang="en-GB" sz="900">
                <a:solidFill>
                  <a:srgbClr val="000000"/>
                </a:solidFill>
                <a:latin typeface="+mn-lt"/>
                <a:ea typeface="Arial" panose="020B0604020202020204" pitchFamily="34" charset="0"/>
              </a:rPr>
              <a:t>to view a dropdown menu of possible slide layouts</a:t>
            </a:r>
            <a:endParaRPr lang="en-GB" sz="900">
              <a:latin typeface="+mn-lt"/>
              <a:ea typeface="Arial" panose="020B0604020202020204" pitchFamily="34" charset="0"/>
            </a:endParaRPr>
          </a:p>
        </p:txBody>
      </p:sp>
      <p:sp>
        <p:nvSpPr>
          <p:cNvPr id="14" name="Text Box 3">
            <a:extLst>
              <a:ext uri="{FF2B5EF4-FFF2-40B4-BE49-F238E27FC236}">
                <a16:creationId xmlns:a16="http://schemas.microsoft.com/office/drawing/2014/main" id="{66B3FBB4-61DE-493B-8F38-CB78E008D9BE}"/>
              </a:ext>
            </a:extLst>
          </p:cNvPr>
          <p:cNvSpPr txBox="1">
            <a:spLocks noChangeArrowheads="1"/>
          </p:cNvSpPr>
          <p:nvPr userDrawn="1"/>
        </p:nvSpPr>
        <p:spPr bwMode="auto">
          <a:xfrm>
            <a:off x="4498494" y="1442790"/>
            <a:ext cx="2448000" cy="2723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144000" bIns="0" anchor="t" anchorCtr="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GB" sz="1600">
                <a:latin typeface="+mn-lt"/>
                <a:cs typeface="Arial" panose="020B0604020202020204" pitchFamily="34" charset="0"/>
              </a:rPr>
              <a:t>PICTURES</a:t>
            </a:r>
            <a:endParaRPr lang="en-GB" sz="1600" b="1" noProof="1">
              <a:solidFill>
                <a:schemeClr val="tx1"/>
              </a:solidFill>
              <a:latin typeface="+mn-lt"/>
              <a:cs typeface="Arial" panose="020B0604020202020204" pitchFamily="34" charset="0"/>
            </a:endParaRPr>
          </a:p>
          <a:p>
            <a:pPr eaLnBrk="1" hangingPunct="1">
              <a:spcAft>
                <a:spcPts val="600"/>
              </a:spcAft>
              <a:defRPr/>
            </a:pPr>
            <a:r>
              <a:rPr lang="en-GB" altLang="da-DK" sz="900" b="0" noProof="1">
                <a:solidFill>
                  <a:schemeClr val="tx1"/>
                </a:solidFill>
                <a:latin typeface="+mn-lt"/>
                <a:cs typeface="Arial" panose="020B0604020202020204" pitchFamily="34" charset="0"/>
              </a:rPr>
              <a:t>On slides with pictureplaceholder, click on the icon and choose </a:t>
            </a:r>
            <a:r>
              <a:rPr lang="en-GB" altLang="da-DK" sz="900" b="1" noProof="1">
                <a:solidFill>
                  <a:schemeClr val="tx1"/>
                </a:solidFill>
                <a:latin typeface="+mn-lt"/>
                <a:cs typeface="Arial" panose="020B0604020202020204" pitchFamily="34" charset="0"/>
              </a:rPr>
              <a:t>Insert</a:t>
            </a:r>
          </a:p>
          <a:p>
            <a:pPr eaLnBrk="1" hangingPunct="1">
              <a:spcBef>
                <a:spcPts val="1200"/>
              </a:spcBef>
              <a:spcAft>
                <a:spcPts val="600"/>
              </a:spcAft>
              <a:defRPr/>
            </a:pPr>
            <a:r>
              <a:rPr lang="en-GB" sz="900" b="1" noProof="1">
                <a:solidFill>
                  <a:schemeClr val="tx1"/>
                </a:solidFill>
                <a:latin typeface="+mn-lt"/>
                <a:cs typeface="Arial" panose="020B0604020202020204" pitchFamily="34" charset="0"/>
              </a:rPr>
              <a:t>Crop picture</a:t>
            </a:r>
          </a:p>
          <a:p>
            <a:pPr eaLnBrk="1" hangingPunct="1">
              <a:spcAft>
                <a:spcPts val="600"/>
              </a:spcAft>
              <a:defRPr/>
            </a:pPr>
            <a:r>
              <a:rPr lang="en-GB" altLang="da-DK" sz="900" b="1" noProof="1">
                <a:solidFill>
                  <a:schemeClr val="tx1"/>
                </a:solidFill>
                <a:latin typeface="+mn-lt"/>
                <a:cs typeface="Arial" panose="020B0604020202020204" pitchFamily="34" charset="0"/>
              </a:rPr>
              <a:t>1. </a:t>
            </a:r>
            <a:r>
              <a:rPr lang="en-GB" altLang="da-DK" sz="900" b="0" noProof="1">
                <a:solidFill>
                  <a:schemeClr val="tx1"/>
                </a:solidFill>
                <a:latin typeface="+mn-lt"/>
                <a:cs typeface="Arial" panose="020B0604020202020204" pitchFamily="34" charset="0"/>
              </a:rPr>
              <a:t>Click </a:t>
            </a:r>
            <a:r>
              <a:rPr lang="en-GB" altLang="da-DK" sz="900" b="1" noProof="1">
                <a:solidFill>
                  <a:schemeClr val="tx1"/>
                </a:solidFill>
                <a:latin typeface="+mn-lt"/>
                <a:cs typeface="Arial" panose="020B0604020202020204" pitchFamily="34" charset="0"/>
              </a:rPr>
              <a:t>Crop</a:t>
            </a:r>
            <a:r>
              <a:rPr lang="en-GB" altLang="da-DK" sz="900" b="0" noProof="1">
                <a:solidFill>
                  <a:schemeClr val="tx1"/>
                </a:solidFill>
                <a:latin typeface="+mn-lt"/>
                <a:cs typeface="Arial" panose="020B0604020202020204" pitchFamily="34" charset="0"/>
              </a:rPr>
              <a:t> to change size or </a:t>
            </a:r>
            <a:br>
              <a:rPr lang="en-GB" altLang="da-DK" sz="900" b="0" noProof="1">
                <a:solidFill>
                  <a:schemeClr val="tx1"/>
                </a:solidFill>
                <a:latin typeface="+mn-lt"/>
                <a:cs typeface="Arial" panose="020B0604020202020204" pitchFamily="34" charset="0"/>
              </a:rPr>
            </a:br>
            <a:r>
              <a:rPr lang="en-GB" altLang="da-DK" sz="900" b="0" noProof="1">
                <a:solidFill>
                  <a:schemeClr val="tx1"/>
                </a:solidFill>
                <a:latin typeface="+mn-lt"/>
                <a:cs typeface="Arial" panose="020B0604020202020204" pitchFamily="34" charset="0"/>
              </a:rPr>
              <a:t>focus of the picture</a:t>
            </a:r>
          </a:p>
          <a:p>
            <a:pPr eaLnBrk="1" hangingPunct="1">
              <a:spcAft>
                <a:spcPts val="600"/>
              </a:spcAft>
              <a:defRPr/>
            </a:pPr>
            <a:r>
              <a:rPr lang="en-GB" altLang="da-DK" sz="900" b="1" noProof="1">
                <a:solidFill>
                  <a:schemeClr val="tx1"/>
                </a:solidFill>
                <a:latin typeface="+mn-lt"/>
                <a:cs typeface="Arial" panose="020B0604020202020204" pitchFamily="34" charset="0"/>
              </a:rPr>
              <a:t>2. </a:t>
            </a:r>
            <a:r>
              <a:rPr lang="en-GB" altLang="da-DK" sz="900" b="0" noProof="1">
                <a:solidFill>
                  <a:schemeClr val="tx1"/>
                </a:solidFill>
                <a:latin typeface="+mn-lt"/>
                <a:cs typeface="Arial" panose="020B0604020202020204" pitchFamily="34" charset="0"/>
              </a:rPr>
              <a:t>If you want to scale the picture, </a:t>
            </a:r>
            <a:br>
              <a:rPr lang="en-GB" altLang="da-DK" sz="900" b="0" noProof="1">
                <a:solidFill>
                  <a:schemeClr val="tx1"/>
                </a:solidFill>
                <a:latin typeface="+mn-lt"/>
                <a:cs typeface="Arial" panose="020B0604020202020204" pitchFamily="34" charset="0"/>
              </a:rPr>
            </a:br>
            <a:r>
              <a:rPr lang="en-GB" altLang="da-DK" sz="900" b="0" noProof="1">
                <a:solidFill>
                  <a:schemeClr val="tx1"/>
                </a:solidFill>
                <a:latin typeface="+mn-lt"/>
                <a:cs typeface="Arial" panose="020B0604020202020204" pitchFamily="34" charset="0"/>
              </a:rPr>
              <a:t>hold </a:t>
            </a:r>
            <a:r>
              <a:rPr lang="en-GB" altLang="da-DK" sz="900" b="1" noProof="1">
                <a:solidFill>
                  <a:schemeClr val="tx1"/>
                </a:solidFill>
                <a:latin typeface="+mn-lt"/>
                <a:cs typeface="Arial" panose="020B0604020202020204" pitchFamily="34" charset="0"/>
              </a:rPr>
              <a:t>SHIFT</a:t>
            </a:r>
            <a:r>
              <a:rPr lang="en-GB" altLang="da-DK" sz="900" b="0" noProof="1">
                <a:solidFill>
                  <a:schemeClr val="tx1"/>
                </a:solidFill>
                <a:latin typeface="+mn-lt"/>
                <a:cs typeface="Arial" panose="020B0604020202020204" pitchFamily="34" charset="0"/>
              </a:rPr>
              <a:t>-key down while </a:t>
            </a:r>
            <a:br>
              <a:rPr lang="en-GB" altLang="da-DK" sz="900" b="0" noProof="1">
                <a:solidFill>
                  <a:schemeClr val="tx1"/>
                </a:solidFill>
                <a:latin typeface="+mn-lt"/>
                <a:cs typeface="Arial" panose="020B0604020202020204" pitchFamily="34" charset="0"/>
              </a:rPr>
            </a:br>
            <a:r>
              <a:rPr lang="en-GB" altLang="da-DK" sz="900" b="0" noProof="1">
                <a:solidFill>
                  <a:schemeClr val="tx1"/>
                </a:solidFill>
                <a:latin typeface="+mn-lt"/>
                <a:cs typeface="Arial" panose="020B0604020202020204" pitchFamily="34" charset="0"/>
              </a:rPr>
              <a:t>dragging the corners of the picture</a:t>
            </a:r>
            <a:br>
              <a:rPr lang="en-GB" altLang="da-DK" sz="900" b="0" noProof="1">
                <a:solidFill>
                  <a:schemeClr val="tx1"/>
                </a:solidFill>
                <a:latin typeface="+mn-lt"/>
                <a:cs typeface="Arial" panose="020B0604020202020204" pitchFamily="34" charset="0"/>
              </a:rPr>
            </a:br>
            <a:endParaRPr lang="en-GB" altLang="da-DK" sz="900" b="0" noProof="1">
              <a:solidFill>
                <a:schemeClr val="tx1"/>
              </a:solidFill>
              <a:latin typeface="+mn-lt"/>
              <a:cs typeface="Arial" panose="020B0604020202020204" pitchFamily="34" charset="0"/>
            </a:endParaRPr>
          </a:p>
          <a:p>
            <a:pPr eaLnBrk="1" hangingPunct="1">
              <a:spcAft>
                <a:spcPts val="600"/>
              </a:spcAft>
              <a:defRPr/>
            </a:pPr>
            <a:r>
              <a:rPr lang="en-GB" altLang="da-DK" sz="900" b="1" noProof="1">
                <a:solidFill>
                  <a:schemeClr val="tx1"/>
                </a:solidFill>
                <a:latin typeface="+mn-lt"/>
                <a:cs typeface="Arial" panose="020B0604020202020204" pitchFamily="34" charset="0"/>
              </a:rPr>
              <a:t>HINT: </a:t>
            </a:r>
            <a:r>
              <a:rPr lang="en-GB" altLang="da-DK" sz="900" b="0" noProof="1">
                <a:solidFill>
                  <a:schemeClr val="tx1"/>
                </a:solidFill>
                <a:latin typeface="+mn-lt"/>
                <a:cs typeface="Arial" panose="020B0604020202020204" pitchFamily="34" charset="0"/>
              </a:rPr>
              <a:t>If you delete the picture and </a:t>
            </a:r>
            <a:br>
              <a:rPr lang="en-GB" altLang="da-DK" sz="900" b="0" noProof="1">
                <a:solidFill>
                  <a:schemeClr val="tx1"/>
                </a:solidFill>
                <a:latin typeface="+mn-lt"/>
                <a:cs typeface="Arial" panose="020B0604020202020204" pitchFamily="34" charset="0"/>
              </a:rPr>
            </a:br>
            <a:r>
              <a:rPr lang="en-GB" altLang="da-DK" sz="900" b="0" noProof="1">
                <a:solidFill>
                  <a:schemeClr val="tx1"/>
                </a:solidFill>
                <a:latin typeface="+mn-lt"/>
                <a:cs typeface="Arial" panose="020B0604020202020204" pitchFamily="34" charset="0"/>
              </a:rPr>
              <a:t>insert a new one, the picture may </a:t>
            </a:r>
            <a:br>
              <a:rPr lang="en-GB" altLang="da-DK" sz="900" b="0" noProof="1">
                <a:solidFill>
                  <a:schemeClr val="tx1"/>
                </a:solidFill>
                <a:latin typeface="+mn-lt"/>
                <a:cs typeface="Arial" panose="020B0604020202020204" pitchFamily="34" charset="0"/>
              </a:rPr>
            </a:br>
            <a:r>
              <a:rPr lang="en-GB" altLang="da-DK" sz="900" b="0" noProof="1">
                <a:solidFill>
                  <a:schemeClr val="tx1"/>
                </a:solidFill>
                <a:latin typeface="+mn-lt"/>
                <a:cs typeface="Arial" panose="020B0604020202020204" pitchFamily="34" charset="0"/>
              </a:rPr>
              <a:t>lie in front of the text or graphic.</a:t>
            </a:r>
            <a:br>
              <a:rPr lang="en-GB" altLang="da-DK" sz="900" b="0" noProof="1">
                <a:solidFill>
                  <a:schemeClr val="tx1"/>
                </a:solidFill>
                <a:latin typeface="+mn-lt"/>
                <a:cs typeface="Arial" panose="020B0604020202020204" pitchFamily="34" charset="0"/>
              </a:rPr>
            </a:br>
            <a:r>
              <a:rPr lang="en-GB" altLang="da-DK" sz="900" b="0" noProof="1">
                <a:solidFill>
                  <a:schemeClr val="tx1"/>
                </a:solidFill>
                <a:latin typeface="+mn-lt"/>
                <a:cs typeface="Arial" panose="020B0604020202020204" pitchFamily="34" charset="0"/>
              </a:rPr>
              <a:t>If this happens, select the picture, </a:t>
            </a:r>
            <a:br>
              <a:rPr lang="en-GB" altLang="da-DK" sz="900" b="0" noProof="1">
                <a:solidFill>
                  <a:schemeClr val="tx1"/>
                </a:solidFill>
                <a:latin typeface="+mn-lt"/>
                <a:cs typeface="Arial" panose="020B0604020202020204" pitchFamily="34" charset="0"/>
              </a:rPr>
            </a:br>
            <a:r>
              <a:rPr lang="en-GB" altLang="da-DK" sz="900" b="0" noProof="1">
                <a:solidFill>
                  <a:schemeClr val="tx1"/>
                </a:solidFill>
                <a:latin typeface="+mn-lt"/>
                <a:cs typeface="Arial" panose="020B0604020202020204" pitchFamily="34" charset="0"/>
              </a:rPr>
              <a:t>right-click and choose </a:t>
            </a:r>
            <a:r>
              <a:rPr lang="en-GB" altLang="da-DK" sz="900" b="1" noProof="1">
                <a:solidFill>
                  <a:schemeClr val="tx1"/>
                </a:solidFill>
                <a:latin typeface="+mn-lt"/>
                <a:cs typeface="Arial" panose="020B0604020202020204" pitchFamily="34" charset="0"/>
              </a:rPr>
              <a:t>Send to Back</a:t>
            </a:r>
          </a:p>
        </p:txBody>
      </p:sp>
      <p:sp>
        <p:nvSpPr>
          <p:cNvPr id="15" name="Text Box 4">
            <a:extLst>
              <a:ext uri="{FF2B5EF4-FFF2-40B4-BE49-F238E27FC236}">
                <a16:creationId xmlns:a16="http://schemas.microsoft.com/office/drawing/2014/main" id="{17EA80A0-F605-4897-AE2A-18933CAB6DBB}"/>
              </a:ext>
            </a:extLst>
          </p:cNvPr>
          <p:cNvSpPr txBox="1">
            <a:spLocks noChangeArrowheads="1"/>
          </p:cNvSpPr>
          <p:nvPr userDrawn="1"/>
        </p:nvSpPr>
        <p:spPr bwMode="auto">
          <a:xfrm>
            <a:off x="8076214" y="1442790"/>
            <a:ext cx="2448000" cy="4662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144000" bIns="0" anchor="t" anchorCtr="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GB" sz="1600">
                <a:latin typeface="+mn-lt"/>
                <a:cs typeface="Arial" panose="020B0604020202020204" pitchFamily="34" charset="0"/>
              </a:rPr>
              <a:t>HEADER &amp; FOOTER</a:t>
            </a:r>
            <a:endParaRPr lang="en-GB" altLang="da-DK" sz="1600" b="0" noProof="1">
              <a:solidFill>
                <a:schemeClr val="tx1"/>
              </a:solidFill>
              <a:latin typeface="+mn-lt"/>
              <a:cs typeface="Arial" panose="020B0604020202020204" pitchFamily="34" charset="0"/>
            </a:endParaRPr>
          </a:p>
          <a:p>
            <a:pPr eaLnBrk="1" hangingPunct="1">
              <a:spcAft>
                <a:spcPts val="600"/>
              </a:spcAft>
              <a:defRPr/>
            </a:pPr>
            <a:r>
              <a:rPr lang="en-GB" altLang="da-DK" sz="900" b="0" noProof="1">
                <a:solidFill>
                  <a:schemeClr val="tx1"/>
                </a:solidFill>
                <a:latin typeface="+mn-lt"/>
                <a:cs typeface="Arial" panose="020B0604020202020204" pitchFamily="34" charset="0"/>
              </a:rPr>
              <a:t>Do this at the very end to apply the changes on all slides</a:t>
            </a:r>
          </a:p>
          <a:p>
            <a:pPr eaLnBrk="1" hangingPunct="1">
              <a:spcAft>
                <a:spcPts val="600"/>
              </a:spcAft>
              <a:defRPr/>
            </a:pPr>
            <a:r>
              <a:rPr lang="en-GB" altLang="da-DK" sz="900" b="0" noProof="1">
                <a:solidFill>
                  <a:schemeClr val="tx1"/>
                </a:solidFill>
                <a:latin typeface="+mn-lt"/>
                <a:cs typeface="Arial" panose="020B0604020202020204" pitchFamily="34" charset="0"/>
              </a:rPr>
              <a:t>Click on </a:t>
            </a:r>
            <a:r>
              <a:rPr lang="en-GB" altLang="da-DK" sz="900" b="1" noProof="1">
                <a:solidFill>
                  <a:schemeClr val="tx1"/>
                </a:solidFill>
                <a:latin typeface="+mn-lt"/>
                <a:cs typeface="Arial" panose="020B0604020202020204" pitchFamily="34" charset="0"/>
              </a:rPr>
              <a:t>Header and Footer </a:t>
            </a:r>
            <a:r>
              <a:rPr lang="en-GB" altLang="da-DK" sz="900" b="0" noProof="1">
                <a:solidFill>
                  <a:schemeClr val="tx1"/>
                </a:solidFill>
                <a:latin typeface="+mn-lt"/>
                <a:cs typeface="Arial" panose="020B0604020202020204" pitchFamily="34" charset="0"/>
              </a:rPr>
              <a:t>in the </a:t>
            </a:r>
            <a:r>
              <a:rPr lang="en-GB" altLang="da-DK" sz="900" b="1" noProof="1">
                <a:solidFill>
                  <a:schemeClr val="tx1"/>
                </a:solidFill>
                <a:latin typeface="+mn-lt"/>
                <a:cs typeface="Arial" panose="020B0604020202020204" pitchFamily="34" charset="0"/>
              </a:rPr>
              <a:t>Insert</a:t>
            </a:r>
            <a:r>
              <a:rPr lang="en-GB" altLang="da-DK" sz="900" b="0" noProof="1">
                <a:solidFill>
                  <a:schemeClr val="tx1"/>
                </a:solidFill>
                <a:latin typeface="+mn-lt"/>
                <a:cs typeface="Arial" panose="020B0604020202020204" pitchFamily="34" charset="0"/>
              </a:rPr>
              <a:t> tab (write the desired text, click date or page number from or to)</a:t>
            </a:r>
          </a:p>
          <a:p>
            <a:pPr eaLnBrk="1" hangingPunct="1">
              <a:spcAft>
                <a:spcPts val="600"/>
              </a:spcAft>
              <a:defRPr/>
            </a:pPr>
            <a:r>
              <a:rPr lang="en-GB" altLang="da-DK" sz="900" b="0" noProof="1">
                <a:solidFill>
                  <a:schemeClr val="tx1"/>
                </a:solidFill>
                <a:latin typeface="+mn-lt"/>
                <a:cs typeface="Arial" panose="020B0604020202020204" pitchFamily="34" charset="0"/>
              </a:rPr>
              <a:t>Click </a:t>
            </a:r>
            <a:r>
              <a:rPr lang="en-GB" altLang="da-DK" sz="900" b="1" noProof="1">
                <a:solidFill>
                  <a:schemeClr val="tx1"/>
                </a:solidFill>
                <a:latin typeface="+mn-lt"/>
                <a:cs typeface="Arial" panose="020B0604020202020204" pitchFamily="34" charset="0"/>
              </a:rPr>
              <a:t>Apply to All </a:t>
            </a:r>
            <a:r>
              <a:rPr lang="en-GB" altLang="da-DK" sz="900" b="0" noProof="1">
                <a:solidFill>
                  <a:schemeClr val="tx1"/>
                </a:solidFill>
                <a:latin typeface="+mn-lt"/>
                <a:cs typeface="Arial" panose="020B0604020202020204" pitchFamily="34" charset="0"/>
              </a:rPr>
              <a:t>or </a:t>
            </a:r>
            <a:r>
              <a:rPr lang="en-GB" altLang="da-DK" sz="900" b="1" noProof="1">
                <a:solidFill>
                  <a:schemeClr val="tx1"/>
                </a:solidFill>
                <a:latin typeface="+mn-lt"/>
                <a:cs typeface="Arial" panose="020B0604020202020204" pitchFamily="34" charset="0"/>
              </a:rPr>
              <a:t>Apply</a:t>
            </a:r>
            <a:r>
              <a:rPr lang="en-GB" altLang="da-DK" sz="900" b="0" noProof="1">
                <a:solidFill>
                  <a:schemeClr val="tx1"/>
                </a:solidFill>
                <a:latin typeface="+mn-lt"/>
                <a:cs typeface="Arial" panose="020B0604020202020204" pitchFamily="34" charset="0"/>
              </a:rPr>
              <a:t> if only used on one slide</a:t>
            </a:r>
            <a:br>
              <a:rPr lang="en-GB" altLang="da-DK" sz="900" b="0" noProof="1">
                <a:solidFill>
                  <a:schemeClr val="tx1"/>
                </a:solidFill>
                <a:latin typeface="+mn-lt"/>
                <a:cs typeface="Arial" panose="020B0604020202020204" pitchFamily="34" charset="0"/>
              </a:rPr>
            </a:br>
            <a:endParaRPr lang="en-GB" altLang="da-DK" sz="900" b="0" noProof="1">
              <a:solidFill>
                <a:schemeClr val="tx1"/>
              </a:solidFill>
              <a:latin typeface="+mn-lt"/>
              <a:cs typeface="Arial" panose="020B0604020202020204" pitchFamily="34" charset="0"/>
            </a:endParaRPr>
          </a:p>
          <a:p>
            <a:pPr eaLnBrk="1" hangingPunct="1">
              <a:spcAft>
                <a:spcPts val="600"/>
              </a:spcAft>
              <a:defRPr/>
            </a:pPr>
            <a:r>
              <a:rPr lang="en-GB" sz="1600">
                <a:latin typeface="+mn-lt"/>
                <a:cs typeface="Arial" panose="020B0604020202020204" pitchFamily="34" charset="0"/>
              </a:rPr>
              <a:t>GRIDLINES</a:t>
            </a:r>
          </a:p>
          <a:p>
            <a:pPr eaLnBrk="1" hangingPunct="1">
              <a:spcAft>
                <a:spcPts val="600"/>
              </a:spcAft>
              <a:defRPr/>
            </a:pPr>
            <a:r>
              <a:rPr lang="en-GB" altLang="da-DK" sz="900" b="0" noProof="1">
                <a:solidFill>
                  <a:schemeClr val="tx1"/>
                </a:solidFill>
                <a:latin typeface="+mn-lt"/>
                <a:cs typeface="Arial" panose="020B0604020202020204" pitchFamily="34" charset="0"/>
              </a:rPr>
              <a:t>Click the </a:t>
            </a:r>
            <a:r>
              <a:rPr lang="en-GB" altLang="da-DK" sz="900" b="1" noProof="1">
                <a:solidFill>
                  <a:schemeClr val="tx1"/>
                </a:solidFill>
                <a:latin typeface="+mn-lt"/>
                <a:cs typeface="Arial" panose="020B0604020202020204" pitchFamily="34" charset="0"/>
              </a:rPr>
              <a:t>View</a:t>
            </a:r>
            <a:r>
              <a:rPr lang="en-GB" altLang="da-DK" sz="900" b="0" noProof="1">
                <a:solidFill>
                  <a:schemeClr val="tx1"/>
                </a:solidFill>
                <a:latin typeface="+mn-lt"/>
                <a:cs typeface="Arial" panose="020B0604020202020204" pitchFamily="34" charset="0"/>
              </a:rPr>
              <a:t> tab and set tick mark next to </a:t>
            </a:r>
            <a:r>
              <a:rPr lang="en-GB" altLang="da-DK" sz="900" b="1" noProof="1">
                <a:solidFill>
                  <a:schemeClr val="tx1"/>
                </a:solidFill>
                <a:latin typeface="+mn-lt"/>
                <a:cs typeface="Arial" panose="020B0604020202020204" pitchFamily="34" charset="0"/>
              </a:rPr>
              <a:t>Guides</a:t>
            </a:r>
            <a:endParaRPr lang="en-GB" altLang="da-DK" sz="900" b="0" noProof="1">
              <a:solidFill>
                <a:schemeClr val="tx1"/>
              </a:solidFill>
              <a:latin typeface="+mn-lt"/>
              <a:cs typeface="Arial" panose="020B0604020202020204" pitchFamily="34" charset="0"/>
            </a:endParaRPr>
          </a:p>
          <a:p>
            <a:pPr eaLnBrk="1" hangingPunct="1">
              <a:spcAft>
                <a:spcPts val="600"/>
              </a:spcAft>
              <a:defRPr/>
            </a:pPr>
            <a:r>
              <a:rPr lang="en-GB" altLang="da-DK" sz="900" b="1" noProof="1">
                <a:solidFill>
                  <a:schemeClr val="tx1"/>
                </a:solidFill>
                <a:latin typeface="+mn-lt"/>
                <a:cs typeface="Arial" panose="020B0604020202020204" pitchFamily="34" charset="0"/>
              </a:rPr>
              <a:t>HINT: Alt + F9 </a:t>
            </a:r>
            <a:r>
              <a:rPr lang="en-GB" altLang="da-DK" sz="900" b="0" noProof="1">
                <a:solidFill>
                  <a:schemeClr val="tx1"/>
                </a:solidFill>
                <a:latin typeface="+mn-lt"/>
                <a:cs typeface="Arial" panose="020B0604020202020204" pitchFamily="34" charset="0"/>
              </a:rPr>
              <a:t>for quick view of guides</a:t>
            </a:r>
            <a:br>
              <a:rPr lang="en-GB" altLang="da-DK" sz="900" b="0" noProof="1">
                <a:solidFill>
                  <a:schemeClr val="tx1"/>
                </a:solidFill>
                <a:latin typeface="+mn-lt"/>
                <a:cs typeface="Arial" panose="020B0604020202020204" pitchFamily="34" charset="0"/>
              </a:rPr>
            </a:br>
            <a:endParaRPr lang="en-GB" altLang="da-DK" sz="900" b="0" noProof="1">
              <a:solidFill>
                <a:schemeClr val="tx1"/>
              </a:solidFill>
              <a:latin typeface="+mn-lt"/>
              <a:cs typeface="Arial" panose="020B0604020202020204" pitchFamily="34" charset="0"/>
            </a:endParaRPr>
          </a:p>
          <a:p>
            <a:pPr eaLnBrk="1" hangingPunct="1">
              <a:spcAft>
                <a:spcPts val="600"/>
              </a:spcAft>
              <a:defRPr/>
            </a:pPr>
            <a:r>
              <a:rPr lang="en-GB" altLang="da-DK" sz="1600" b="0" noProof="1">
                <a:solidFill>
                  <a:schemeClr val="tx1"/>
                </a:solidFill>
                <a:latin typeface="+mn-lt"/>
                <a:cs typeface="Arial" panose="020B0604020202020204" pitchFamily="34" charset="0"/>
              </a:rPr>
              <a:t>COPY/PASTE CONTENT</a:t>
            </a:r>
          </a:p>
          <a:p>
            <a:pPr eaLnBrk="1" hangingPunct="1">
              <a:spcAft>
                <a:spcPts val="600"/>
              </a:spcAft>
              <a:defRPr/>
            </a:pPr>
            <a:r>
              <a:rPr lang="en-GB" altLang="da-DK" sz="900" b="0" noProof="1">
                <a:solidFill>
                  <a:schemeClr val="tx1"/>
                </a:solidFill>
                <a:latin typeface="+mn-lt"/>
                <a:cs typeface="Arial" panose="020B0604020202020204" pitchFamily="34" charset="0"/>
              </a:rPr>
              <a:t>When copying old content to your new presentation, 2 options are available:</a:t>
            </a:r>
          </a:p>
          <a:p>
            <a:pPr eaLnBrk="1" hangingPunct="1">
              <a:spcAft>
                <a:spcPts val="600"/>
              </a:spcAft>
              <a:defRPr/>
            </a:pPr>
            <a:r>
              <a:rPr lang="en-GB" altLang="da-DK" sz="900" b="1" noProof="1">
                <a:solidFill>
                  <a:schemeClr val="tx1"/>
                </a:solidFill>
                <a:latin typeface="+mn-lt"/>
                <a:cs typeface="Arial" panose="020B0604020202020204" pitchFamily="34" charset="0"/>
              </a:rPr>
              <a:t>1. Best practice: </a:t>
            </a:r>
            <a:r>
              <a:rPr lang="en-GB" altLang="da-DK" sz="900" b="0" noProof="1">
                <a:solidFill>
                  <a:schemeClr val="tx1"/>
                </a:solidFill>
                <a:latin typeface="+mn-lt"/>
                <a:cs typeface="Arial" panose="020B0604020202020204" pitchFamily="34" charset="0"/>
              </a:rPr>
              <a:t>Create a slide in your new presentation and copy </a:t>
            </a:r>
            <a:r>
              <a:rPr lang="en-GB" altLang="da-DK" sz="900" b="0" i="0" u="sng" noProof="1">
                <a:solidFill>
                  <a:schemeClr val="tx1"/>
                </a:solidFill>
                <a:latin typeface="+mn-lt"/>
                <a:cs typeface="Arial" panose="020B0604020202020204" pitchFamily="34" charset="0"/>
              </a:rPr>
              <a:t>one</a:t>
            </a:r>
            <a:r>
              <a:rPr lang="en-GB" altLang="da-DK" sz="900" b="0" i="0" u="none" noProof="1">
                <a:solidFill>
                  <a:schemeClr val="tx1"/>
                </a:solidFill>
                <a:latin typeface="+mn-lt"/>
                <a:cs typeface="Arial" panose="020B0604020202020204" pitchFamily="34" charset="0"/>
              </a:rPr>
              <a:t> piece of content at a time (e.g. copy all text from </a:t>
            </a:r>
            <a:r>
              <a:rPr lang="en-GB" altLang="da-DK" sz="900" b="0" i="0" u="sng" noProof="1">
                <a:solidFill>
                  <a:schemeClr val="tx1"/>
                </a:solidFill>
                <a:latin typeface="+mn-lt"/>
                <a:cs typeface="Arial" panose="020B0604020202020204" pitchFamily="34" charset="0"/>
              </a:rPr>
              <a:t>one</a:t>
            </a:r>
            <a:r>
              <a:rPr lang="en-GB" altLang="da-DK" sz="900" b="0" i="0" u="none" noProof="1">
                <a:solidFill>
                  <a:schemeClr val="tx1"/>
                </a:solidFill>
                <a:latin typeface="+mn-lt"/>
                <a:cs typeface="Arial" panose="020B0604020202020204" pitchFamily="34" charset="0"/>
              </a:rPr>
              <a:t> textbox)</a:t>
            </a:r>
            <a:endParaRPr lang="en-GB" altLang="da-DK" sz="900" b="1" i="0" u="sng" noProof="1">
              <a:solidFill>
                <a:schemeClr val="tx1"/>
              </a:solidFill>
              <a:latin typeface="+mn-lt"/>
              <a:cs typeface="Arial" panose="020B0604020202020204" pitchFamily="34" charset="0"/>
            </a:endParaRPr>
          </a:p>
          <a:p>
            <a:pPr eaLnBrk="1" hangingPunct="1">
              <a:spcAft>
                <a:spcPts val="600"/>
              </a:spcAft>
              <a:defRPr/>
            </a:pPr>
            <a:r>
              <a:rPr lang="en-GB" altLang="da-DK" sz="900" b="1" noProof="1">
                <a:solidFill>
                  <a:schemeClr val="tx1"/>
                </a:solidFill>
                <a:latin typeface="+mn-lt"/>
                <a:cs typeface="Arial" panose="020B0604020202020204" pitchFamily="34" charset="0"/>
              </a:rPr>
              <a:t>2. </a:t>
            </a:r>
            <a:r>
              <a:rPr lang="en-GB" altLang="da-DK" sz="900" b="0" noProof="1">
                <a:solidFill>
                  <a:schemeClr val="tx1"/>
                </a:solidFill>
                <a:latin typeface="+mn-lt"/>
                <a:cs typeface="Arial" panose="020B0604020202020204" pitchFamily="34" charset="0"/>
              </a:rPr>
              <a:t>Or copy an entire slide into your new presentation and then choose a fitting layout. Remember to delete the old, wrong layouts (go to View &gt; Slidemaster and delete them)</a:t>
            </a:r>
            <a:endParaRPr lang="en-GB" altLang="da-DK" sz="900" b="1" noProof="1">
              <a:solidFill>
                <a:schemeClr val="tx1"/>
              </a:solidFill>
              <a:latin typeface="+mn-lt"/>
              <a:cs typeface="Arial" panose="020B0604020202020204" pitchFamily="34" charset="0"/>
            </a:endParaRPr>
          </a:p>
        </p:txBody>
      </p:sp>
      <p:pic>
        <p:nvPicPr>
          <p:cNvPr id="19" name="Picture 18">
            <a:extLst>
              <a:ext uri="{FF2B5EF4-FFF2-40B4-BE49-F238E27FC236}">
                <a16:creationId xmlns:a16="http://schemas.microsoft.com/office/drawing/2014/main" id="{0722642E-922E-4D3E-9481-C027E3A93CD0}"/>
              </a:ext>
            </a:extLst>
          </p:cNvPr>
          <p:cNvPicPr>
            <a:picLocks noChangeAspect="1"/>
          </p:cNvPicPr>
          <p:nvPr userDrawn="1"/>
        </p:nvPicPr>
        <p:blipFill>
          <a:blip r:embed="rId2"/>
          <a:stretch>
            <a:fillRect/>
          </a:stretch>
        </p:blipFill>
        <p:spPr>
          <a:xfrm>
            <a:off x="2932727" y="4779904"/>
            <a:ext cx="475428" cy="176762"/>
          </a:xfrm>
          <a:prstGeom prst="rect">
            <a:avLst/>
          </a:prstGeom>
        </p:spPr>
      </p:pic>
      <p:pic>
        <p:nvPicPr>
          <p:cNvPr id="22" name="Picture 21">
            <a:extLst>
              <a:ext uri="{FF2B5EF4-FFF2-40B4-BE49-F238E27FC236}">
                <a16:creationId xmlns:a16="http://schemas.microsoft.com/office/drawing/2014/main" id="{F37E3D92-3923-49A5-9D66-A01D052984C0}"/>
              </a:ext>
            </a:extLst>
          </p:cNvPr>
          <p:cNvPicPr>
            <a:picLocks noChangeAspect="1"/>
          </p:cNvPicPr>
          <p:nvPr userDrawn="1"/>
        </p:nvPicPr>
        <p:blipFill rotWithShape="1">
          <a:blip r:embed="rId3"/>
          <a:srcRect l="3901" t="45142" r="62601" b="9046"/>
          <a:stretch/>
        </p:blipFill>
        <p:spPr>
          <a:xfrm>
            <a:off x="6726550" y="1735179"/>
            <a:ext cx="341204" cy="321707"/>
          </a:xfrm>
          <a:prstGeom prst="rect">
            <a:avLst/>
          </a:prstGeom>
        </p:spPr>
      </p:pic>
      <p:pic>
        <p:nvPicPr>
          <p:cNvPr id="24" name="Picture 16">
            <a:extLst>
              <a:ext uri="{FF2B5EF4-FFF2-40B4-BE49-F238E27FC236}">
                <a16:creationId xmlns:a16="http://schemas.microsoft.com/office/drawing/2014/main" id="{EE4BD888-DAA9-4A3B-ADD9-0ACB9540A63B}"/>
              </a:ext>
            </a:extLst>
          </p:cNvPr>
          <p:cNvPicPr>
            <a:picLocks noChangeAspect="1"/>
          </p:cNvPicPr>
          <p:nvPr userDrawn="1"/>
        </p:nvPicPr>
        <p:blipFill>
          <a:blip r:embed="rId4"/>
          <a:stretch>
            <a:fillRect/>
          </a:stretch>
        </p:blipFill>
        <p:spPr>
          <a:xfrm>
            <a:off x="2932727" y="3962909"/>
            <a:ext cx="328881" cy="505501"/>
          </a:xfrm>
          <a:prstGeom prst="rect">
            <a:avLst/>
          </a:prstGeom>
        </p:spPr>
      </p:pic>
      <p:pic>
        <p:nvPicPr>
          <p:cNvPr id="26" name="Picture 20">
            <a:extLst>
              <a:ext uri="{FF2B5EF4-FFF2-40B4-BE49-F238E27FC236}">
                <a16:creationId xmlns:a16="http://schemas.microsoft.com/office/drawing/2014/main" id="{ADF46DFB-ABDB-43BA-AD93-FDEE2D7642D0}"/>
              </a:ext>
            </a:extLst>
          </p:cNvPr>
          <p:cNvPicPr>
            <a:picLocks noChangeAspect="1"/>
          </p:cNvPicPr>
          <p:nvPr userDrawn="1"/>
        </p:nvPicPr>
        <p:blipFill>
          <a:blip r:embed="rId5"/>
          <a:stretch>
            <a:fillRect/>
          </a:stretch>
        </p:blipFill>
        <p:spPr>
          <a:xfrm>
            <a:off x="2935425" y="3229754"/>
            <a:ext cx="538465" cy="172841"/>
          </a:xfrm>
          <a:prstGeom prst="rect">
            <a:avLst/>
          </a:prstGeom>
        </p:spPr>
      </p:pic>
      <p:pic>
        <p:nvPicPr>
          <p:cNvPr id="27" name="Picture 19">
            <a:extLst>
              <a:ext uri="{FF2B5EF4-FFF2-40B4-BE49-F238E27FC236}">
                <a16:creationId xmlns:a16="http://schemas.microsoft.com/office/drawing/2014/main" id="{CF6F40E1-EF2A-4675-A88E-429AD3ADD347}"/>
              </a:ext>
            </a:extLst>
          </p:cNvPr>
          <p:cNvPicPr>
            <a:picLocks noChangeAspect="1"/>
          </p:cNvPicPr>
          <p:nvPr userDrawn="1"/>
        </p:nvPicPr>
        <p:blipFill>
          <a:blip r:embed="rId6"/>
          <a:stretch>
            <a:fillRect/>
          </a:stretch>
        </p:blipFill>
        <p:spPr>
          <a:xfrm>
            <a:off x="6802694" y="2453659"/>
            <a:ext cx="313788" cy="543900"/>
          </a:xfrm>
          <a:prstGeom prst="rect">
            <a:avLst/>
          </a:prstGeom>
        </p:spPr>
      </p:pic>
      <p:pic>
        <p:nvPicPr>
          <p:cNvPr id="18" name="Picture 12">
            <a:extLst>
              <a:ext uri="{FF2B5EF4-FFF2-40B4-BE49-F238E27FC236}">
                <a16:creationId xmlns:a16="http://schemas.microsoft.com/office/drawing/2014/main" id="{1EEB59ED-856C-4646-8080-8164D2973D0E}"/>
              </a:ext>
            </a:extLst>
          </p:cNvPr>
          <p:cNvPicPr>
            <a:picLocks noChangeAspect="1"/>
          </p:cNvPicPr>
          <p:nvPr userDrawn="1"/>
        </p:nvPicPr>
        <p:blipFill>
          <a:blip r:embed="rId7"/>
          <a:stretch>
            <a:fillRect/>
          </a:stretch>
        </p:blipFill>
        <p:spPr>
          <a:xfrm>
            <a:off x="10717337" y="1980536"/>
            <a:ext cx="378293" cy="543366"/>
          </a:xfrm>
          <a:prstGeom prst="rect">
            <a:avLst/>
          </a:prstGeom>
        </p:spPr>
      </p:pic>
      <p:pic>
        <p:nvPicPr>
          <p:cNvPr id="11" name="Picture 10">
            <a:extLst>
              <a:ext uri="{FF2B5EF4-FFF2-40B4-BE49-F238E27FC236}">
                <a16:creationId xmlns:a16="http://schemas.microsoft.com/office/drawing/2014/main" id="{718B3BD4-04BC-40A0-B801-FB79B0884023}"/>
              </a:ext>
            </a:extLst>
          </p:cNvPr>
          <p:cNvPicPr>
            <a:picLocks noChangeAspect="1"/>
          </p:cNvPicPr>
          <p:nvPr userDrawn="1"/>
        </p:nvPicPr>
        <p:blipFill>
          <a:blip r:embed="rId8"/>
          <a:stretch>
            <a:fillRect/>
          </a:stretch>
        </p:blipFill>
        <p:spPr>
          <a:xfrm>
            <a:off x="2932727" y="2518464"/>
            <a:ext cx="457143" cy="257143"/>
          </a:xfrm>
          <a:prstGeom prst="rect">
            <a:avLst/>
          </a:prstGeom>
        </p:spPr>
      </p:pic>
      <p:sp>
        <p:nvSpPr>
          <p:cNvPr id="2" name="Date Placeholder 1">
            <a:extLst>
              <a:ext uri="{FF2B5EF4-FFF2-40B4-BE49-F238E27FC236}">
                <a16:creationId xmlns:a16="http://schemas.microsoft.com/office/drawing/2014/main" id="{51A02284-6888-4337-9A6F-80EFD8C407EB}"/>
              </a:ext>
            </a:extLst>
          </p:cNvPr>
          <p:cNvSpPr>
            <a:spLocks noGrp="1"/>
          </p:cNvSpPr>
          <p:nvPr>
            <p:ph type="dt" sz="half" idx="10"/>
          </p:nvPr>
        </p:nvSpPr>
        <p:spPr/>
        <p:txBody>
          <a:bodyPr/>
          <a:lstStyle/>
          <a:p>
            <a:endParaRPr lang="en-GB"/>
          </a:p>
        </p:txBody>
      </p:sp>
      <p:sp>
        <p:nvSpPr>
          <p:cNvPr id="3" name="Footer Placeholder 2">
            <a:extLst>
              <a:ext uri="{FF2B5EF4-FFF2-40B4-BE49-F238E27FC236}">
                <a16:creationId xmlns:a16="http://schemas.microsoft.com/office/drawing/2014/main" id="{71D2B70A-6BC5-4C66-869E-61F2A38A391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7509F8ED-36EE-4F7B-8B5E-A531C6E804E2}"/>
              </a:ext>
            </a:extLst>
          </p:cNvPr>
          <p:cNvSpPr>
            <a:spLocks noGrp="1"/>
          </p:cNvSpPr>
          <p:nvPr>
            <p:ph type="sldNum" sz="quarter" idx="12"/>
          </p:nvPr>
        </p:nvSpPr>
        <p:spPr/>
        <p:txBody>
          <a:bodyPr/>
          <a:lstStyle/>
          <a:p>
            <a:fld id="{5BA07366-CB75-4AA8-9E5B-928B849F427C}" type="slidenum">
              <a:rPr lang="en-GB" smtClean="0"/>
              <a:pPr/>
              <a:t>‹#›</a:t>
            </a:fld>
            <a:endParaRPr lang="en-GB"/>
          </a:p>
        </p:txBody>
      </p:sp>
    </p:spTree>
    <p:extLst>
      <p:ext uri="{BB962C8B-B14F-4D97-AF65-F5344CB8AC3E}">
        <p14:creationId xmlns:p14="http://schemas.microsoft.com/office/powerpoint/2010/main" val="186874244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gt;Do not use layouts after this &gt;">
    <p:bg>
      <p:bgPr>
        <a:solidFill>
          <a:schemeClr val="tx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F124504-36FD-4753-851D-5B7D02D4A2D1}"/>
              </a:ext>
            </a:extLst>
          </p:cNvPr>
          <p:cNvSpPr/>
          <p:nvPr userDrawn="1"/>
        </p:nvSpPr>
        <p:spPr>
          <a:xfrm>
            <a:off x="0" y="0"/>
            <a:ext cx="12192000" cy="6861600"/>
          </a:xfrm>
          <a:prstGeom prst="rect">
            <a:avLst/>
          </a:prstGeom>
          <a:solidFill>
            <a:schemeClr val="tx1"/>
          </a:solidFill>
          <a:ln w="6350"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a:spcBef>
                <a:spcPts val="600"/>
              </a:spcBef>
              <a:buClr>
                <a:srgbClr val="003755"/>
              </a:buClr>
            </a:pPr>
            <a:endParaRPr lang="en-GB" sz="1400">
              <a:solidFill>
                <a:schemeClr val="tx1"/>
              </a:solidFill>
            </a:endParaRPr>
          </a:p>
        </p:txBody>
      </p:sp>
      <p:sp>
        <p:nvSpPr>
          <p:cNvPr id="5" name="Do not use"/>
          <p:cNvSpPr txBox="1"/>
          <p:nvPr userDrawn="1"/>
        </p:nvSpPr>
        <p:spPr>
          <a:xfrm>
            <a:off x="430213" y="656823"/>
            <a:ext cx="11356977" cy="2893100"/>
          </a:xfrm>
          <a:prstGeom prst="rect">
            <a:avLst/>
          </a:prstGeom>
          <a:noFill/>
        </p:spPr>
        <p:txBody>
          <a:bodyPr wrap="square" lIns="0" tIns="0" rIns="0" bIns="0" rtlCol="0">
            <a:spAutoFit/>
          </a:bodyPr>
          <a:lstStyle/>
          <a:p>
            <a:pPr marL="0" marR="0" indent="0" algn="ctr" fontAlgn="auto">
              <a:lnSpc>
                <a:spcPct val="100000"/>
              </a:lnSpc>
              <a:spcBef>
                <a:spcPts val="600"/>
              </a:spcBef>
              <a:spcAft>
                <a:spcPts val="0"/>
              </a:spcAft>
              <a:buClr>
                <a:srgbClr val="003755"/>
              </a:buClr>
              <a:buSzTx/>
              <a:buFontTx/>
              <a:buNone/>
              <a:tabLst/>
            </a:pPr>
            <a:r>
              <a:rPr lang="en-GB" sz="4400" b="0" noProof="0">
                <a:solidFill>
                  <a:schemeClr val="bg1"/>
                </a:solidFill>
              </a:rPr>
              <a:t>If you see any </a:t>
            </a:r>
            <a:r>
              <a:rPr lang="en-GB" sz="4400" b="1" i="1" noProof="0">
                <a:solidFill>
                  <a:schemeClr val="bg1"/>
                </a:solidFill>
              </a:rPr>
              <a:t>layouts after this </a:t>
            </a:r>
            <a:r>
              <a:rPr lang="en-GB" sz="4400" b="0" i="0" noProof="0">
                <a:solidFill>
                  <a:schemeClr val="bg1"/>
                </a:solidFill>
              </a:rPr>
              <a:t>one</a:t>
            </a:r>
            <a:r>
              <a:rPr lang="en-GB" sz="4400" b="1" i="1" noProof="0">
                <a:solidFill>
                  <a:schemeClr val="bg1"/>
                </a:solidFill>
              </a:rPr>
              <a:t>,</a:t>
            </a:r>
            <a:br>
              <a:rPr lang="en-GB" sz="4400" b="0" i="0" noProof="0">
                <a:solidFill>
                  <a:schemeClr val="bg1"/>
                </a:solidFill>
              </a:rPr>
            </a:br>
            <a:r>
              <a:rPr lang="en-GB" sz="4400" b="0" noProof="0">
                <a:solidFill>
                  <a:schemeClr val="bg1"/>
                </a:solidFill>
              </a:rPr>
              <a:t>do not use them. These layouts </a:t>
            </a:r>
            <a:r>
              <a:rPr lang="en-GB" sz="4400" b="1" i="1" u="none" noProof="0">
                <a:solidFill>
                  <a:schemeClr val="bg1"/>
                </a:solidFill>
              </a:rPr>
              <a:t>are not </a:t>
            </a:r>
            <a:r>
              <a:rPr lang="en-GB" sz="4400" b="0" noProof="0">
                <a:solidFill>
                  <a:schemeClr val="bg1"/>
                </a:solidFill>
              </a:rPr>
              <a:t>part of our corporate template.</a:t>
            </a:r>
            <a:br>
              <a:rPr lang="en-GB" sz="2800" b="0" noProof="0">
                <a:solidFill>
                  <a:schemeClr val="bg1"/>
                </a:solidFill>
              </a:rPr>
            </a:br>
            <a:br>
              <a:rPr lang="en-GB" sz="2800" b="0" noProof="0">
                <a:solidFill>
                  <a:schemeClr val="bg1"/>
                </a:solidFill>
              </a:rPr>
            </a:br>
            <a:endParaRPr lang="en-GB" sz="2800" b="0" noProof="0">
              <a:solidFill>
                <a:schemeClr val="bg1"/>
              </a:solidFill>
            </a:endParaRPr>
          </a:p>
        </p:txBody>
      </p:sp>
      <p:grpSp>
        <p:nvGrpSpPr>
          <p:cNvPr id="4" name="Group 3">
            <a:extLst>
              <a:ext uri="{FF2B5EF4-FFF2-40B4-BE49-F238E27FC236}">
                <a16:creationId xmlns:a16="http://schemas.microsoft.com/office/drawing/2014/main" id="{2BEB5E5A-DA85-4D5B-80B9-F94482F55D76}"/>
              </a:ext>
            </a:extLst>
          </p:cNvPr>
          <p:cNvGrpSpPr/>
          <p:nvPr userDrawn="1"/>
        </p:nvGrpSpPr>
        <p:grpSpPr>
          <a:xfrm rot="8100000">
            <a:off x="10404874" y="3325226"/>
            <a:ext cx="1036788" cy="1036788"/>
            <a:chOff x="6096000" y="4963130"/>
            <a:chExt cx="1456719" cy="1456719"/>
          </a:xfrm>
          <a:solidFill>
            <a:schemeClr val="bg1"/>
          </a:solidFill>
        </p:grpSpPr>
        <p:sp>
          <p:nvSpPr>
            <p:cNvPr id="3" name="Rectangle 2">
              <a:extLst>
                <a:ext uri="{FF2B5EF4-FFF2-40B4-BE49-F238E27FC236}">
                  <a16:creationId xmlns:a16="http://schemas.microsoft.com/office/drawing/2014/main" id="{C823227E-A862-4A7F-BC20-0D107430AB2C}"/>
                </a:ext>
              </a:extLst>
            </p:cNvPr>
            <p:cNvSpPr/>
            <p:nvPr userDrawn="1"/>
          </p:nvSpPr>
          <p:spPr>
            <a:xfrm rot="5400000">
              <a:off x="5534135" y="5524995"/>
              <a:ext cx="1456719" cy="332990"/>
            </a:xfrm>
            <a:prstGeom prst="rect">
              <a:avLst/>
            </a:prstGeom>
            <a:grpFill/>
            <a:ln w="6350"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a:spcBef>
                  <a:spcPts val="600"/>
                </a:spcBef>
                <a:buClr>
                  <a:srgbClr val="003755"/>
                </a:buClr>
              </a:pPr>
              <a:endParaRPr lang="en-GB" sz="1400">
                <a:solidFill>
                  <a:schemeClr val="tx1"/>
                </a:solidFill>
              </a:endParaRPr>
            </a:p>
          </p:txBody>
        </p:sp>
        <p:sp>
          <p:nvSpPr>
            <p:cNvPr id="6" name="Rectangle 5">
              <a:extLst>
                <a:ext uri="{FF2B5EF4-FFF2-40B4-BE49-F238E27FC236}">
                  <a16:creationId xmlns:a16="http://schemas.microsoft.com/office/drawing/2014/main" id="{08501AE6-6504-4184-9443-E89AFACF769D}"/>
                </a:ext>
              </a:extLst>
            </p:cNvPr>
            <p:cNvSpPr/>
            <p:nvPr userDrawn="1"/>
          </p:nvSpPr>
          <p:spPr>
            <a:xfrm rot="10800000">
              <a:off x="6096000" y="4963130"/>
              <a:ext cx="1456719" cy="332990"/>
            </a:xfrm>
            <a:prstGeom prst="rect">
              <a:avLst/>
            </a:prstGeom>
            <a:grpFill/>
            <a:ln w="6350"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a:spcBef>
                  <a:spcPts val="600"/>
                </a:spcBef>
                <a:buClr>
                  <a:srgbClr val="003755"/>
                </a:buClr>
              </a:pPr>
              <a:endParaRPr lang="en-GB" sz="1400">
                <a:solidFill>
                  <a:schemeClr val="tx1"/>
                </a:solidFill>
              </a:endParaRPr>
            </a:p>
          </p:txBody>
        </p:sp>
      </p:grpSp>
      <p:sp>
        <p:nvSpPr>
          <p:cNvPr id="12" name="Rectangle 11">
            <a:extLst>
              <a:ext uri="{FF2B5EF4-FFF2-40B4-BE49-F238E27FC236}">
                <a16:creationId xmlns:a16="http://schemas.microsoft.com/office/drawing/2014/main" id="{67CEE09B-6EE1-4BF2-85A3-DE69E91BC4C6}"/>
              </a:ext>
            </a:extLst>
          </p:cNvPr>
          <p:cNvSpPr/>
          <p:nvPr userDrawn="1"/>
        </p:nvSpPr>
        <p:spPr>
          <a:xfrm>
            <a:off x="430213" y="2588374"/>
            <a:ext cx="10152346" cy="2215991"/>
          </a:xfrm>
          <a:prstGeom prst="rect">
            <a:avLst/>
          </a:prstGeom>
        </p:spPr>
        <p:txBody>
          <a:bodyPr wrap="square">
            <a:spAutoFit/>
          </a:bodyPr>
          <a:lstStyle/>
          <a:p>
            <a:pPr algn="ctr"/>
            <a:r>
              <a:rPr lang="en-GB" sz="13800" b="1" i="1" noProof="0">
                <a:solidFill>
                  <a:schemeClr val="bg1"/>
                </a:solidFill>
              </a:rPr>
              <a:t>Do not use </a:t>
            </a:r>
            <a:endParaRPr lang="en-GB" sz="2400" b="1" i="1"/>
          </a:p>
        </p:txBody>
      </p:sp>
      <p:sp>
        <p:nvSpPr>
          <p:cNvPr id="16" name="Do not use">
            <a:extLst>
              <a:ext uri="{FF2B5EF4-FFF2-40B4-BE49-F238E27FC236}">
                <a16:creationId xmlns:a16="http://schemas.microsoft.com/office/drawing/2014/main" id="{A8FA78FA-4D94-4717-B7C6-6F86378D6B01}"/>
              </a:ext>
            </a:extLst>
          </p:cNvPr>
          <p:cNvSpPr txBox="1"/>
          <p:nvPr userDrawn="1"/>
        </p:nvSpPr>
        <p:spPr>
          <a:xfrm>
            <a:off x="430214" y="5186455"/>
            <a:ext cx="11356974" cy="969496"/>
          </a:xfrm>
          <a:prstGeom prst="rect">
            <a:avLst/>
          </a:prstGeom>
          <a:noFill/>
        </p:spPr>
        <p:txBody>
          <a:bodyPr wrap="square" lIns="0" tIns="0" rIns="0" bIns="0" rtlCol="0">
            <a:spAutoFit/>
          </a:bodyPr>
          <a:lstStyle/>
          <a:p>
            <a:pPr marL="0" marR="0" indent="0" algn="ctr" fontAlgn="auto">
              <a:lnSpc>
                <a:spcPct val="100000"/>
              </a:lnSpc>
              <a:spcBef>
                <a:spcPts val="600"/>
              </a:spcBef>
              <a:spcAft>
                <a:spcPts val="0"/>
              </a:spcAft>
              <a:buClr>
                <a:srgbClr val="003755"/>
              </a:buClr>
              <a:buSzTx/>
              <a:buFontTx/>
              <a:buNone/>
              <a:tabLst/>
            </a:pPr>
            <a:r>
              <a:rPr lang="en-GB" sz="2000" b="0" noProof="0">
                <a:solidFill>
                  <a:schemeClr val="bg1"/>
                </a:solidFill>
              </a:rPr>
              <a:t>Due to PowerPoint’s standard Copy/Paste functionality extra undesirable layouts can appear.</a:t>
            </a:r>
          </a:p>
          <a:p>
            <a:pPr marL="0" marR="0" indent="0" algn="ctr" fontAlgn="auto">
              <a:lnSpc>
                <a:spcPct val="100000"/>
              </a:lnSpc>
              <a:spcBef>
                <a:spcPts val="600"/>
              </a:spcBef>
              <a:spcAft>
                <a:spcPts val="0"/>
              </a:spcAft>
              <a:buClr>
                <a:srgbClr val="003755"/>
              </a:buClr>
              <a:buSzTx/>
              <a:buFontTx/>
              <a:buNone/>
              <a:tabLst/>
            </a:pPr>
            <a:r>
              <a:rPr lang="en-GB" sz="2000" b="0" noProof="0">
                <a:solidFill>
                  <a:schemeClr val="bg1"/>
                </a:solidFill>
              </a:rPr>
              <a:t>Also notice: Layouts after this might contain potential confidential information.</a:t>
            </a:r>
            <a:br>
              <a:rPr lang="en-GB" sz="1800" b="0" noProof="0">
                <a:solidFill>
                  <a:schemeClr val="bg1"/>
                </a:solidFill>
              </a:rPr>
            </a:br>
            <a:endParaRPr lang="en-GB" sz="1800" b="0" noProof="0">
              <a:solidFill>
                <a:schemeClr val="bg1"/>
              </a:solidFill>
            </a:endParaRPr>
          </a:p>
        </p:txBody>
      </p:sp>
      <p:sp>
        <p:nvSpPr>
          <p:cNvPr id="13" name="Date Placeholder 6" hidden="1">
            <a:extLst>
              <a:ext uri="{FF2B5EF4-FFF2-40B4-BE49-F238E27FC236}">
                <a16:creationId xmlns:a16="http://schemas.microsoft.com/office/drawing/2014/main" id="{706505A8-87EA-4BA0-B698-35156BC765D0}"/>
              </a:ext>
            </a:extLst>
          </p:cNvPr>
          <p:cNvSpPr>
            <a:spLocks noGrp="1"/>
          </p:cNvSpPr>
          <p:nvPr>
            <p:ph type="dt" sz="half" idx="15"/>
          </p:nvPr>
        </p:nvSpPr>
        <p:spPr>
          <a:xfrm>
            <a:off x="0" y="6858000"/>
            <a:ext cx="0" cy="0"/>
          </a:xfrm>
        </p:spPr>
        <p:txBody>
          <a:bodyPr/>
          <a:lstStyle>
            <a:lvl1pPr>
              <a:defRPr sz="100">
                <a:noFill/>
              </a:defRPr>
            </a:lvl1pPr>
          </a:lstStyle>
          <a:p>
            <a:fld id="{6F52A3B9-C46E-47C2-A1FB-F5434525BDF4}" type="datetime4">
              <a:rPr lang="en-GB" smtClean="0"/>
              <a:t>23 January 2024</a:t>
            </a:fld>
            <a:endParaRPr lang="en-GB"/>
          </a:p>
        </p:txBody>
      </p:sp>
      <p:sp>
        <p:nvSpPr>
          <p:cNvPr id="14" name="Footer Placeholder 8" hidden="1">
            <a:extLst>
              <a:ext uri="{FF2B5EF4-FFF2-40B4-BE49-F238E27FC236}">
                <a16:creationId xmlns:a16="http://schemas.microsoft.com/office/drawing/2014/main" id="{AB150C2C-2030-498B-8262-6BD5BCCBB345}"/>
              </a:ext>
            </a:extLst>
          </p:cNvPr>
          <p:cNvSpPr>
            <a:spLocks noGrp="1"/>
          </p:cNvSpPr>
          <p:nvPr>
            <p:ph type="ftr" sz="quarter" idx="16"/>
          </p:nvPr>
        </p:nvSpPr>
        <p:spPr>
          <a:xfrm>
            <a:off x="0" y="6858000"/>
            <a:ext cx="0" cy="0"/>
          </a:xfrm>
        </p:spPr>
        <p:txBody>
          <a:bodyPr/>
          <a:lstStyle>
            <a:lvl1pPr>
              <a:defRPr sz="100">
                <a:noFill/>
              </a:defRPr>
            </a:lvl1pPr>
          </a:lstStyle>
          <a:p>
            <a:endParaRPr lang="en-GB"/>
          </a:p>
        </p:txBody>
      </p:sp>
      <p:sp>
        <p:nvSpPr>
          <p:cNvPr id="15" name="Slide Number Placeholder 10" hidden="1">
            <a:extLst>
              <a:ext uri="{FF2B5EF4-FFF2-40B4-BE49-F238E27FC236}">
                <a16:creationId xmlns:a16="http://schemas.microsoft.com/office/drawing/2014/main" id="{E81B246F-92C7-4EF8-ACD0-05F73C7095BE}"/>
              </a:ext>
            </a:extLst>
          </p:cNvPr>
          <p:cNvSpPr>
            <a:spLocks noGrp="1"/>
          </p:cNvSpPr>
          <p:nvPr>
            <p:ph type="sldNum" sz="quarter" idx="17"/>
          </p:nvPr>
        </p:nvSpPr>
        <p:spPr>
          <a:xfrm>
            <a:off x="0" y="6858000"/>
            <a:ext cx="0" cy="0"/>
          </a:xfrm>
        </p:spPr>
        <p:txBody>
          <a:bodyPr/>
          <a:lstStyle>
            <a:lvl1pPr>
              <a:defRPr sz="100">
                <a:noFill/>
              </a:defRPr>
            </a:lvl1pPr>
          </a:lstStyle>
          <a:p>
            <a:fld id="{23AA811B-2EBD-4900-905E-5BE206449611}" type="slidenum">
              <a:rPr lang="en-GB" smtClean="0"/>
              <a:pPr/>
              <a:t>‹#›</a:t>
            </a:fld>
            <a:endParaRPr lang="en-GB"/>
          </a:p>
        </p:txBody>
      </p:sp>
    </p:spTree>
    <p:extLst>
      <p:ext uri="{BB962C8B-B14F-4D97-AF65-F5344CB8AC3E}">
        <p14:creationId xmlns:p14="http://schemas.microsoft.com/office/powerpoint/2010/main" val="18674500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3_Cover high-level">
    <p:spTree>
      <p:nvGrpSpPr>
        <p:cNvPr id="1" name=""/>
        <p:cNvGrpSpPr/>
        <p:nvPr/>
      </p:nvGrpSpPr>
      <p:grpSpPr>
        <a:xfrm>
          <a:off x="0" y="0"/>
          <a:ext cx="0" cy="0"/>
          <a:chOff x="0" y="0"/>
          <a:chExt cx="0" cy="0"/>
        </a:xfrm>
      </p:grpSpPr>
      <p:sp>
        <p:nvSpPr>
          <p:cNvPr id="8" name="Picture Placeholder 7"/>
          <p:cNvSpPr>
            <a:spLocks noGrp="1"/>
          </p:cNvSpPr>
          <p:nvPr>
            <p:ph type="pic" sz="quarter" idx="15" hasCustomPrompt="1"/>
          </p:nvPr>
        </p:nvSpPr>
        <p:spPr>
          <a:xfrm>
            <a:off x="0" y="0"/>
            <a:ext cx="12192000" cy="6858000"/>
          </a:xfrm>
          <a:blipFill>
            <a:blip r:embed="rId2"/>
            <a:stretch>
              <a:fillRect/>
            </a:stretch>
          </a:blipFill>
        </p:spPr>
        <p:txBody>
          <a:bodyPr lIns="8064000" tIns="576000" rIns="1080000" anchor="ctr" anchorCtr="0"/>
          <a:lstStyle>
            <a:lvl1pPr marL="0" indent="0" algn="l">
              <a:buFontTx/>
              <a:buNone/>
              <a:defRPr sz="1600" b="0">
                <a:solidFill>
                  <a:schemeClr val="accent4"/>
                </a:solidFill>
              </a:defRPr>
            </a:lvl1pPr>
          </a:lstStyle>
          <a:p>
            <a:r>
              <a:rPr lang="en-GB"/>
              <a:t>Click on picture frame to insert background picture, click on DNV-menu / Image Tools-button / Choose Insert or Paste</a:t>
            </a:r>
          </a:p>
        </p:txBody>
      </p:sp>
      <p:sp>
        <p:nvSpPr>
          <p:cNvPr id="39" name="_SD_FLD_DocumentNumber">
            <a:extLst>
              <a:ext uri="{FF2B5EF4-FFF2-40B4-BE49-F238E27FC236}">
                <a16:creationId xmlns:a16="http://schemas.microsoft.com/office/drawing/2014/main" id="{6D4A75F9-9621-4F28-A6CF-B645F5EF9C9F}"/>
              </a:ext>
            </a:extLst>
          </p:cNvPr>
          <p:cNvSpPr txBox="1">
            <a:spLocks noChangeArrowheads="1"/>
          </p:cNvSpPr>
          <p:nvPr userDrawn="1"/>
        </p:nvSpPr>
        <p:spPr bwMode="auto">
          <a:xfrm>
            <a:off x="540001" y="6440400"/>
            <a:ext cx="170155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l">
              <a:spcBef>
                <a:spcPts val="0"/>
              </a:spcBef>
            </a:pPr>
            <a:endParaRPr lang="en-GB" altLang="ja-JP" sz="700">
              <a:solidFill>
                <a:schemeClr val="accent1"/>
              </a:solidFill>
              <a:ea typeface="ＭＳ Ｐゴシック" charset="-128"/>
              <a:cs typeface="Arial" charset="0"/>
            </a:endParaRPr>
          </a:p>
        </p:txBody>
      </p:sp>
      <p:sp>
        <p:nvSpPr>
          <p:cNvPr id="16" name="SD_FLD_Draft" hidden="1">
            <a:extLst>
              <a:ext uri="{FF2B5EF4-FFF2-40B4-BE49-F238E27FC236}">
                <a16:creationId xmlns:a16="http://schemas.microsoft.com/office/drawing/2014/main" id="{BD7D6A25-4428-4539-B039-5FC4AADC87C9}"/>
              </a:ext>
            </a:extLst>
          </p:cNvPr>
          <p:cNvSpPr txBox="1">
            <a:spLocks noChangeArrowheads="1"/>
          </p:cNvSpPr>
          <p:nvPr userDrawn="1"/>
        </p:nvSpPr>
        <p:spPr bwMode="auto">
          <a:xfrm>
            <a:off x="5243513" y="6232324"/>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sp>
        <p:nvSpPr>
          <p:cNvPr id="17" name="SD_FLD_Confidentiality">
            <a:extLst>
              <a:ext uri="{FF2B5EF4-FFF2-40B4-BE49-F238E27FC236}">
                <a16:creationId xmlns:a16="http://schemas.microsoft.com/office/drawing/2014/main" id="{31AB39E5-0741-4771-B91F-E17E5133945B}"/>
              </a:ext>
            </a:extLst>
          </p:cNvPr>
          <p:cNvSpPr/>
          <p:nvPr userDrawn="1"/>
        </p:nvSpPr>
        <p:spPr>
          <a:xfrm>
            <a:off x="7131600" y="6440400"/>
            <a:ext cx="2440800" cy="1512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L="0" algn="ctr" defTabSz="914400" rtl="0" eaLnBrk="1" latinLnBrk="0" hangingPunct="1">
              <a:lnSpc>
                <a:spcPct val="100000"/>
              </a:lnSpc>
              <a:spcBef>
                <a:spcPts val="0"/>
              </a:spcBef>
            </a:pPr>
            <a:endParaRPr lang="en-GB" sz="700" b="0" kern="1200" cap="all" baseline="0">
              <a:solidFill>
                <a:schemeClr val="accent1"/>
              </a:solidFill>
              <a:latin typeface="+mn-lt"/>
              <a:ea typeface="+mn-ea"/>
              <a:cs typeface="+mn-cs"/>
            </a:endParaRPr>
          </a:p>
        </p:txBody>
      </p:sp>
      <p:sp>
        <p:nvSpPr>
          <p:cNvPr id="63" name="Top white Text Placeholder 62">
            <a:extLst>
              <a:ext uri="{FF2B5EF4-FFF2-40B4-BE49-F238E27FC236}">
                <a16:creationId xmlns:a16="http://schemas.microsoft.com/office/drawing/2014/main" id="{86FA6806-F06F-4815-9C58-9A21745653C3}"/>
              </a:ext>
            </a:extLst>
          </p:cNvPr>
          <p:cNvSpPr>
            <a:spLocks noGrp="1"/>
          </p:cNvSpPr>
          <p:nvPr>
            <p:ph type="body" sz="quarter" idx="43" hasCustomPrompt="1"/>
          </p:nvPr>
        </p:nvSpPr>
        <p:spPr>
          <a:xfrm>
            <a:off x="539750" y="-1"/>
            <a:ext cx="6407150" cy="3429001"/>
          </a:xfrm>
          <a:solidFill>
            <a:schemeClr val="bg1"/>
          </a:solidFill>
        </p:spPr>
        <p:txBody>
          <a:bodyPr/>
          <a:lstStyle>
            <a:lvl1pPr>
              <a:defRPr sz="100">
                <a:noFill/>
              </a:defRPr>
            </a:lvl1pPr>
            <a:lvl2pPr>
              <a:defRPr sz="100"/>
            </a:lvl2pPr>
            <a:lvl3pPr>
              <a:defRPr sz="100"/>
            </a:lvl3pPr>
            <a:lvl4pPr>
              <a:defRPr sz="100"/>
            </a:lvl4pPr>
            <a:lvl5pPr>
              <a:defRPr sz="100"/>
            </a:lvl5pPr>
          </a:lstStyle>
          <a:p>
            <a:pPr lvl="0"/>
            <a:r>
              <a:rPr lang="en-GB"/>
              <a:t>.</a:t>
            </a:r>
          </a:p>
        </p:txBody>
      </p:sp>
      <p:sp>
        <p:nvSpPr>
          <p:cNvPr id="65" name="Top blue Text Placeholder 64">
            <a:extLst>
              <a:ext uri="{FF2B5EF4-FFF2-40B4-BE49-F238E27FC236}">
                <a16:creationId xmlns:a16="http://schemas.microsoft.com/office/drawing/2014/main" id="{44396705-2401-41FF-AC70-D31092879887}"/>
              </a:ext>
            </a:extLst>
          </p:cNvPr>
          <p:cNvSpPr>
            <a:spLocks noGrp="1"/>
          </p:cNvSpPr>
          <p:nvPr>
            <p:ph type="body" sz="quarter" idx="44" hasCustomPrompt="1"/>
          </p:nvPr>
        </p:nvSpPr>
        <p:spPr>
          <a:xfrm>
            <a:off x="540000" y="3390298"/>
            <a:ext cx="6408000" cy="1234800"/>
          </a:xfrm>
          <a:solidFill>
            <a:schemeClr val="tx2"/>
          </a:solidFill>
          <a:ln>
            <a:noFill/>
          </a:ln>
        </p:spPr>
        <p:txBody>
          <a:bodyPr/>
          <a:lstStyle>
            <a:lvl1pPr>
              <a:defRPr sz="100">
                <a:noFill/>
              </a:defRPr>
            </a:lvl1pPr>
            <a:lvl2pPr>
              <a:defRPr sz="100"/>
            </a:lvl2pPr>
            <a:lvl3pPr>
              <a:defRPr sz="100"/>
            </a:lvl3pPr>
            <a:lvl4pPr>
              <a:defRPr sz="100"/>
            </a:lvl4pPr>
            <a:lvl5pPr>
              <a:defRPr sz="100"/>
            </a:lvl5pPr>
          </a:lstStyle>
          <a:p>
            <a:pPr lvl="0"/>
            <a:r>
              <a:rPr lang="en-GB"/>
              <a:t>.</a:t>
            </a:r>
          </a:p>
        </p:txBody>
      </p:sp>
      <p:sp>
        <p:nvSpPr>
          <p:cNvPr id="26" name="Title 1">
            <a:extLst>
              <a:ext uri="{FF2B5EF4-FFF2-40B4-BE49-F238E27FC236}">
                <a16:creationId xmlns:a16="http://schemas.microsoft.com/office/drawing/2014/main" id="{18E2B2C2-0C1A-4F16-AB97-87EF9E7EAEEA}"/>
              </a:ext>
            </a:extLst>
          </p:cNvPr>
          <p:cNvSpPr>
            <a:spLocks noGrp="1"/>
          </p:cNvSpPr>
          <p:nvPr>
            <p:ph type="ctrTitle" hasCustomPrompt="1"/>
          </p:nvPr>
        </p:nvSpPr>
        <p:spPr>
          <a:xfrm>
            <a:off x="1080000" y="1592796"/>
            <a:ext cx="5320800" cy="1436524"/>
          </a:xfrm>
        </p:spPr>
        <p:txBody>
          <a:bodyPr anchor="t" anchorCtr="0">
            <a:noAutofit/>
          </a:bodyPr>
          <a:lstStyle>
            <a:lvl1pPr>
              <a:lnSpc>
                <a:spcPct val="83000"/>
              </a:lnSpc>
              <a:defRPr sz="3600">
                <a:solidFill>
                  <a:schemeClr val="accent1"/>
                </a:solidFill>
              </a:defRPr>
            </a:lvl1pPr>
          </a:lstStyle>
          <a:p>
            <a:r>
              <a:rPr lang="en-GB"/>
              <a:t>Click to add title</a:t>
            </a:r>
          </a:p>
        </p:txBody>
      </p:sp>
      <p:sp>
        <p:nvSpPr>
          <p:cNvPr id="30" name="Subtitle 2">
            <a:extLst>
              <a:ext uri="{FF2B5EF4-FFF2-40B4-BE49-F238E27FC236}">
                <a16:creationId xmlns:a16="http://schemas.microsoft.com/office/drawing/2014/main" id="{55756018-EA5B-4F5B-8ECA-D5A1005CDF47}"/>
              </a:ext>
            </a:extLst>
          </p:cNvPr>
          <p:cNvSpPr>
            <a:spLocks noGrp="1"/>
          </p:cNvSpPr>
          <p:nvPr>
            <p:ph type="subTitle" idx="1" hasCustomPrompt="1"/>
          </p:nvPr>
        </p:nvSpPr>
        <p:spPr>
          <a:xfrm>
            <a:off x="1076398" y="3661200"/>
            <a:ext cx="5342402" cy="316800"/>
          </a:xfrm>
        </p:spPr>
        <p:txBody>
          <a:bodyPr>
            <a:noAutofit/>
          </a:bodyPr>
          <a:lstStyle>
            <a:lvl1pPr marL="0" indent="0" algn="l" defTabSz="914400" rtl="0" eaLnBrk="1" latinLnBrk="0" hangingPunct="1">
              <a:lnSpc>
                <a:spcPct val="83000"/>
              </a:lnSpc>
              <a:spcBef>
                <a:spcPts val="0"/>
              </a:spcBef>
              <a:buNone/>
              <a:defRPr lang="en-US" sz="2000" b="0" kern="1200" dirty="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add subtitle</a:t>
            </a:r>
          </a:p>
        </p:txBody>
      </p:sp>
      <p:sp>
        <p:nvSpPr>
          <p:cNvPr id="31" name="Text Placeholder 3">
            <a:extLst>
              <a:ext uri="{FF2B5EF4-FFF2-40B4-BE49-F238E27FC236}">
                <a16:creationId xmlns:a16="http://schemas.microsoft.com/office/drawing/2014/main" id="{795036F0-513C-4690-81A2-F2137A557DCE}"/>
              </a:ext>
            </a:extLst>
          </p:cNvPr>
          <p:cNvSpPr>
            <a:spLocks noGrp="1"/>
          </p:cNvSpPr>
          <p:nvPr>
            <p:ph type="body" sz="quarter" idx="24" hasCustomPrompt="1"/>
          </p:nvPr>
        </p:nvSpPr>
        <p:spPr>
          <a:xfrm>
            <a:off x="1080000" y="3114000"/>
            <a:ext cx="5320800" cy="259200"/>
          </a:xfrm>
        </p:spPr>
        <p:txBody>
          <a:bodyPr anchor="t" anchorCtr="0">
            <a:normAutofit/>
          </a:bodyPr>
          <a:lstStyle>
            <a:lvl1pPr marL="0" indent="0">
              <a:lnSpc>
                <a:spcPct val="100000"/>
              </a:lnSpc>
              <a:spcBef>
                <a:spcPts val="0"/>
              </a:spcBef>
              <a:buNone/>
              <a:tabLst/>
              <a:defRPr sz="1400" b="0">
                <a:solidFill>
                  <a:schemeClr val="tx2"/>
                </a:solidFill>
              </a:defRPr>
            </a:lvl1pPr>
            <a:lvl2pPr marL="0" indent="0">
              <a:lnSpc>
                <a:spcPct val="83000"/>
              </a:lnSpc>
              <a:spcBef>
                <a:spcPts val="0"/>
              </a:spcBef>
              <a:buNone/>
              <a:tabLst/>
              <a:defRPr sz="1400" b="0"/>
            </a:lvl2pPr>
            <a:lvl3pPr marL="0" indent="0">
              <a:lnSpc>
                <a:spcPct val="83000"/>
              </a:lnSpc>
              <a:spcBef>
                <a:spcPts val="0"/>
              </a:spcBef>
              <a:buNone/>
              <a:tabLst/>
              <a:defRPr sz="1400" b="0"/>
            </a:lvl3pPr>
            <a:lvl4pPr marL="0" indent="0">
              <a:lnSpc>
                <a:spcPct val="83000"/>
              </a:lnSpc>
              <a:spcBef>
                <a:spcPts val="0"/>
              </a:spcBef>
              <a:buNone/>
              <a:tabLst/>
              <a:defRPr sz="1400" b="0"/>
            </a:lvl4pPr>
            <a:lvl5pPr marL="0" indent="0">
              <a:lnSpc>
                <a:spcPct val="83000"/>
              </a:lnSpc>
              <a:spcBef>
                <a:spcPts val="0"/>
              </a:spcBef>
              <a:buNone/>
              <a:tabLst/>
              <a:defRPr sz="1400" b="0"/>
            </a:lvl5pPr>
          </a:lstStyle>
          <a:p>
            <a:pPr lvl="0"/>
            <a:r>
              <a:rPr lang="en-GB"/>
              <a:t>Insert date DD Month Year</a:t>
            </a:r>
            <a:endParaRPr lang="en-US"/>
          </a:p>
        </p:txBody>
      </p:sp>
      <p:sp>
        <p:nvSpPr>
          <p:cNvPr id="18" name="Text Placeholder 5">
            <a:extLst>
              <a:ext uri="{FF2B5EF4-FFF2-40B4-BE49-F238E27FC236}">
                <a16:creationId xmlns:a16="http://schemas.microsoft.com/office/drawing/2014/main" id="{6E7010F2-E87C-4A37-82E8-9658961C6357}"/>
              </a:ext>
            </a:extLst>
          </p:cNvPr>
          <p:cNvSpPr>
            <a:spLocks noGrp="1"/>
          </p:cNvSpPr>
          <p:nvPr>
            <p:ph type="body" sz="quarter" idx="20" hasCustomPrompt="1"/>
          </p:nvPr>
        </p:nvSpPr>
        <p:spPr>
          <a:xfrm>
            <a:off x="1080001" y="4021200"/>
            <a:ext cx="5320800" cy="396000"/>
          </a:xfrm>
        </p:spPr>
        <p:txBody>
          <a:bodyPr/>
          <a:lstStyle>
            <a:lvl1pPr marL="0" indent="0" algn="l">
              <a:lnSpc>
                <a:spcPct val="83000"/>
              </a:lnSpc>
              <a:spcBef>
                <a:spcPts val="0"/>
              </a:spcBef>
              <a:buNone/>
              <a:defRPr sz="1400">
                <a:solidFill>
                  <a:schemeClr val="bg1"/>
                </a:solidFill>
              </a:defRPr>
            </a:lvl1pPr>
            <a:lvl2pPr marL="0" indent="0">
              <a:buNone/>
              <a:defRPr sz="1200"/>
            </a:lvl2pPr>
            <a:lvl3pPr marL="0" indent="0">
              <a:buNone/>
              <a:defRPr sz="1200"/>
            </a:lvl3pPr>
            <a:lvl4pPr marL="0" indent="0">
              <a:buNone/>
              <a:defRPr sz="1200"/>
            </a:lvl4pPr>
            <a:lvl5pPr marL="0" indent="0">
              <a:buNone/>
              <a:defRPr sz="1200"/>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a:t>Click to add name, title etc..</a:t>
            </a:r>
          </a:p>
          <a:p>
            <a:pPr lvl="0"/>
            <a:endParaRPr lang="en-GB"/>
          </a:p>
        </p:txBody>
      </p:sp>
      <p:sp>
        <p:nvSpPr>
          <p:cNvPr id="67" name="Logo Text Placeholder 66">
            <a:extLst>
              <a:ext uri="{FF2B5EF4-FFF2-40B4-BE49-F238E27FC236}">
                <a16:creationId xmlns:a16="http://schemas.microsoft.com/office/drawing/2014/main" id="{8F2A53FB-F4DD-4718-B83E-681A97D8089C}"/>
              </a:ext>
            </a:extLst>
          </p:cNvPr>
          <p:cNvSpPr>
            <a:spLocks noGrp="1"/>
          </p:cNvSpPr>
          <p:nvPr>
            <p:ph type="body" sz="quarter" idx="45" hasCustomPrompt="1"/>
          </p:nvPr>
        </p:nvSpPr>
        <p:spPr>
          <a:xfrm>
            <a:off x="1080000" y="540000"/>
            <a:ext cx="1702800" cy="727200"/>
          </a:xfrm>
          <a:blipFill>
            <a:blip r:embed="rId3">
              <a:extLst>
                <a:ext uri="{96DAC541-7B7A-43D3-8B79-37D633B846F1}">
                  <asvg:svgBlip xmlns:asvg="http://schemas.microsoft.com/office/drawing/2016/SVG/main" r:embed="rId4"/>
                </a:ext>
              </a:extLst>
            </a:blip>
            <a:stretch>
              <a:fillRect/>
            </a:stretch>
          </a:blipFill>
        </p:spPr>
        <p:txBody>
          <a:bodyPr/>
          <a:lstStyle>
            <a:lvl1pPr>
              <a:defRPr sz="100">
                <a:noFill/>
              </a:defRPr>
            </a:lvl1pPr>
            <a:lvl2pPr>
              <a:defRPr sz="100"/>
            </a:lvl2pPr>
            <a:lvl3pPr>
              <a:defRPr sz="100"/>
            </a:lvl3pPr>
            <a:lvl4pPr>
              <a:defRPr sz="100"/>
            </a:lvl4pPr>
            <a:lvl5pPr>
              <a:defRPr sz="100"/>
            </a:lvl5pPr>
          </a:lstStyle>
          <a:p>
            <a:pPr lvl="0"/>
            <a:r>
              <a:rPr lang="en-GB"/>
              <a:t>.</a:t>
            </a:r>
          </a:p>
        </p:txBody>
      </p:sp>
      <p:sp>
        <p:nvSpPr>
          <p:cNvPr id="69" name="Tagline Text Placeholder 68">
            <a:extLst>
              <a:ext uri="{FF2B5EF4-FFF2-40B4-BE49-F238E27FC236}">
                <a16:creationId xmlns:a16="http://schemas.microsoft.com/office/drawing/2014/main" id="{B2E61313-541F-4AA3-BFA3-10A9209FA814}"/>
              </a:ext>
            </a:extLst>
          </p:cNvPr>
          <p:cNvSpPr>
            <a:spLocks noGrp="1"/>
          </p:cNvSpPr>
          <p:nvPr>
            <p:ph type="body" sz="quarter" idx="46" hasCustomPrompt="1"/>
          </p:nvPr>
        </p:nvSpPr>
        <p:spPr>
          <a:xfrm>
            <a:off x="4716000" y="540000"/>
            <a:ext cx="1702800" cy="111600"/>
          </a:xfrm>
          <a:blipFill>
            <a:blip r:embed="rId5">
              <a:extLst>
                <a:ext uri="{96DAC541-7B7A-43D3-8B79-37D633B846F1}">
                  <asvg:svgBlip xmlns:asvg="http://schemas.microsoft.com/office/drawing/2016/SVG/main" r:embed="rId6"/>
                </a:ext>
              </a:extLst>
            </a:blip>
            <a:stretch>
              <a:fillRect/>
            </a:stretch>
          </a:blipFill>
        </p:spPr>
        <p:txBody>
          <a:bodyPr/>
          <a:lstStyle>
            <a:lvl1pPr>
              <a:defRPr sz="100">
                <a:noFill/>
              </a:defRPr>
            </a:lvl1pPr>
            <a:lvl2pPr>
              <a:defRPr sz="100"/>
            </a:lvl2pPr>
            <a:lvl3pPr>
              <a:defRPr sz="100"/>
            </a:lvl3pPr>
            <a:lvl4pPr>
              <a:defRPr sz="100"/>
            </a:lvl4pPr>
            <a:lvl5pPr>
              <a:defRPr sz="100"/>
            </a:lvl5pPr>
          </a:lstStyle>
          <a:p>
            <a:pPr lvl="0"/>
            <a:r>
              <a:rPr lang="en-GB"/>
              <a:t>.</a:t>
            </a:r>
          </a:p>
        </p:txBody>
      </p:sp>
      <p:sp>
        <p:nvSpPr>
          <p:cNvPr id="41" name="Date Placeholder 12" hidden="1">
            <a:extLst>
              <a:ext uri="{FF2B5EF4-FFF2-40B4-BE49-F238E27FC236}">
                <a16:creationId xmlns:a16="http://schemas.microsoft.com/office/drawing/2014/main" id="{F8C7B2A1-0C6D-4367-B22A-DB1D1248E7E8}"/>
              </a:ext>
            </a:extLst>
          </p:cNvPr>
          <p:cNvSpPr>
            <a:spLocks noGrp="1"/>
          </p:cNvSpPr>
          <p:nvPr>
            <p:ph type="dt" sz="half" idx="19"/>
          </p:nvPr>
        </p:nvSpPr>
        <p:spPr>
          <a:xfrm>
            <a:off x="0" y="6858000"/>
            <a:ext cx="0" cy="0"/>
          </a:xfrm>
        </p:spPr>
        <p:txBody>
          <a:bodyPr/>
          <a:lstStyle>
            <a:lvl1pPr>
              <a:defRPr>
                <a:solidFill>
                  <a:schemeClr val="bg1"/>
                </a:solidFill>
              </a:defRPr>
            </a:lvl1pPr>
          </a:lstStyle>
          <a:p>
            <a:endParaRPr lang="en-GB"/>
          </a:p>
        </p:txBody>
      </p:sp>
      <p:sp>
        <p:nvSpPr>
          <p:cNvPr id="42" name="Footer Placeholder 23" hidden="1">
            <a:extLst>
              <a:ext uri="{FF2B5EF4-FFF2-40B4-BE49-F238E27FC236}">
                <a16:creationId xmlns:a16="http://schemas.microsoft.com/office/drawing/2014/main" id="{70E9D16D-FE2F-4908-ABD5-BB45ECB4099A}"/>
              </a:ext>
            </a:extLst>
          </p:cNvPr>
          <p:cNvSpPr>
            <a:spLocks noGrp="1"/>
          </p:cNvSpPr>
          <p:nvPr>
            <p:ph type="ftr" sz="quarter" idx="16"/>
          </p:nvPr>
        </p:nvSpPr>
        <p:spPr>
          <a:xfrm>
            <a:off x="0" y="6858000"/>
            <a:ext cx="0" cy="0"/>
          </a:xfrm>
        </p:spPr>
        <p:txBody>
          <a:bodyPr/>
          <a:lstStyle>
            <a:lvl1pPr>
              <a:defRPr sz="100">
                <a:noFill/>
              </a:defRPr>
            </a:lvl1pPr>
          </a:lstStyle>
          <a:p>
            <a:endParaRPr lang="en-GB">
              <a:noFill/>
            </a:endParaRPr>
          </a:p>
        </p:txBody>
      </p:sp>
      <p:sp>
        <p:nvSpPr>
          <p:cNvPr id="43" name="Slide Number Placeholder 24" hidden="1">
            <a:extLst>
              <a:ext uri="{FF2B5EF4-FFF2-40B4-BE49-F238E27FC236}">
                <a16:creationId xmlns:a16="http://schemas.microsoft.com/office/drawing/2014/main" id="{393087B7-ABFA-4120-819F-40E9D4ED1169}"/>
              </a:ext>
            </a:extLst>
          </p:cNvPr>
          <p:cNvSpPr>
            <a:spLocks noGrp="1"/>
          </p:cNvSpPr>
          <p:nvPr>
            <p:ph type="sldNum" sz="quarter" idx="17"/>
          </p:nvPr>
        </p:nvSpPr>
        <p:spPr>
          <a:xfrm>
            <a:off x="0" y="6858000"/>
            <a:ext cx="0" cy="0"/>
          </a:xfrm>
        </p:spPr>
        <p:txBody>
          <a:bodyPr/>
          <a:lstStyle>
            <a:lvl1pPr>
              <a:defRPr sz="100">
                <a:noFill/>
              </a:defRPr>
            </a:lvl1pPr>
          </a:lstStyle>
          <a:p>
            <a:fld id="{5BA07366-CB75-4AA8-9E5B-928B849F427C}" type="slidenum">
              <a:rPr lang="en-GB" smtClean="0"/>
              <a:pPr/>
              <a:t>‹#›</a:t>
            </a:fld>
            <a:endParaRPr lang="en-GB" sz="100"/>
          </a:p>
        </p:txBody>
      </p:sp>
    </p:spTree>
    <p:extLst>
      <p:ext uri="{BB962C8B-B14F-4D97-AF65-F5344CB8AC3E}">
        <p14:creationId xmlns:p14="http://schemas.microsoft.com/office/powerpoint/2010/main" val="39073497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ver service">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11EE7B84-21D7-4D19-B8C2-98FB782C5002}"/>
              </a:ext>
            </a:extLst>
          </p:cNvPr>
          <p:cNvSpPr/>
          <p:nvPr userDrawn="1"/>
        </p:nvSpPr>
        <p:spPr>
          <a:xfrm>
            <a:off x="10892788" y="3428991"/>
            <a:ext cx="1299210" cy="3434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noProof="0"/>
          </a:p>
        </p:txBody>
      </p:sp>
      <p:sp>
        <p:nvSpPr>
          <p:cNvPr id="28" name="Rectangle 27">
            <a:extLst>
              <a:ext uri="{FF2B5EF4-FFF2-40B4-BE49-F238E27FC236}">
                <a16:creationId xmlns:a16="http://schemas.microsoft.com/office/drawing/2014/main" id="{5C9E16D1-DD8A-448B-8C91-3F9644937B8A}"/>
              </a:ext>
            </a:extLst>
          </p:cNvPr>
          <p:cNvSpPr/>
          <p:nvPr userDrawn="1"/>
        </p:nvSpPr>
        <p:spPr>
          <a:xfrm>
            <a:off x="10892788" y="0"/>
            <a:ext cx="1299210" cy="34289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noProof="0"/>
          </a:p>
        </p:txBody>
      </p:sp>
      <p:pic>
        <p:nvPicPr>
          <p:cNvPr id="27" name="Graphic 26">
            <a:extLst>
              <a:ext uri="{FF2B5EF4-FFF2-40B4-BE49-F238E27FC236}">
                <a16:creationId xmlns:a16="http://schemas.microsoft.com/office/drawing/2014/main" id="{45691DC5-BC42-4673-ABEB-824D2A1A48AB}"/>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72347" t="1675" r="7579" b="42703"/>
          <a:stretch/>
        </p:blipFill>
        <p:spPr>
          <a:xfrm>
            <a:off x="10892789" y="0"/>
            <a:ext cx="1299210" cy="3428993"/>
          </a:xfrm>
          <a:prstGeom prst="rect">
            <a:avLst/>
          </a:prstGeom>
        </p:spPr>
      </p:pic>
      <p:sp>
        <p:nvSpPr>
          <p:cNvPr id="32" name="Picture Placeholder 31">
            <a:extLst>
              <a:ext uri="{FF2B5EF4-FFF2-40B4-BE49-F238E27FC236}">
                <a16:creationId xmlns:a16="http://schemas.microsoft.com/office/drawing/2014/main" id="{353A26F8-896D-4566-BE5C-C8CD2E8BB8E2}"/>
              </a:ext>
            </a:extLst>
          </p:cNvPr>
          <p:cNvSpPr>
            <a:spLocks noGrp="1"/>
          </p:cNvSpPr>
          <p:nvPr>
            <p:ph type="pic" sz="quarter" idx="19" hasCustomPrompt="1"/>
          </p:nvPr>
        </p:nvSpPr>
        <p:spPr>
          <a:xfrm>
            <a:off x="0" y="3428993"/>
            <a:ext cx="10892788" cy="3429007"/>
          </a:xfrm>
          <a:prstGeom prst="rect">
            <a:avLst/>
          </a:prstGeom>
          <a:blipFill>
            <a:blip r:embed="rId4"/>
            <a:stretch>
              <a:fillRect/>
            </a:stretch>
          </a:blipFill>
        </p:spPr>
        <p:txBody>
          <a:bodyPr wrap="square" lIns="3348000" rIns="3060000">
            <a:noAutofit/>
          </a:bodyPr>
          <a:lstStyle>
            <a:lvl1pPr marL="0" indent="0" algn="l">
              <a:buFontTx/>
              <a:buNone/>
              <a:defRPr sz="1600" b="0">
                <a:solidFill>
                  <a:schemeClr val="accent4"/>
                </a:solidFill>
              </a:defRPr>
            </a:lvl1pPr>
          </a:lstStyle>
          <a:p>
            <a:r>
              <a:rPr lang="en-GB"/>
              <a:t>Click on picture frame to insert background picture, click on DNV-menu / Image Tools-button / Choose Insert or Paste</a:t>
            </a:r>
          </a:p>
        </p:txBody>
      </p:sp>
      <p:sp>
        <p:nvSpPr>
          <p:cNvPr id="2" name="Title 1"/>
          <p:cNvSpPr>
            <a:spLocks noGrp="1"/>
          </p:cNvSpPr>
          <p:nvPr>
            <p:ph type="ctrTitle" hasCustomPrompt="1"/>
          </p:nvPr>
        </p:nvSpPr>
        <p:spPr>
          <a:xfrm>
            <a:off x="539750" y="1591200"/>
            <a:ext cx="6586538" cy="977407"/>
          </a:xfrm>
        </p:spPr>
        <p:txBody>
          <a:bodyPr anchor="t" anchorCtr="0">
            <a:noAutofit/>
          </a:bodyPr>
          <a:lstStyle>
            <a:lvl1pPr>
              <a:lnSpc>
                <a:spcPct val="83000"/>
              </a:lnSpc>
              <a:defRPr sz="3600">
                <a:solidFill>
                  <a:schemeClr val="accent1"/>
                </a:solidFill>
              </a:defRPr>
            </a:lvl1pPr>
          </a:lstStyle>
          <a:p>
            <a:r>
              <a:rPr lang="en-GB"/>
              <a:t>Click to add title</a:t>
            </a:r>
          </a:p>
        </p:txBody>
      </p:sp>
      <p:sp>
        <p:nvSpPr>
          <p:cNvPr id="31" name="Subtitle 2"/>
          <p:cNvSpPr>
            <a:spLocks noGrp="1"/>
          </p:cNvSpPr>
          <p:nvPr>
            <p:ph type="subTitle" idx="1" hasCustomPrompt="1"/>
          </p:nvPr>
        </p:nvSpPr>
        <p:spPr>
          <a:xfrm>
            <a:off x="539750" y="2620800"/>
            <a:ext cx="6586538" cy="316800"/>
          </a:xfrm>
        </p:spPr>
        <p:txBody>
          <a:bodyPr>
            <a:noAutofit/>
          </a:bodyPr>
          <a:lstStyle>
            <a:lvl1pPr marL="0" indent="0" algn="l" defTabSz="914400" rtl="0" eaLnBrk="1" latinLnBrk="0" hangingPunct="1">
              <a:lnSpc>
                <a:spcPct val="83000"/>
              </a:lnSpc>
              <a:spcBef>
                <a:spcPts val="0"/>
              </a:spcBef>
              <a:buNone/>
              <a:defRPr lang="en-US" sz="2000" b="0" kern="1200" dirty="0">
                <a:solidFill>
                  <a:schemeClr val="accent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add subtitle</a:t>
            </a:r>
          </a:p>
        </p:txBody>
      </p:sp>
      <p:sp>
        <p:nvSpPr>
          <p:cNvPr id="4" name="Text Placeholder 3">
            <a:extLst>
              <a:ext uri="{FF2B5EF4-FFF2-40B4-BE49-F238E27FC236}">
                <a16:creationId xmlns:a16="http://schemas.microsoft.com/office/drawing/2014/main" id="{2B2D590D-63DF-49A5-B495-2B2E9EA7D2AA}"/>
              </a:ext>
            </a:extLst>
          </p:cNvPr>
          <p:cNvSpPr>
            <a:spLocks noGrp="1"/>
          </p:cNvSpPr>
          <p:nvPr>
            <p:ph type="body" sz="quarter" idx="18" hasCustomPrompt="1"/>
          </p:nvPr>
        </p:nvSpPr>
        <p:spPr>
          <a:xfrm>
            <a:off x="539750" y="2980800"/>
            <a:ext cx="6586538" cy="396000"/>
          </a:xfrm>
        </p:spPr>
        <p:txBody>
          <a:bodyPr anchor="t" anchorCtr="0">
            <a:normAutofit/>
          </a:bodyPr>
          <a:lstStyle>
            <a:lvl1pPr marL="0" indent="0">
              <a:lnSpc>
                <a:spcPct val="83000"/>
              </a:lnSpc>
              <a:spcBef>
                <a:spcPts val="0"/>
              </a:spcBef>
              <a:buNone/>
              <a:tabLst/>
              <a:defRPr sz="1400" b="0">
                <a:solidFill>
                  <a:schemeClr val="accent1"/>
                </a:solidFill>
              </a:defRPr>
            </a:lvl1pPr>
            <a:lvl2pPr marL="0" indent="0">
              <a:lnSpc>
                <a:spcPct val="83000"/>
              </a:lnSpc>
              <a:spcBef>
                <a:spcPts val="0"/>
              </a:spcBef>
              <a:buNone/>
              <a:tabLst/>
              <a:defRPr sz="1400" b="0"/>
            </a:lvl2pPr>
            <a:lvl3pPr marL="0" indent="0">
              <a:lnSpc>
                <a:spcPct val="83000"/>
              </a:lnSpc>
              <a:spcBef>
                <a:spcPts val="0"/>
              </a:spcBef>
              <a:buNone/>
              <a:tabLst/>
              <a:defRPr sz="1400" b="0"/>
            </a:lvl3pPr>
            <a:lvl4pPr marL="0" indent="0">
              <a:lnSpc>
                <a:spcPct val="83000"/>
              </a:lnSpc>
              <a:spcBef>
                <a:spcPts val="0"/>
              </a:spcBef>
              <a:buNone/>
              <a:tabLst/>
              <a:defRPr sz="1400" b="0"/>
            </a:lvl4pPr>
            <a:lvl5pPr marL="0" indent="0">
              <a:lnSpc>
                <a:spcPct val="83000"/>
              </a:lnSpc>
              <a:spcBef>
                <a:spcPts val="0"/>
              </a:spcBef>
              <a:buNone/>
              <a:tabLst/>
              <a:defRPr sz="1400" b="0"/>
            </a:lvl5pPr>
          </a:lstStyle>
          <a:p>
            <a:pPr lvl="0"/>
            <a:r>
              <a:rPr lang="en-GB"/>
              <a:t>Click to add name, title etc..</a:t>
            </a:r>
          </a:p>
        </p:txBody>
      </p:sp>
      <p:sp>
        <p:nvSpPr>
          <p:cNvPr id="13" name="Date Placeholder 12" hidden="1"/>
          <p:cNvSpPr>
            <a:spLocks noGrp="1"/>
          </p:cNvSpPr>
          <p:nvPr>
            <p:ph type="dt" sz="half" idx="15"/>
          </p:nvPr>
        </p:nvSpPr>
        <p:spPr>
          <a:xfrm>
            <a:off x="0" y="6858000"/>
            <a:ext cx="0" cy="0"/>
          </a:xfrm>
        </p:spPr>
        <p:txBody>
          <a:bodyPr/>
          <a:lstStyle>
            <a:lvl1pPr>
              <a:defRPr>
                <a:solidFill>
                  <a:schemeClr val="bg1"/>
                </a:solidFill>
              </a:defRPr>
            </a:lvl1pPr>
          </a:lstStyle>
          <a:p>
            <a:endParaRPr lang="en-GB"/>
          </a:p>
        </p:txBody>
      </p:sp>
      <p:sp>
        <p:nvSpPr>
          <p:cNvPr id="24" name="Footer Placeholder 23" hidden="1"/>
          <p:cNvSpPr>
            <a:spLocks noGrp="1"/>
          </p:cNvSpPr>
          <p:nvPr>
            <p:ph type="ftr" sz="quarter" idx="16"/>
          </p:nvPr>
        </p:nvSpPr>
        <p:spPr>
          <a:xfrm>
            <a:off x="0" y="6858000"/>
            <a:ext cx="0" cy="0"/>
          </a:xfrm>
        </p:spPr>
        <p:txBody>
          <a:bodyPr/>
          <a:lstStyle>
            <a:lvl1pPr>
              <a:defRPr sz="100">
                <a:noFill/>
              </a:defRPr>
            </a:lvl1pPr>
          </a:lstStyle>
          <a:p>
            <a:endParaRPr lang="en-GB">
              <a:noFill/>
            </a:endParaRPr>
          </a:p>
        </p:txBody>
      </p:sp>
      <p:sp>
        <p:nvSpPr>
          <p:cNvPr id="25" name="Slide Number Placeholder 24" hidden="1"/>
          <p:cNvSpPr>
            <a:spLocks noGrp="1"/>
          </p:cNvSpPr>
          <p:nvPr>
            <p:ph type="sldNum" sz="quarter" idx="17"/>
          </p:nvPr>
        </p:nvSpPr>
        <p:spPr>
          <a:xfrm>
            <a:off x="0" y="6858000"/>
            <a:ext cx="0" cy="0"/>
          </a:xfrm>
        </p:spPr>
        <p:txBody>
          <a:bodyPr/>
          <a:lstStyle>
            <a:lvl1pPr>
              <a:defRPr sz="100">
                <a:noFill/>
              </a:defRPr>
            </a:lvl1pPr>
          </a:lstStyle>
          <a:p>
            <a:fld id="{5BA07366-CB75-4AA8-9E5B-928B849F427C}" type="slidenum">
              <a:rPr lang="en-GB" smtClean="0"/>
              <a:pPr/>
              <a:t>‹#›</a:t>
            </a:fld>
            <a:endParaRPr lang="en-GB" sz="100"/>
          </a:p>
        </p:txBody>
      </p:sp>
      <p:sp>
        <p:nvSpPr>
          <p:cNvPr id="29" name="_SD_FLD_DocumentNumber"/>
          <p:cNvSpPr txBox="1">
            <a:spLocks noChangeArrowheads="1"/>
          </p:cNvSpPr>
          <p:nvPr userDrawn="1"/>
        </p:nvSpPr>
        <p:spPr bwMode="auto">
          <a:xfrm>
            <a:off x="540001" y="6440400"/>
            <a:ext cx="170155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l">
              <a:spcBef>
                <a:spcPts val="0"/>
              </a:spcBef>
            </a:pPr>
            <a:endParaRPr lang="en-GB" altLang="ja-JP" sz="700">
              <a:solidFill>
                <a:schemeClr val="accent1"/>
              </a:solidFill>
              <a:ea typeface="ＭＳ Ｐゴシック" charset="-128"/>
              <a:cs typeface="Arial" charset="0"/>
            </a:endParaRPr>
          </a:p>
        </p:txBody>
      </p:sp>
      <p:sp>
        <p:nvSpPr>
          <p:cNvPr id="46" name="SD_FLD_Confidentiality">
            <a:extLst>
              <a:ext uri="{FF2B5EF4-FFF2-40B4-BE49-F238E27FC236}">
                <a16:creationId xmlns:a16="http://schemas.microsoft.com/office/drawing/2014/main" id="{4E7786D1-21E1-42FD-A034-CC844823A79D}"/>
              </a:ext>
            </a:extLst>
          </p:cNvPr>
          <p:cNvSpPr/>
          <p:nvPr userDrawn="1"/>
        </p:nvSpPr>
        <p:spPr>
          <a:xfrm>
            <a:off x="7126289" y="3095995"/>
            <a:ext cx="3223962" cy="223661"/>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nchorCtr="0"/>
          <a:lstStyle/>
          <a:p>
            <a:pPr marL="0" algn="r" defTabSz="914400" rtl="0" eaLnBrk="1" latinLnBrk="0" hangingPunct="1">
              <a:lnSpc>
                <a:spcPct val="100000"/>
              </a:lnSpc>
              <a:spcBef>
                <a:spcPts val="0"/>
              </a:spcBef>
            </a:pPr>
            <a:endParaRPr lang="en-GB" sz="700" b="0" kern="1200" cap="all" baseline="0">
              <a:solidFill>
                <a:schemeClr val="accent1"/>
              </a:solidFill>
              <a:latin typeface="+mn-lt"/>
              <a:ea typeface="+mn-ea"/>
              <a:cs typeface="+mn-cs"/>
            </a:endParaRPr>
          </a:p>
        </p:txBody>
      </p:sp>
      <p:sp>
        <p:nvSpPr>
          <p:cNvPr id="37" name="SD_FLD_DocumentDate">
            <a:extLst>
              <a:ext uri="{FF2B5EF4-FFF2-40B4-BE49-F238E27FC236}">
                <a16:creationId xmlns:a16="http://schemas.microsoft.com/office/drawing/2014/main" id="{8708ADB9-3B0F-453F-A039-DB1191DA8B60}"/>
              </a:ext>
            </a:extLst>
          </p:cNvPr>
          <p:cNvSpPr txBox="1">
            <a:spLocks noChangeArrowheads="1"/>
          </p:cNvSpPr>
          <p:nvPr userDrawn="1"/>
        </p:nvSpPr>
        <p:spPr bwMode="auto">
          <a:xfrm>
            <a:off x="7126289" y="2983229"/>
            <a:ext cx="3223962" cy="1890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r">
              <a:lnSpc>
                <a:spcPct val="83000"/>
              </a:lnSpc>
              <a:spcBef>
                <a:spcPts val="0"/>
              </a:spcBef>
            </a:pPr>
            <a:r>
              <a:rPr lang="en-GB" altLang="ja-JP" sz="1400" cap="none" baseline="0">
                <a:solidFill>
                  <a:schemeClr val="accent1"/>
                </a:solidFill>
                <a:ea typeface="ＭＳ Ｐゴシック" charset="-128"/>
                <a:cs typeface="Arial" charset="0"/>
              </a:rPr>
              <a:t>11 August 2023</a:t>
            </a:r>
          </a:p>
        </p:txBody>
      </p:sp>
      <p:sp>
        <p:nvSpPr>
          <p:cNvPr id="39" name="SD_FLD_Draft" hidden="1">
            <a:extLst>
              <a:ext uri="{FF2B5EF4-FFF2-40B4-BE49-F238E27FC236}">
                <a16:creationId xmlns:a16="http://schemas.microsoft.com/office/drawing/2014/main" id="{2F1643DB-FB69-4D52-AC31-87438698FFD6}"/>
              </a:ext>
            </a:extLst>
          </p:cNvPr>
          <p:cNvSpPr txBox="1">
            <a:spLocks noChangeArrowheads="1"/>
          </p:cNvSpPr>
          <p:nvPr userDrawn="1"/>
        </p:nvSpPr>
        <p:spPr bwMode="auto">
          <a:xfrm>
            <a:off x="5243513" y="6232324"/>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grpSp>
        <p:nvGrpSpPr>
          <p:cNvPr id="38" name="Logo">
            <a:extLst>
              <a:ext uri="{FF2B5EF4-FFF2-40B4-BE49-F238E27FC236}">
                <a16:creationId xmlns:a16="http://schemas.microsoft.com/office/drawing/2014/main" id="{196DDB45-CDCA-476F-809B-C62C84255763}"/>
              </a:ext>
            </a:extLst>
          </p:cNvPr>
          <p:cNvGrpSpPr>
            <a:grpSpLocks noChangeAspect="1"/>
          </p:cNvGrpSpPr>
          <p:nvPr userDrawn="1"/>
        </p:nvGrpSpPr>
        <p:grpSpPr>
          <a:xfrm>
            <a:off x="540000" y="540001"/>
            <a:ext cx="1702800" cy="727237"/>
            <a:chOff x="6380216" y="4059273"/>
            <a:chExt cx="2905863" cy="1241045"/>
          </a:xfrm>
        </p:grpSpPr>
        <p:sp>
          <p:nvSpPr>
            <p:cNvPr id="40" name="Freeform: Shape 39">
              <a:extLst>
                <a:ext uri="{FF2B5EF4-FFF2-40B4-BE49-F238E27FC236}">
                  <a16:creationId xmlns:a16="http://schemas.microsoft.com/office/drawing/2014/main" id="{99AE0E04-A811-402C-9CE3-BBE238EC2F38}"/>
                </a:ext>
              </a:extLst>
            </p:cNvPr>
            <p:cNvSpPr/>
            <p:nvPr/>
          </p:nvSpPr>
          <p:spPr>
            <a:xfrm>
              <a:off x="6380216" y="4059273"/>
              <a:ext cx="2905863" cy="346936"/>
            </a:xfrm>
            <a:custGeom>
              <a:avLst/>
              <a:gdLst>
                <a:gd name="connsiteX0" fmla="*/ 0 w 2905863"/>
                <a:gd name="connsiteY0" fmla="*/ 0 h 346936"/>
                <a:gd name="connsiteX1" fmla="*/ 2905864 w 2905863"/>
                <a:gd name="connsiteY1" fmla="*/ 0 h 346936"/>
                <a:gd name="connsiteX2" fmla="*/ 2905864 w 2905863"/>
                <a:gd name="connsiteY2" fmla="*/ 346937 h 346936"/>
                <a:gd name="connsiteX3" fmla="*/ 0 w 2905863"/>
                <a:gd name="connsiteY3" fmla="*/ 346937 h 346936"/>
              </a:gdLst>
              <a:ahLst/>
              <a:cxnLst>
                <a:cxn ang="0">
                  <a:pos x="connsiteX0" y="connsiteY0"/>
                </a:cxn>
                <a:cxn ang="0">
                  <a:pos x="connsiteX1" y="connsiteY1"/>
                </a:cxn>
                <a:cxn ang="0">
                  <a:pos x="connsiteX2" y="connsiteY2"/>
                </a:cxn>
                <a:cxn ang="0">
                  <a:pos x="connsiteX3" y="connsiteY3"/>
                </a:cxn>
              </a:cxnLst>
              <a:rect l="l" t="t" r="r" b="b"/>
              <a:pathLst>
                <a:path w="2905863" h="346936">
                  <a:moveTo>
                    <a:pt x="0" y="0"/>
                  </a:moveTo>
                  <a:lnTo>
                    <a:pt x="2905864" y="0"/>
                  </a:lnTo>
                  <a:lnTo>
                    <a:pt x="2905864" y="346937"/>
                  </a:lnTo>
                  <a:lnTo>
                    <a:pt x="0" y="346937"/>
                  </a:lnTo>
                  <a:close/>
                </a:path>
              </a:pathLst>
            </a:custGeom>
            <a:solidFill>
              <a:srgbClr val="99D9F0"/>
            </a:solidFill>
            <a:ln w="4731" cap="flat">
              <a:noFill/>
              <a:prstDash val="solid"/>
              <a:miter/>
            </a:ln>
          </p:spPr>
          <p:txBody>
            <a:bodyPr rtlCol="0" anchor="ctr"/>
            <a:lstStyle/>
            <a:p>
              <a:endParaRPr lang="en-GB"/>
            </a:p>
          </p:txBody>
        </p:sp>
        <p:sp>
          <p:nvSpPr>
            <p:cNvPr id="41" name="Freeform: Shape 40">
              <a:extLst>
                <a:ext uri="{FF2B5EF4-FFF2-40B4-BE49-F238E27FC236}">
                  <a16:creationId xmlns:a16="http://schemas.microsoft.com/office/drawing/2014/main" id="{9380A0FC-DDF7-4C0C-ACFB-2F429FB7948A}"/>
                </a:ext>
              </a:extLst>
            </p:cNvPr>
            <p:cNvSpPr/>
            <p:nvPr/>
          </p:nvSpPr>
          <p:spPr>
            <a:xfrm>
              <a:off x="6380216" y="4521775"/>
              <a:ext cx="2905863" cy="57854"/>
            </a:xfrm>
            <a:custGeom>
              <a:avLst/>
              <a:gdLst>
                <a:gd name="connsiteX0" fmla="*/ 0 w 2905863"/>
                <a:gd name="connsiteY0" fmla="*/ 0 h 57854"/>
                <a:gd name="connsiteX1" fmla="*/ 2905864 w 2905863"/>
                <a:gd name="connsiteY1" fmla="*/ 0 h 57854"/>
                <a:gd name="connsiteX2" fmla="*/ 2905864 w 2905863"/>
                <a:gd name="connsiteY2" fmla="*/ 57854 h 57854"/>
                <a:gd name="connsiteX3" fmla="*/ 0 w 2905863"/>
                <a:gd name="connsiteY3" fmla="*/ 57854 h 57854"/>
              </a:gdLst>
              <a:ahLst/>
              <a:cxnLst>
                <a:cxn ang="0">
                  <a:pos x="connsiteX0" y="connsiteY0"/>
                </a:cxn>
                <a:cxn ang="0">
                  <a:pos x="connsiteX1" y="connsiteY1"/>
                </a:cxn>
                <a:cxn ang="0">
                  <a:pos x="connsiteX2" y="connsiteY2"/>
                </a:cxn>
                <a:cxn ang="0">
                  <a:pos x="connsiteX3" y="connsiteY3"/>
                </a:cxn>
              </a:cxnLst>
              <a:rect l="l" t="t" r="r" b="b"/>
              <a:pathLst>
                <a:path w="2905863" h="57854">
                  <a:moveTo>
                    <a:pt x="0" y="0"/>
                  </a:moveTo>
                  <a:lnTo>
                    <a:pt x="2905864" y="0"/>
                  </a:lnTo>
                  <a:lnTo>
                    <a:pt x="2905864" y="57854"/>
                  </a:lnTo>
                  <a:lnTo>
                    <a:pt x="0" y="57854"/>
                  </a:lnTo>
                  <a:close/>
                </a:path>
              </a:pathLst>
            </a:custGeom>
            <a:solidFill>
              <a:srgbClr val="3F9C35"/>
            </a:solidFill>
            <a:ln w="4731" cap="flat">
              <a:noFill/>
              <a:prstDash val="solid"/>
              <a:miter/>
            </a:ln>
          </p:spPr>
          <p:txBody>
            <a:bodyPr rtlCol="0" anchor="ctr"/>
            <a:lstStyle/>
            <a:p>
              <a:endParaRPr lang="en-GB"/>
            </a:p>
          </p:txBody>
        </p:sp>
        <p:sp>
          <p:nvSpPr>
            <p:cNvPr id="42" name="Freeform: Shape 41">
              <a:extLst>
                <a:ext uri="{FF2B5EF4-FFF2-40B4-BE49-F238E27FC236}">
                  <a16:creationId xmlns:a16="http://schemas.microsoft.com/office/drawing/2014/main" id="{279E4B05-CB75-4B58-9E28-2FAA335E1493}"/>
                </a:ext>
              </a:extLst>
            </p:cNvPr>
            <p:cNvSpPr/>
            <p:nvPr/>
          </p:nvSpPr>
          <p:spPr>
            <a:xfrm>
              <a:off x="6380216" y="4637294"/>
              <a:ext cx="2905863" cy="115566"/>
            </a:xfrm>
            <a:custGeom>
              <a:avLst/>
              <a:gdLst>
                <a:gd name="connsiteX0" fmla="*/ 0 w 2905863"/>
                <a:gd name="connsiteY0" fmla="*/ 0 h 115566"/>
                <a:gd name="connsiteX1" fmla="*/ 2905864 w 2905863"/>
                <a:gd name="connsiteY1" fmla="*/ 0 h 115566"/>
                <a:gd name="connsiteX2" fmla="*/ 2905864 w 2905863"/>
                <a:gd name="connsiteY2" fmla="*/ 115566 h 115566"/>
                <a:gd name="connsiteX3" fmla="*/ 0 w 2905863"/>
                <a:gd name="connsiteY3" fmla="*/ 115566 h 115566"/>
              </a:gdLst>
              <a:ahLst/>
              <a:cxnLst>
                <a:cxn ang="0">
                  <a:pos x="connsiteX0" y="connsiteY0"/>
                </a:cxn>
                <a:cxn ang="0">
                  <a:pos x="connsiteX1" y="connsiteY1"/>
                </a:cxn>
                <a:cxn ang="0">
                  <a:pos x="connsiteX2" y="connsiteY2"/>
                </a:cxn>
                <a:cxn ang="0">
                  <a:pos x="connsiteX3" y="connsiteY3"/>
                </a:cxn>
              </a:cxnLst>
              <a:rect l="l" t="t" r="r" b="b"/>
              <a:pathLst>
                <a:path w="2905863" h="115566">
                  <a:moveTo>
                    <a:pt x="0" y="0"/>
                  </a:moveTo>
                  <a:lnTo>
                    <a:pt x="2905864" y="0"/>
                  </a:lnTo>
                  <a:lnTo>
                    <a:pt x="2905864" y="115566"/>
                  </a:lnTo>
                  <a:lnTo>
                    <a:pt x="0" y="115566"/>
                  </a:lnTo>
                  <a:close/>
                </a:path>
              </a:pathLst>
            </a:custGeom>
            <a:solidFill>
              <a:srgbClr val="003591"/>
            </a:solidFill>
            <a:ln w="4731"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BED928C2-5DAA-462E-90D6-80E99E2F3A77}"/>
                </a:ext>
              </a:extLst>
            </p:cNvPr>
            <p:cNvSpPr/>
            <p:nvPr/>
          </p:nvSpPr>
          <p:spPr>
            <a:xfrm>
              <a:off x="7833598" y="4927183"/>
              <a:ext cx="392545" cy="373134"/>
            </a:xfrm>
            <a:custGeom>
              <a:avLst/>
              <a:gdLst>
                <a:gd name="connsiteX0" fmla="*/ 303984 w 392545"/>
                <a:gd name="connsiteY0" fmla="*/ 19174 h 373134"/>
                <a:gd name="connsiteX1" fmla="*/ 201992 w 392545"/>
                <a:gd name="connsiteY1" fmla="*/ 0 h 373134"/>
                <a:gd name="connsiteX2" fmla="*/ 62173 w 392545"/>
                <a:gd name="connsiteY2" fmla="*/ 0 h 373134"/>
                <a:gd name="connsiteX3" fmla="*/ 27859 w 392545"/>
                <a:gd name="connsiteY3" fmla="*/ 0 h 373134"/>
                <a:gd name="connsiteX4" fmla="*/ 0 w 392545"/>
                <a:gd name="connsiteY4" fmla="*/ 0 h 373134"/>
                <a:gd name="connsiteX5" fmla="*/ 0 w 392545"/>
                <a:gd name="connsiteY5" fmla="*/ 373135 h 373134"/>
                <a:gd name="connsiteX6" fmla="*/ 27859 w 392545"/>
                <a:gd name="connsiteY6" fmla="*/ 373135 h 373134"/>
                <a:gd name="connsiteX7" fmla="*/ 62173 w 392545"/>
                <a:gd name="connsiteY7" fmla="*/ 373135 h 373134"/>
                <a:gd name="connsiteX8" fmla="*/ 201992 w 392545"/>
                <a:gd name="connsiteY8" fmla="*/ 373135 h 373134"/>
                <a:gd name="connsiteX9" fmla="*/ 303984 w 392545"/>
                <a:gd name="connsiteY9" fmla="*/ 353961 h 373134"/>
                <a:gd name="connsiteX10" fmla="*/ 369670 w 392545"/>
                <a:gd name="connsiteY10" fmla="*/ 296249 h 373134"/>
                <a:gd name="connsiteX11" fmla="*/ 392546 w 392545"/>
                <a:gd name="connsiteY11" fmla="*/ 199477 h 373134"/>
                <a:gd name="connsiteX12" fmla="*/ 392546 w 392545"/>
                <a:gd name="connsiteY12" fmla="*/ 173611 h 373134"/>
                <a:gd name="connsiteX13" fmla="*/ 369670 w 392545"/>
                <a:gd name="connsiteY13" fmla="*/ 76839 h 373134"/>
                <a:gd name="connsiteX14" fmla="*/ 303984 w 392545"/>
                <a:gd name="connsiteY14" fmla="*/ 19174 h 373134"/>
                <a:gd name="connsiteX15" fmla="*/ 331369 w 392545"/>
                <a:gd name="connsiteY15" fmla="*/ 197531 h 373134"/>
                <a:gd name="connsiteX16" fmla="*/ 299048 w 392545"/>
                <a:gd name="connsiteY16" fmla="*/ 287563 h 373134"/>
                <a:gd name="connsiteX17" fmla="*/ 202514 w 392545"/>
                <a:gd name="connsiteY17" fmla="*/ 316894 h 373134"/>
                <a:gd name="connsiteX18" fmla="*/ 62221 w 392545"/>
                <a:gd name="connsiteY18" fmla="*/ 316894 h 373134"/>
                <a:gd name="connsiteX19" fmla="*/ 62221 w 392545"/>
                <a:gd name="connsiteY19" fmla="*/ 56193 h 373134"/>
                <a:gd name="connsiteX20" fmla="*/ 202514 w 392545"/>
                <a:gd name="connsiteY20" fmla="*/ 56193 h 373134"/>
                <a:gd name="connsiteX21" fmla="*/ 299048 w 392545"/>
                <a:gd name="connsiteY21" fmla="*/ 84812 h 373134"/>
                <a:gd name="connsiteX22" fmla="*/ 331369 w 392545"/>
                <a:gd name="connsiteY22" fmla="*/ 175604 h 373134"/>
                <a:gd name="connsiteX23" fmla="*/ 331369 w 392545"/>
                <a:gd name="connsiteY23" fmla="*/ 197531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92545" h="373134">
                  <a:moveTo>
                    <a:pt x="303984" y="19174"/>
                  </a:moveTo>
                  <a:cubicBezTo>
                    <a:pt x="275461" y="6407"/>
                    <a:pt x="241479" y="0"/>
                    <a:pt x="201992" y="0"/>
                  </a:cubicBezTo>
                  <a:lnTo>
                    <a:pt x="62173" y="0"/>
                  </a:lnTo>
                  <a:lnTo>
                    <a:pt x="27859" y="0"/>
                  </a:lnTo>
                  <a:lnTo>
                    <a:pt x="0" y="0"/>
                  </a:lnTo>
                  <a:lnTo>
                    <a:pt x="0" y="373135"/>
                  </a:lnTo>
                  <a:lnTo>
                    <a:pt x="27859" y="373135"/>
                  </a:lnTo>
                  <a:lnTo>
                    <a:pt x="62173" y="373135"/>
                  </a:lnTo>
                  <a:lnTo>
                    <a:pt x="201992" y="373135"/>
                  </a:lnTo>
                  <a:cubicBezTo>
                    <a:pt x="241479" y="373135"/>
                    <a:pt x="275461" y="366728"/>
                    <a:pt x="303984" y="353961"/>
                  </a:cubicBezTo>
                  <a:cubicBezTo>
                    <a:pt x="332508" y="341194"/>
                    <a:pt x="354387" y="321972"/>
                    <a:pt x="369670" y="296249"/>
                  </a:cubicBezTo>
                  <a:cubicBezTo>
                    <a:pt x="384904" y="270525"/>
                    <a:pt x="392546" y="238299"/>
                    <a:pt x="392546" y="199477"/>
                  </a:cubicBezTo>
                  <a:lnTo>
                    <a:pt x="392546" y="173611"/>
                  </a:lnTo>
                  <a:cubicBezTo>
                    <a:pt x="392546" y="134788"/>
                    <a:pt x="384904" y="102562"/>
                    <a:pt x="369670" y="76839"/>
                  </a:cubicBezTo>
                  <a:cubicBezTo>
                    <a:pt x="354387" y="51162"/>
                    <a:pt x="332508" y="31941"/>
                    <a:pt x="303984" y="19174"/>
                  </a:cubicBezTo>
                  <a:close/>
                  <a:moveTo>
                    <a:pt x="331369" y="197531"/>
                  </a:moveTo>
                  <a:cubicBezTo>
                    <a:pt x="331369" y="238015"/>
                    <a:pt x="320596" y="268010"/>
                    <a:pt x="299048" y="287563"/>
                  </a:cubicBezTo>
                  <a:cubicBezTo>
                    <a:pt x="277502" y="307117"/>
                    <a:pt x="245323" y="316894"/>
                    <a:pt x="202514" y="316894"/>
                  </a:cubicBezTo>
                  <a:lnTo>
                    <a:pt x="62221" y="316894"/>
                  </a:lnTo>
                  <a:lnTo>
                    <a:pt x="62221" y="56193"/>
                  </a:lnTo>
                  <a:lnTo>
                    <a:pt x="202514" y="56193"/>
                  </a:lnTo>
                  <a:cubicBezTo>
                    <a:pt x="245323" y="56193"/>
                    <a:pt x="277454" y="65733"/>
                    <a:pt x="299048" y="84812"/>
                  </a:cubicBezTo>
                  <a:cubicBezTo>
                    <a:pt x="320596" y="103891"/>
                    <a:pt x="331369" y="134171"/>
                    <a:pt x="331369" y="175604"/>
                  </a:cubicBezTo>
                  <a:lnTo>
                    <a:pt x="331369" y="197531"/>
                  </a:lnTo>
                  <a:close/>
                </a:path>
              </a:pathLst>
            </a:custGeom>
            <a:solidFill>
              <a:srgbClr val="0F214A"/>
            </a:solidFill>
            <a:ln w="4731" cap="flat">
              <a:noFill/>
              <a:prstDash val="solid"/>
              <a:miter/>
            </a:ln>
          </p:spPr>
          <p:txBody>
            <a:bodyPr rtlCol="0" anchor="ctr"/>
            <a:lstStyle/>
            <a:p>
              <a:endParaRPr lang="en-GB"/>
            </a:p>
          </p:txBody>
        </p:sp>
        <p:sp>
          <p:nvSpPr>
            <p:cNvPr id="44" name="Freeform: Shape 43">
              <a:extLst>
                <a:ext uri="{FF2B5EF4-FFF2-40B4-BE49-F238E27FC236}">
                  <a16:creationId xmlns:a16="http://schemas.microsoft.com/office/drawing/2014/main" id="{5E08F6C9-1226-467B-81CC-D21D6869BD16}"/>
                </a:ext>
              </a:extLst>
            </p:cNvPr>
            <p:cNvSpPr/>
            <p:nvPr/>
          </p:nvSpPr>
          <p:spPr>
            <a:xfrm>
              <a:off x="8344036" y="4927183"/>
              <a:ext cx="410485" cy="373134"/>
            </a:xfrm>
            <a:custGeom>
              <a:avLst/>
              <a:gdLst>
                <a:gd name="connsiteX0" fmla="*/ 349262 w 410485"/>
                <a:gd name="connsiteY0" fmla="*/ 291598 h 373134"/>
                <a:gd name="connsiteX1" fmla="*/ 60702 w 410485"/>
                <a:gd name="connsiteY1" fmla="*/ 0 h 373134"/>
                <a:gd name="connsiteX2" fmla="*/ 26388 w 410485"/>
                <a:gd name="connsiteY2" fmla="*/ 0 h 373134"/>
                <a:gd name="connsiteX3" fmla="*/ 0 w 410485"/>
                <a:gd name="connsiteY3" fmla="*/ 0 h 373134"/>
                <a:gd name="connsiteX4" fmla="*/ 0 w 410485"/>
                <a:gd name="connsiteY4" fmla="*/ 373135 h 373134"/>
                <a:gd name="connsiteX5" fmla="*/ 60702 w 410485"/>
                <a:gd name="connsiteY5" fmla="*/ 373135 h 373134"/>
                <a:gd name="connsiteX6" fmla="*/ 60702 w 410485"/>
                <a:gd name="connsiteY6" fmla="*/ 81917 h 373134"/>
                <a:gd name="connsiteX7" fmla="*/ 349262 w 410485"/>
                <a:gd name="connsiteY7" fmla="*/ 373135 h 373134"/>
                <a:gd name="connsiteX8" fmla="*/ 410486 w 410485"/>
                <a:gd name="connsiteY8" fmla="*/ 373135 h 373134"/>
                <a:gd name="connsiteX9" fmla="*/ 410486 w 410485"/>
                <a:gd name="connsiteY9" fmla="*/ 0 h 373134"/>
                <a:gd name="connsiteX10" fmla="*/ 349262 w 410485"/>
                <a:gd name="connsiteY10"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85" h="373134">
                  <a:moveTo>
                    <a:pt x="349262" y="291598"/>
                  </a:moveTo>
                  <a:lnTo>
                    <a:pt x="60702" y="0"/>
                  </a:lnTo>
                  <a:lnTo>
                    <a:pt x="26388" y="0"/>
                  </a:lnTo>
                  <a:lnTo>
                    <a:pt x="0" y="0"/>
                  </a:lnTo>
                  <a:lnTo>
                    <a:pt x="0" y="373135"/>
                  </a:lnTo>
                  <a:lnTo>
                    <a:pt x="60702" y="373135"/>
                  </a:lnTo>
                  <a:lnTo>
                    <a:pt x="60702" y="81917"/>
                  </a:lnTo>
                  <a:lnTo>
                    <a:pt x="349262" y="373135"/>
                  </a:lnTo>
                  <a:lnTo>
                    <a:pt x="410486" y="373135"/>
                  </a:lnTo>
                  <a:lnTo>
                    <a:pt x="410486" y="0"/>
                  </a:lnTo>
                  <a:lnTo>
                    <a:pt x="349262" y="0"/>
                  </a:lnTo>
                  <a:close/>
                </a:path>
              </a:pathLst>
            </a:custGeom>
            <a:solidFill>
              <a:srgbClr val="0F214A"/>
            </a:solidFill>
            <a:ln w="4731"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9EBFF170-9966-4D97-BD59-699C843D4DB9}"/>
                </a:ext>
              </a:extLst>
            </p:cNvPr>
            <p:cNvSpPr/>
            <p:nvPr/>
          </p:nvSpPr>
          <p:spPr>
            <a:xfrm>
              <a:off x="8863965" y="4927183"/>
              <a:ext cx="421876" cy="373134"/>
            </a:xfrm>
            <a:custGeom>
              <a:avLst/>
              <a:gdLst>
                <a:gd name="connsiteX0" fmla="*/ 355716 w 421876"/>
                <a:gd name="connsiteY0" fmla="*/ 0 h 373134"/>
                <a:gd name="connsiteX1" fmla="*/ 212955 w 421876"/>
                <a:gd name="connsiteY1" fmla="*/ 291598 h 373134"/>
                <a:gd name="connsiteX2" fmla="*/ 70146 w 421876"/>
                <a:gd name="connsiteY2" fmla="*/ 0 h 373134"/>
                <a:gd name="connsiteX3" fmla="*/ 0 w 421876"/>
                <a:gd name="connsiteY3" fmla="*/ 0 h 373134"/>
                <a:gd name="connsiteX4" fmla="*/ 187042 w 421876"/>
                <a:gd name="connsiteY4" fmla="*/ 373135 h 373134"/>
                <a:gd name="connsiteX5" fmla="*/ 235309 w 421876"/>
                <a:gd name="connsiteY5" fmla="*/ 373135 h 373134"/>
                <a:gd name="connsiteX6" fmla="*/ 421876 w 421876"/>
                <a:gd name="connsiteY6"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1876" h="373134">
                  <a:moveTo>
                    <a:pt x="355716" y="0"/>
                  </a:moveTo>
                  <a:lnTo>
                    <a:pt x="212955" y="291598"/>
                  </a:lnTo>
                  <a:lnTo>
                    <a:pt x="70146" y="0"/>
                  </a:lnTo>
                  <a:lnTo>
                    <a:pt x="0" y="0"/>
                  </a:lnTo>
                  <a:lnTo>
                    <a:pt x="187042" y="373135"/>
                  </a:lnTo>
                  <a:lnTo>
                    <a:pt x="235309" y="373135"/>
                  </a:lnTo>
                  <a:lnTo>
                    <a:pt x="421876" y="0"/>
                  </a:lnTo>
                  <a:close/>
                </a:path>
              </a:pathLst>
            </a:custGeom>
            <a:solidFill>
              <a:srgbClr val="0F214A"/>
            </a:solidFill>
            <a:ln w="4731" cap="flat">
              <a:noFill/>
              <a:prstDash val="solid"/>
              <a:miter/>
            </a:ln>
          </p:spPr>
          <p:txBody>
            <a:bodyPr rtlCol="0" anchor="ctr"/>
            <a:lstStyle/>
            <a:p>
              <a:endParaRPr lang="en-GB"/>
            </a:p>
          </p:txBody>
        </p:sp>
      </p:grpSp>
      <p:pic>
        <p:nvPicPr>
          <p:cNvPr id="47" name="TAGLINE 60Black">
            <a:extLst>
              <a:ext uri="{FF2B5EF4-FFF2-40B4-BE49-F238E27FC236}">
                <a16:creationId xmlns:a16="http://schemas.microsoft.com/office/drawing/2014/main" id="{1DDB6F67-2C8F-419C-A09A-62A18305D40F}"/>
              </a:ext>
            </a:extLst>
          </p:cNvPr>
          <p:cNvPicPr>
            <a:picLocks noChangeAspect="1"/>
          </p:cNvPicPr>
          <p:nvPr userDrawn="1"/>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646865" y="539750"/>
            <a:ext cx="1703386" cy="110689"/>
          </a:xfrm>
          <a:prstGeom prst="rect">
            <a:avLst/>
          </a:prstGeom>
        </p:spPr>
      </p:pic>
    </p:spTree>
    <p:extLst>
      <p:ext uri="{BB962C8B-B14F-4D97-AF65-F5344CB8AC3E}">
        <p14:creationId xmlns:p14="http://schemas.microsoft.com/office/powerpoint/2010/main" val="14596263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ver white">
    <p:spTree>
      <p:nvGrpSpPr>
        <p:cNvPr id="1" name=""/>
        <p:cNvGrpSpPr/>
        <p:nvPr/>
      </p:nvGrpSpPr>
      <p:grpSpPr>
        <a:xfrm>
          <a:off x="0" y="0"/>
          <a:ext cx="0" cy="0"/>
          <a:chOff x="0" y="0"/>
          <a:chExt cx="0" cy="0"/>
        </a:xfrm>
      </p:grpSpPr>
      <p:pic>
        <p:nvPicPr>
          <p:cNvPr id="28" name="Graphic 27">
            <a:extLst>
              <a:ext uri="{FF2B5EF4-FFF2-40B4-BE49-F238E27FC236}">
                <a16:creationId xmlns:a16="http://schemas.microsoft.com/office/drawing/2014/main" id="{5AD30D56-7424-4830-ABBC-E1CCEDA7A2DF}"/>
              </a:ext>
            </a:extLst>
          </p:cNvPr>
          <p:cNvPicPr>
            <a:picLocks noChangeAspect="1"/>
          </p:cNvPicPr>
          <p:nvPr userDrawn="1"/>
        </p:nvPicPr>
        <p:blipFill>
          <a:blip r:embed="rId2">
            <a:extLst>
              <a:ext uri="{96DAC541-7B7A-43D3-8B79-37D633B846F1}">
                <asvg:svgBlip xmlns:asvg="http://schemas.microsoft.com/office/drawing/2016/SVG/main" r:embed="rId3"/>
              </a:ext>
            </a:extLst>
          </a:blip>
          <a:srcRect t="29922" r="24420" b="6742"/>
          <a:stretch>
            <a:fillRect/>
          </a:stretch>
        </p:blipFill>
        <p:spPr>
          <a:xfrm>
            <a:off x="3600000" y="0"/>
            <a:ext cx="8592000" cy="6858000"/>
          </a:xfrm>
          <a:custGeom>
            <a:avLst/>
            <a:gdLst>
              <a:gd name="connsiteX0" fmla="*/ 0 w 8592000"/>
              <a:gd name="connsiteY0" fmla="*/ 0 h 6858000"/>
              <a:gd name="connsiteX1" fmla="*/ 8592000 w 8592000"/>
              <a:gd name="connsiteY1" fmla="*/ 0 h 6858000"/>
              <a:gd name="connsiteX2" fmla="*/ 8592000 w 8592000"/>
              <a:gd name="connsiteY2" fmla="*/ 6858000 h 6858000"/>
              <a:gd name="connsiteX3" fmla="*/ 0 w 85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592000" h="6858000">
                <a:moveTo>
                  <a:pt x="0" y="0"/>
                </a:moveTo>
                <a:lnTo>
                  <a:pt x="8592000" y="0"/>
                </a:lnTo>
                <a:lnTo>
                  <a:pt x="8592000" y="6858000"/>
                </a:lnTo>
                <a:lnTo>
                  <a:pt x="0" y="6858000"/>
                </a:lnTo>
                <a:close/>
              </a:path>
            </a:pathLst>
          </a:custGeom>
        </p:spPr>
      </p:pic>
      <p:grpSp>
        <p:nvGrpSpPr>
          <p:cNvPr id="21" name="Logo">
            <a:extLst>
              <a:ext uri="{FF2B5EF4-FFF2-40B4-BE49-F238E27FC236}">
                <a16:creationId xmlns:a16="http://schemas.microsoft.com/office/drawing/2014/main" id="{1E1CB065-BC3E-419D-8CD5-6001359B1AF9}"/>
              </a:ext>
            </a:extLst>
          </p:cNvPr>
          <p:cNvGrpSpPr>
            <a:grpSpLocks noChangeAspect="1"/>
          </p:cNvGrpSpPr>
          <p:nvPr userDrawn="1"/>
        </p:nvGrpSpPr>
        <p:grpSpPr>
          <a:xfrm>
            <a:off x="539751" y="540001"/>
            <a:ext cx="1702800" cy="727237"/>
            <a:chOff x="6380216" y="4059273"/>
            <a:chExt cx="2905863" cy="1241045"/>
          </a:xfrm>
        </p:grpSpPr>
        <p:sp>
          <p:nvSpPr>
            <p:cNvPr id="22" name="Freeform: Shape 21">
              <a:extLst>
                <a:ext uri="{FF2B5EF4-FFF2-40B4-BE49-F238E27FC236}">
                  <a16:creationId xmlns:a16="http://schemas.microsoft.com/office/drawing/2014/main" id="{60EF3EE0-04F6-4F0F-9C30-138E10130D0D}"/>
                </a:ext>
              </a:extLst>
            </p:cNvPr>
            <p:cNvSpPr/>
            <p:nvPr/>
          </p:nvSpPr>
          <p:spPr>
            <a:xfrm>
              <a:off x="6380216" y="4059273"/>
              <a:ext cx="2905863" cy="346936"/>
            </a:xfrm>
            <a:custGeom>
              <a:avLst/>
              <a:gdLst>
                <a:gd name="connsiteX0" fmla="*/ 0 w 2905863"/>
                <a:gd name="connsiteY0" fmla="*/ 0 h 346936"/>
                <a:gd name="connsiteX1" fmla="*/ 2905864 w 2905863"/>
                <a:gd name="connsiteY1" fmla="*/ 0 h 346936"/>
                <a:gd name="connsiteX2" fmla="*/ 2905864 w 2905863"/>
                <a:gd name="connsiteY2" fmla="*/ 346937 h 346936"/>
                <a:gd name="connsiteX3" fmla="*/ 0 w 2905863"/>
                <a:gd name="connsiteY3" fmla="*/ 346937 h 346936"/>
              </a:gdLst>
              <a:ahLst/>
              <a:cxnLst>
                <a:cxn ang="0">
                  <a:pos x="connsiteX0" y="connsiteY0"/>
                </a:cxn>
                <a:cxn ang="0">
                  <a:pos x="connsiteX1" y="connsiteY1"/>
                </a:cxn>
                <a:cxn ang="0">
                  <a:pos x="connsiteX2" y="connsiteY2"/>
                </a:cxn>
                <a:cxn ang="0">
                  <a:pos x="connsiteX3" y="connsiteY3"/>
                </a:cxn>
              </a:cxnLst>
              <a:rect l="l" t="t" r="r" b="b"/>
              <a:pathLst>
                <a:path w="2905863" h="346936">
                  <a:moveTo>
                    <a:pt x="0" y="0"/>
                  </a:moveTo>
                  <a:lnTo>
                    <a:pt x="2905864" y="0"/>
                  </a:lnTo>
                  <a:lnTo>
                    <a:pt x="2905864" y="346937"/>
                  </a:lnTo>
                  <a:lnTo>
                    <a:pt x="0" y="346937"/>
                  </a:lnTo>
                  <a:close/>
                </a:path>
              </a:pathLst>
            </a:custGeom>
            <a:solidFill>
              <a:srgbClr val="99D9F0"/>
            </a:solidFill>
            <a:ln w="4731" cap="flat">
              <a:noFill/>
              <a:prstDash val="solid"/>
              <a:miter/>
            </a:ln>
          </p:spPr>
          <p:txBody>
            <a:bodyPr rtlCol="0" anchor="ctr"/>
            <a:lstStyle/>
            <a:p>
              <a:endParaRPr lang="en-GB"/>
            </a:p>
          </p:txBody>
        </p:sp>
        <p:sp>
          <p:nvSpPr>
            <p:cNvPr id="23" name="Freeform: Shape 22">
              <a:extLst>
                <a:ext uri="{FF2B5EF4-FFF2-40B4-BE49-F238E27FC236}">
                  <a16:creationId xmlns:a16="http://schemas.microsoft.com/office/drawing/2014/main" id="{29F265DC-74E8-4BFF-92A1-092ADEFABD8A}"/>
                </a:ext>
              </a:extLst>
            </p:cNvPr>
            <p:cNvSpPr/>
            <p:nvPr/>
          </p:nvSpPr>
          <p:spPr>
            <a:xfrm>
              <a:off x="6380216" y="4521775"/>
              <a:ext cx="2905863" cy="57854"/>
            </a:xfrm>
            <a:custGeom>
              <a:avLst/>
              <a:gdLst>
                <a:gd name="connsiteX0" fmla="*/ 0 w 2905863"/>
                <a:gd name="connsiteY0" fmla="*/ 0 h 57854"/>
                <a:gd name="connsiteX1" fmla="*/ 2905864 w 2905863"/>
                <a:gd name="connsiteY1" fmla="*/ 0 h 57854"/>
                <a:gd name="connsiteX2" fmla="*/ 2905864 w 2905863"/>
                <a:gd name="connsiteY2" fmla="*/ 57854 h 57854"/>
                <a:gd name="connsiteX3" fmla="*/ 0 w 2905863"/>
                <a:gd name="connsiteY3" fmla="*/ 57854 h 57854"/>
              </a:gdLst>
              <a:ahLst/>
              <a:cxnLst>
                <a:cxn ang="0">
                  <a:pos x="connsiteX0" y="connsiteY0"/>
                </a:cxn>
                <a:cxn ang="0">
                  <a:pos x="connsiteX1" y="connsiteY1"/>
                </a:cxn>
                <a:cxn ang="0">
                  <a:pos x="connsiteX2" y="connsiteY2"/>
                </a:cxn>
                <a:cxn ang="0">
                  <a:pos x="connsiteX3" y="connsiteY3"/>
                </a:cxn>
              </a:cxnLst>
              <a:rect l="l" t="t" r="r" b="b"/>
              <a:pathLst>
                <a:path w="2905863" h="57854">
                  <a:moveTo>
                    <a:pt x="0" y="0"/>
                  </a:moveTo>
                  <a:lnTo>
                    <a:pt x="2905864" y="0"/>
                  </a:lnTo>
                  <a:lnTo>
                    <a:pt x="2905864" y="57854"/>
                  </a:lnTo>
                  <a:lnTo>
                    <a:pt x="0" y="57854"/>
                  </a:lnTo>
                  <a:close/>
                </a:path>
              </a:pathLst>
            </a:custGeom>
            <a:solidFill>
              <a:srgbClr val="3F9C35"/>
            </a:solidFill>
            <a:ln w="4731" cap="flat">
              <a:noFill/>
              <a:prstDash val="solid"/>
              <a:miter/>
            </a:ln>
          </p:spPr>
          <p:txBody>
            <a:bodyPr rtlCol="0" anchor="ctr"/>
            <a:lstStyle/>
            <a:p>
              <a:endParaRPr lang="en-GB"/>
            </a:p>
          </p:txBody>
        </p:sp>
        <p:sp>
          <p:nvSpPr>
            <p:cNvPr id="33" name="Freeform: Shape 32">
              <a:extLst>
                <a:ext uri="{FF2B5EF4-FFF2-40B4-BE49-F238E27FC236}">
                  <a16:creationId xmlns:a16="http://schemas.microsoft.com/office/drawing/2014/main" id="{39C07ABC-F814-4A0D-B933-8FF8308531B7}"/>
                </a:ext>
              </a:extLst>
            </p:cNvPr>
            <p:cNvSpPr/>
            <p:nvPr/>
          </p:nvSpPr>
          <p:spPr>
            <a:xfrm>
              <a:off x="6380216" y="4637294"/>
              <a:ext cx="2905863" cy="115566"/>
            </a:xfrm>
            <a:custGeom>
              <a:avLst/>
              <a:gdLst>
                <a:gd name="connsiteX0" fmla="*/ 0 w 2905863"/>
                <a:gd name="connsiteY0" fmla="*/ 0 h 115566"/>
                <a:gd name="connsiteX1" fmla="*/ 2905864 w 2905863"/>
                <a:gd name="connsiteY1" fmla="*/ 0 h 115566"/>
                <a:gd name="connsiteX2" fmla="*/ 2905864 w 2905863"/>
                <a:gd name="connsiteY2" fmla="*/ 115566 h 115566"/>
                <a:gd name="connsiteX3" fmla="*/ 0 w 2905863"/>
                <a:gd name="connsiteY3" fmla="*/ 115566 h 115566"/>
              </a:gdLst>
              <a:ahLst/>
              <a:cxnLst>
                <a:cxn ang="0">
                  <a:pos x="connsiteX0" y="connsiteY0"/>
                </a:cxn>
                <a:cxn ang="0">
                  <a:pos x="connsiteX1" y="connsiteY1"/>
                </a:cxn>
                <a:cxn ang="0">
                  <a:pos x="connsiteX2" y="connsiteY2"/>
                </a:cxn>
                <a:cxn ang="0">
                  <a:pos x="connsiteX3" y="connsiteY3"/>
                </a:cxn>
              </a:cxnLst>
              <a:rect l="l" t="t" r="r" b="b"/>
              <a:pathLst>
                <a:path w="2905863" h="115566">
                  <a:moveTo>
                    <a:pt x="0" y="0"/>
                  </a:moveTo>
                  <a:lnTo>
                    <a:pt x="2905864" y="0"/>
                  </a:lnTo>
                  <a:lnTo>
                    <a:pt x="2905864" y="115566"/>
                  </a:lnTo>
                  <a:lnTo>
                    <a:pt x="0" y="115566"/>
                  </a:lnTo>
                  <a:close/>
                </a:path>
              </a:pathLst>
            </a:custGeom>
            <a:solidFill>
              <a:srgbClr val="003591"/>
            </a:solidFill>
            <a:ln w="4731" cap="flat">
              <a:noFill/>
              <a:prstDash val="solid"/>
              <a:miter/>
            </a:ln>
          </p:spPr>
          <p:txBody>
            <a:bodyPr rtlCol="0" anchor="ctr"/>
            <a:lstStyle/>
            <a:p>
              <a:endParaRPr lang="en-GB"/>
            </a:p>
          </p:txBody>
        </p:sp>
        <p:sp>
          <p:nvSpPr>
            <p:cNvPr id="34" name="Freeform: Shape 33">
              <a:extLst>
                <a:ext uri="{FF2B5EF4-FFF2-40B4-BE49-F238E27FC236}">
                  <a16:creationId xmlns:a16="http://schemas.microsoft.com/office/drawing/2014/main" id="{0C74A0EA-43E9-4563-A55A-F825A81DC14D}"/>
                </a:ext>
              </a:extLst>
            </p:cNvPr>
            <p:cNvSpPr/>
            <p:nvPr/>
          </p:nvSpPr>
          <p:spPr>
            <a:xfrm>
              <a:off x="7833598" y="4927183"/>
              <a:ext cx="392545" cy="373134"/>
            </a:xfrm>
            <a:custGeom>
              <a:avLst/>
              <a:gdLst>
                <a:gd name="connsiteX0" fmla="*/ 303984 w 392545"/>
                <a:gd name="connsiteY0" fmla="*/ 19174 h 373134"/>
                <a:gd name="connsiteX1" fmla="*/ 201992 w 392545"/>
                <a:gd name="connsiteY1" fmla="*/ 0 h 373134"/>
                <a:gd name="connsiteX2" fmla="*/ 62173 w 392545"/>
                <a:gd name="connsiteY2" fmla="*/ 0 h 373134"/>
                <a:gd name="connsiteX3" fmla="*/ 27859 w 392545"/>
                <a:gd name="connsiteY3" fmla="*/ 0 h 373134"/>
                <a:gd name="connsiteX4" fmla="*/ 0 w 392545"/>
                <a:gd name="connsiteY4" fmla="*/ 0 h 373134"/>
                <a:gd name="connsiteX5" fmla="*/ 0 w 392545"/>
                <a:gd name="connsiteY5" fmla="*/ 373135 h 373134"/>
                <a:gd name="connsiteX6" fmla="*/ 27859 w 392545"/>
                <a:gd name="connsiteY6" fmla="*/ 373135 h 373134"/>
                <a:gd name="connsiteX7" fmla="*/ 62173 w 392545"/>
                <a:gd name="connsiteY7" fmla="*/ 373135 h 373134"/>
                <a:gd name="connsiteX8" fmla="*/ 201992 w 392545"/>
                <a:gd name="connsiteY8" fmla="*/ 373135 h 373134"/>
                <a:gd name="connsiteX9" fmla="*/ 303984 w 392545"/>
                <a:gd name="connsiteY9" fmla="*/ 353961 h 373134"/>
                <a:gd name="connsiteX10" fmla="*/ 369670 w 392545"/>
                <a:gd name="connsiteY10" fmla="*/ 296249 h 373134"/>
                <a:gd name="connsiteX11" fmla="*/ 392546 w 392545"/>
                <a:gd name="connsiteY11" fmla="*/ 199477 h 373134"/>
                <a:gd name="connsiteX12" fmla="*/ 392546 w 392545"/>
                <a:gd name="connsiteY12" fmla="*/ 173611 h 373134"/>
                <a:gd name="connsiteX13" fmla="*/ 369670 w 392545"/>
                <a:gd name="connsiteY13" fmla="*/ 76839 h 373134"/>
                <a:gd name="connsiteX14" fmla="*/ 303984 w 392545"/>
                <a:gd name="connsiteY14" fmla="*/ 19174 h 373134"/>
                <a:gd name="connsiteX15" fmla="*/ 331369 w 392545"/>
                <a:gd name="connsiteY15" fmla="*/ 197531 h 373134"/>
                <a:gd name="connsiteX16" fmla="*/ 299048 w 392545"/>
                <a:gd name="connsiteY16" fmla="*/ 287563 h 373134"/>
                <a:gd name="connsiteX17" fmla="*/ 202514 w 392545"/>
                <a:gd name="connsiteY17" fmla="*/ 316894 h 373134"/>
                <a:gd name="connsiteX18" fmla="*/ 62221 w 392545"/>
                <a:gd name="connsiteY18" fmla="*/ 316894 h 373134"/>
                <a:gd name="connsiteX19" fmla="*/ 62221 w 392545"/>
                <a:gd name="connsiteY19" fmla="*/ 56193 h 373134"/>
                <a:gd name="connsiteX20" fmla="*/ 202514 w 392545"/>
                <a:gd name="connsiteY20" fmla="*/ 56193 h 373134"/>
                <a:gd name="connsiteX21" fmla="*/ 299048 w 392545"/>
                <a:gd name="connsiteY21" fmla="*/ 84812 h 373134"/>
                <a:gd name="connsiteX22" fmla="*/ 331369 w 392545"/>
                <a:gd name="connsiteY22" fmla="*/ 175604 h 373134"/>
                <a:gd name="connsiteX23" fmla="*/ 331369 w 392545"/>
                <a:gd name="connsiteY23" fmla="*/ 197531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92545" h="373134">
                  <a:moveTo>
                    <a:pt x="303984" y="19174"/>
                  </a:moveTo>
                  <a:cubicBezTo>
                    <a:pt x="275461" y="6407"/>
                    <a:pt x="241479" y="0"/>
                    <a:pt x="201992" y="0"/>
                  </a:cubicBezTo>
                  <a:lnTo>
                    <a:pt x="62173" y="0"/>
                  </a:lnTo>
                  <a:lnTo>
                    <a:pt x="27859" y="0"/>
                  </a:lnTo>
                  <a:lnTo>
                    <a:pt x="0" y="0"/>
                  </a:lnTo>
                  <a:lnTo>
                    <a:pt x="0" y="373135"/>
                  </a:lnTo>
                  <a:lnTo>
                    <a:pt x="27859" y="373135"/>
                  </a:lnTo>
                  <a:lnTo>
                    <a:pt x="62173" y="373135"/>
                  </a:lnTo>
                  <a:lnTo>
                    <a:pt x="201992" y="373135"/>
                  </a:lnTo>
                  <a:cubicBezTo>
                    <a:pt x="241479" y="373135"/>
                    <a:pt x="275461" y="366728"/>
                    <a:pt x="303984" y="353961"/>
                  </a:cubicBezTo>
                  <a:cubicBezTo>
                    <a:pt x="332508" y="341194"/>
                    <a:pt x="354387" y="321972"/>
                    <a:pt x="369670" y="296249"/>
                  </a:cubicBezTo>
                  <a:cubicBezTo>
                    <a:pt x="384904" y="270525"/>
                    <a:pt x="392546" y="238299"/>
                    <a:pt x="392546" y="199477"/>
                  </a:cubicBezTo>
                  <a:lnTo>
                    <a:pt x="392546" y="173611"/>
                  </a:lnTo>
                  <a:cubicBezTo>
                    <a:pt x="392546" y="134788"/>
                    <a:pt x="384904" y="102562"/>
                    <a:pt x="369670" y="76839"/>
                  </a:cubicBezTo>
                  <a:cubicBezTo>
                    <a:pt x="354387" y="51162"/>
                    <a:pt x="332508" y="31941"/>
                    <a:pt x="303984" y="19174"/>
                  </a:cubicBezTo>
                  <a:close/>
                  <a:moveTo>
                    <a:pt x="331369" y="197531"/>
                  </a:moveTo>
                  <a:cubicBezTo>
                    <a:pt x="331369" y="238015"/>
                    <a:pt x="320596" y="268010"/>
                    <a:pt x="299048" y="287563"/>
                  </a:cubicBezTo>
                  <a:cubicBezTo>
                    <a:pt x="277502" y="307117"/>
                    <a:pt x="245323" y="316894"/>
                    <a:pt x="202514" y="316894"/>
                  </a:cubicBezTo>
                  <a:lnTo>
                    <a:pt x="62221" y="316894"/>
                  </a:lnTo>
                  <a:lnTo>
                    <a:pt x="62221" y="56193"/>
                  </a:lnTo>
                  <a:lnTo>
                    <a:pt x="202514" y="56193"/>
                  </a:lnTo>
                  <a:cubicBezTo>
                    <a:pt x="245323" y="56193"/>
                    <a:pt x="277454" y="65733"/>
                    <a:pt x="299048" y="84812"/>
                  </a:cubicBezTo>
                  <a:cubicBezTo>
                    <a:pt x="320596" y="103891"/>
                    <a:pt x="331369" y="134171"/>
                    <a:pt x="331369" y="175604"/>
                  </a:cubicBezTo>
                  <a:lnTo>
                    <a:pt x="331369" y="197531"/>
                  </a:lnTo>
                  <a:close/>
                </a:path>
              </a:pathLst>
            </a:custGeom>
            <a:solidFill>
              <a:srgbClr val="0F214A"/>
            </a:solidFill>
            <a:ln w="4731" cap="flat">
              <a:noFill/>
              <a:prstDash val="solid"/>
              <a:miter/>
            </a:ln>
          </p:spPr>
          <p:txBody>
            <a:bodyPr rtlCol="0" anchor="ctr"/>
            <a:lstStyle/>
            <a:p>
              <a:endParaRPr lang="en-GB"/>
            </a:p>
          </p:txBody>
        </p:sp>
        <p:sp>
          <p:nvSpPr>
            <p:cNvPr id="35" name="Freeform: Shape 34">
              <a:extLst>
                <a:ext uri="{FF2B5EF4-FFF2-40B4-BE49-F238E27FC236}">
                  <a16:creationId xmlns:a16="http://schemas.microsoft.com/office/drawing/2014/main" id="{08704FAE-A924-4ACA-BF5E-2A8B00053817}"/>
                </a:ext>
              </a:extLst>
            </p:cNvPr>
            <p:cNvSpPr/>
            <p:nvPr/>
          </p:nvSpPr>
          <p:spPr>
            <a:xfrm>
              <a:off x="8344036" y="4927183"/>
              <a:ext cx="410485" cy="373134"/>
            </a:xfrm>
            <a:custGeom>
              <a:avLst/>
              <a:gdLst>
                <a:gd name="connsiteX0" fmla="*/ 349262 w 410485"/>
                <a:gd name="connsiteY0" fmla="*/ 291598 h 373134"/>
                <a:gd name="connsiteX1" fmla="*/ 60702 w 410485"/>
                <a:gd name="connsiteY1" fmla="*/ 0 h 373134"/>
                <a:gd name="connsiteX2" fmla="*/ 26388 w 410485"/>
                <a:gd name="connsiteY2" fmla="*/ 0 h 373134"/>
                <a:gd name="connsiteX3" fmla="*/ 0 w 410485"/>
                <a:gd name="connsiteY3" fmla="*/ 0 h 373134"/>
                <a:gd name="connsiteX4" fmla="*/ 0 w 410485"/>
                <a:gd name="connsiteY4" fmla="*/ 373135 h 373134"/>
                <a:gd name="connsiteX5" fmla="*/ 60702 w 410485"/>
                <a:gd name="connsiteY5" fmla="*/ 373135 h 373134"/>
                <a:gd name="connsiteX6" fmla="*/ 60702 w 410485"/>
                <a:gd name="connsiteY6" fmla="*/ 81917 h 373134"/>
                <a:gd name="connsiteX7" fmla="*/ 349262 w 410485"/>
                <a:gd name="connsiteY7" fmla="*/ 373135 h 373134"/>
                <a:gd name="connsiteX8" fmla="*/ 410486 w 410485"/>
                <a:gd name="connsiteY8" fmla="*/ 373135 h 373134"/>
                <a:gd name="connsiteX9" fmla="*/ 410486 w 410485"/>
                <a:gd name="connsiteY9" fmla="*/ 0 h 373134"/>
                <a:gd name="connsiteX10" fmla="*/ 349262 w 410485"/>
                <a:gd name="connsiteY10"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85" h="373134">
                  <a:moveTo>
                    <a:pt x="349262" y="291598"/>
                  </a:moveTo>
                  <a:lnTo>
                    <a:pt x="60702" y="0"/>
                  </a:lnTo>
                  <a:lnTo>
                    <a:pt x="26388" y="0"/>
                  </a:lnTo>
                  <a:lnTo>
                    <a:pt x="0" y="0"/>
                  </a:lnTo>
                  <a:lnTo>
                    <a:pt x="0" y="373135"/>
                  </a:lnTo>
                  <a:lnTo>
                    <a:pt x="60702" y="373135"/>
                  </a:lnTo>
                  <a:lnTo>
                    <a:pt x="60702" y="81917"/>
                  </a:lnTo>
                  <a:lnTo>
                    <a:pt x="349262" y="373135"/>
                  </a:lnTo>
                  <a:lnTo>
                    <a:pt x="410486" y="373135"/>
                  </a:lnTo>
                  <a:lnTo>
                    <a:pt x="410486" y="0"/>
                  </a:lnTo>
                  <a:lnTo>
                    <a:pt x="349262" y="0"/>
                  </a:lnTo>
                  <a:close/>
                </a:path>
              </a:pathLst>
            </a:custGeom>
            <a:solidFill>
              <a:srgbClr val="0F214A"/>
            </a:solidFill>
            <a:ln w="4731" cap="flat">
              <a:noFill/>
              <a:prstDash val="solid"/>
              <a:miter/>
            </a:ln>
          </p:spPr>
          <p:txBody>
            <a:bodyPr rtlCol="0" anchor="ctr"/>
            <a:lstStyle/>
            <a:p>
              <a:endParaRPr lang="en-GB"/>
            </a:p>
          </p:txBody>
        </p:sp>
        <p:sp>
          <p:nvSpPr>
            <p:cNvPr id="36" name="Freeform: Shape 35">
              <a:extLst>
                <a:ext uri="{FF2B5EF4-FFF2-40B4-BE49-F238E27FC236}">
                  <a16:creationId xmlns:a16="http://schemas.microsoft.com/office/drawing/2014/main" id="{44A7CF80-4160-43E8-868F-65E74933C8A6}"/>
                </a:ext>
              </a:extLst>
            </p:cNvPr>
            <p:cNvSpPr/>
            <p:nvPr/>
          </p:nvSpPr>
          <p:spPr>
            <a:xfrm>
              <a:off x="8863965" y="4927183"/>
              <a:ext cx="421876" cy="373134"/>
            </a:xfrm>
            <a:custGeom>
              <a:avLst/>
              <a:gdLst>
                <a:gd name="connsiteX0" fmla="*/ 355716 w 421876"/>
                <a:gd name="connsiteY0" fmla="*/ 0 h 373134"/>
                <a:gd name="connsiteX1" fmla="*/ 212955 w 421876"/>
                <a:gd name="connsiteY1" fmla="*/ 291598 h 373134"/>
                <a:gd name="connsiteX2" fmla="*/ 70146 w 421876"/>
                <a:gd name="connsiteY2" fmla="*/ 0 h 373134"/>
                <a:gd name="connsiteX3" fmla="*/ 0 w 421876"/>
                <a:gd name="connsiteY3" fmla="*/ 0 h 373134"/>
                <a:gd name="connsiteX4" fmla="*/ 187042 w 421876"/>
                <a:gd name="connsiteY4" fmla="*/ 373135 h 373134"/>
                <a:gd name="connsiteX5" fmla="*/ 235309 w 421876"/>
                <a:gd name="connsiteY5" fmla="*/ 373135 h 373134"/>
                <a:gd name="connsiteX6" fmla="*/ 421876 w 421876"/>
                <a:gd name="connsiteY6"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1876" h="373134">
                  <a:moveTo>
                    <a:pt x="355716" y="0"/>
                  </a:moveTo>
                  <a:lnTo>
                    <a:pt x="212955" y="291598"/>
                  </a:lnTo>
                  <a:lnTo>
                    <a:pt x="70146" y="0"/>
                  </a:lnTo>
                  <a:lnTo>
                    <a:pt x="0" y="0"/>
                  </a:lnTo>
                  <a:lnTo>
                    <a:pt x="187042" y="373135"/>
                  </a:lnTo>
                  <a:lnTo>
                    <a:pt x="235309" y="373135"/>
                  </a:lnTo>
                  <a:lnTo>
                    <a:pt x="421876" y="0"/>
                  </a:lnTo>
                  <a:close/>
                </a:path>
              </a:pathLst>
            </a:custGeom>
            <a:solidFill>
              <a:srgbClr val="0F214A"/>
            </a:solidFill>
            <a:ln w="4731" cap="flat">
              <a:noFill/>
              <a:prstDash val="solid"/>
              <a:miter/>
            </a:ln>
          </p:spPr>
          <p:txBody>
            <a:bodyPr rtlCol="0" anchor="ctr"/>
            <a:lstStyle/>
            <a:p>
              <a:endParaRPr lang="en-GB"/>
            </a:p>
          </p:txBody>
        </p:sp>
      </p:grpSp>
      <p:pic>
        <p:nvPicPr>
          <p:cNvPr id="27" name="TAGLINE 60Black">
            <a:extLst>
              <a:ext uri="{FF2B5EF4-FFF2-40B4-BE49-F238E27FC236}">
                <a16:creationId xmlns:a16="http://schemas.microsoft.com/office/drawing/2014/main" id="{3A5FFB45-3585-4395-809E-0CF65EFB70E4}"/>
              </a:ext>
            </a:extLst>
          </p:cNvPr>
          <p:cNvPicPr>
            <a:picLocks noChangeAspect="1"/>
          </p:cNvPicPr>
          <p:nvPr userDrawn="1"/>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948863" y="539750"/>
            <a:ext cx="1703386" cy="110689"/>
          </a:xfrm>
          <a:prstGeom prst="rect">
            <a:avLst/>
          </a:prstGeom>
        </p:spPr>
      </p:pic>
      <p:sp>
        <p:nvSpPr>
          <p:cNvPr id="2" name="Title 1"/>
          <p:cNvSpPr>
            <a:spLocks noGrp="1"/>
          </p:cNvSpPr>
          <p:nvPr>
            <p:ph type="ctrTitle" hasCustomPrompt="1"/>
          </p:nvPr>
        </p:nvSpPr>
        <p:spPr>
          <a:xfrm>
            <a:off x="539751" y="1730375"/>
            <a:ext cx="8290798" cy="2985625"/>
          </a:xfrm>
        </p:spPr>
        <p:txBody>
          <a:bodyPr anchor="b" anchorCtr="0">
            <a:noAutofit/>
          </a:bodyPr>
          <a:lstStyle>
            <a:lvl1pPr>
              <a:lnSpc>
                <a:spcPct val="83000"/>
              </a:lnSpc>
              <a:defRPr sz="6000">
                <a:solidFill>
                  <a:schemeClr val="accent1"/>
                </a:solidFill>
              </a:defRPr>
            </a:lvl1pPr>
          </a:lstStyle>
          <a:p>
            <a:r>
              <a:rPr lang="en-GB"/>
              <a:t>Click to add title</a:t>
            </a:r>
          </a:p>
        </p:txBody>
      </p:sp>
      <p:sp>
        <p:nvSpPr>
          <p:cNvPr id="31" name="Subtitle 2"/>
          <p:cNvSpPr>
            <a:spLocks noGrp="1"/>
          </p:cNvSpPr>
          <p:nvPr>
            <p:ph type="subTitle" idx="1" hasCustomPrompt="1"/>
          </p:nvPr>
        </p:nvSpPr>
        <p:spPr>
          <a:xfrm>
            <a:off x="540000" y="4946400"/>
            <a:ext cx="8290798" cy="648072"/>
          </a:xfrm>
        </p:spPr>
        <p:txBody>
          <a:bodyPr/>
          <a:lstStyle>
            <a:lvl1pPr marL="0" indent="0" algn="l" defTabSz="914400" rtl="0" eaLnBrk="1" latinLnBrk="0" hangingPunct="1">
              <a:lnSpc>
                <a:spcPct val="83000"/>
              </a:lnSpc>
              <a:spcBef>
                <a:spcPts val="0"/>
              </a:spcBef>
              <a:buNone/>
              <a:defRPr lang="en-US" sz="2000" b="0" kern="1200" dirty="0">
                <a:solidFill>
                  <a:schemeClr val="accent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add subtitle</a:t>
            </a:r>
          </a:p>
        </p:txBody>
      </p:sp>
      <p:sp>
        <p:nvSpPr>
          <p:cNvPr id="4" name="Text Placeholder 3">
            <a:extLst>
              <a:ext uri="{FF2B5EF4-FFF2-40B4-BE49-F238E27FC236}">
                <a16:creationId xmlns:a16="http://schemas.microsoft.com/office/drawing/2014/main" id="{2B2D590D-63DF-49A5-B495-2B2E9EA7D2AA}"/>
              </a:ext>
            </a:extLst>
          </p:cNvPr>
          <p:cNvSpPr>
            <a:spLocks noGrp="1"/>
          </p:cNvSpPr>
          <p:nvPr>
            <p:ph type="body" sz="quarter" idx="18" hasCustomPrompt="1"/>
          </p:nvPr>
        </p:nvSpPr>
        <p:spPr>
          <a:xfrm>
            <a:off x="539748" y="5768975"/>
            <a:ext cx="8291049" cy="277813"/>
          </a:xfrm>
        </p:spPr>
        <p:txBody>
          <a:bodyPr anchor="b" anchorCtr="0"/>
          <a:lstStyle>
            <a:lvl1pPr marL="0" indent="0">
              <a:lnSpc>
                <a:spcPct val="83000"/>
              </a:lnSpc>
              <a:spcBef>
                <a:spcPts val="0"/>
              </a:spcBef>
              <a:buNone/>
              <a:tabLst/>
              <a:defRPr sz="1400" b="0"/>
            </a:lvl1pPr>
            <a:lvl2pPr marL="0" indent="0">
              <a:lnSpc>
                <a:spcPct val="83000"/>
              </a:lnSpc>
              <a:spcBef>
                <a:spcPts val="0"/>
              </a:spcBef>
              <a:buNone/>
              <a:tabLst/>
              <a:defRPr sz="1400" b="0"/>
            </a:lvl2pPr>
            <a:lvl3pPr marL="0" indent="0">
              <a:lnSpc>
                <a:spcPct val="83000"/>
              </a:lnSpc>
              <a:spcBef>
                <a:spcPts val="0"/>
              </a:spcBef>
              <a:buNone/>
              <a:tabLst/>
              <a:defRPr sz="1400" b="0"/>
            </a:lvl3pPr>
            <a:lvl4pPr marL="0" indent="0">
              <a:lnSpc>
                <a:spcPct val="83000"/>
              </a:lnSpc>
              <a:spcBef>
                <a:spcPts val="0"/>
              </a:spcBef>
              <a:buNone/>
              <a:tabLst/>
              <a:defRPr sz="1400" b="0"/>
            </a:lvl4pPr>
            <a:lvl5pPr marL="0" indent="0">
              <a:lnSpc>
                <a:spcPct val="83000"/>
              </a:lnSpc>
              <a:spcBef>
                <a:spcPts val="0"/>
              </a:spcBef>
              <a:buNone/>
              <a:tabLst/>
              <a:defRPr sz="1400" b="0"/>
            </a:lvl5pPr>
          </a:lstStyle>
          <a:p>
            <a:pPr lvl="0"/>
            <a:r>
              <a:rPr lang="en-GB"/>
              <a:t>Click to add name, title etc..</a:t>
            </a:r>
          </a:p>
        </p:txBody>
      </p:sp>
      <p:sp>
        <p:nvSpPr>
          <p:cNvPr id="13" name="Date Placeholder 12"/>
          <p:cNvSpPr>
            <a:spLocks noGrp="1"/>
          </p:cNvSpPr>
          <p:nvPr>
            <p:ph type="dt" sz="half" idx="15"/>
          </p:nvPr>
        </p:nvSpPr>
        <p:spPr>
          <a:xfrm>
            <a:off x="0" y="6858000"/>
            <a:ext cx="0" cy="0"/>
          </a:xfrm>
        </p:spPr>
        <p:txBody>
          <a:bodyPr/>
          <a:lstStyle>
            <a:lvl1pPr>
              <a:defRPr>
                <a:solidFill>
                  <a:schemeClr val="bg1"/>
                </a:solidFill>
              </a:defRPr>
            </a:lvl1pPr>
          </a:lstStyle>
          <a:p>
            <a:endParaRPr lang="en-GB"/>
          </a:p>
        </p:txBody>
      </p:sp>
      <p:sp>
        <p:nvSpPr>
          <p:cNvPr id="24" name="Footer Placeholder 23"/>
          <p:cNvSpPr>
            <a:spLocks noGrp="1"/>
          </p:cNvSpPr>
          <p:nvPr>
            <p:ph type="ftr" sz="quarter" idx="16"/>
          </p:nvPr>
        </p:nvSpPr>
        <p:spPr>
          <a:xfrm>
            <a:off x="0" y="6858000"/>
            <a:ext cx="0" cy="0"/>
          </a:xfrm>
        </p:spPr>
        <p:txBody>
          <a:bodyPr/>
          <a:lstStyle>
            <a:lvl1pPr>
              <a:defRPr sz="100">
                <a:noFill/>
              </a:defRPr>
            </a:lvl1pPr>
          </a:lstStyle>
          <a:p>
            <a:endParaRPr lang="en-GB">
              <a:noFill/>
            </a:endParaRPr>
          </a:p>
        </p:txBody>
      </p:sp>
      <p:sp>
        <p:nvSpPr>
          <p:cNvPr id="25" name="Slide Number Placeholder 24"/>
          <p:cNvSpPr>
            <a:spLocks noGrp="1"/>
          </p:cNvSpPr>
          <p:nvPr>
            <p:ph type="sldNum" sz="quarter" idx="17"/>
          </p:nvPr>
        </p:nvSpPr>
        <p:spPr>
          <a:xfrm>
            <a:off x="0" y="6858000"/>
            <a:ext cx="0" cy="0"/>
          </a:xfrm>
        </p:spPr>
        <p:txBody>
          <a:bodyPr/>
          <a:lstStyle>
            <a:lvl1pPr>
              <a:defRPr sz="100">
                <a:noFill/>
              </a:defRPr>
            </a:lvl1pPr>
          </a:lstStyle>
          <a:p>
            <a:fld id="{5BA07366-CB75-4AA8-9E5B-928B849F427C}" type="slidenum">
              <a:rPr lang="en-GB" smtClean="0"/>
              <a:pPr/>
              <a:t>‹#›</a:t>
            </a:fld>
            <a:endParaRPr lang="en-GB" sz="100"/>
          </a:p>
        </p:txBody>
      </p:sp>
      <p:sp>
        <p:nvSpPr>
          <p:cNvPr id="19" name="SD_FLD_DocumentDate">
            <a:extLst>
              <a:ext uri="{FF2B5EF4-FFF2-40B4-BE49-F238E27FC236}">
                <a16:creationId xmlns:a16="http://schemas.microsoft.com/office/drawing/2014/main" id="{33759508-D1FD-40CE-9331-F01D5EE3CCBE}"/>
              </a:ext>
            </a:extLst>
          </p:cNvPr>
          <p:cNvSpPr txBox="1">
            <a:spLocks noChangeArrowheads="1"/>
          </p:cNvSpPr>
          <p:nvPr userDrawn="1"/>
        </p:nvSpPr>
        <p:spPr bwMode="auto">
          <a:xfrm>
            <a:off x="540001" y="6161675"/>
            <a:ext cx="8290796" cy="181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l">
              <a:lnSpc>
                <a:spcPct val="83000"/>
              </a:lnSpc>
              <a:spcBef>
                <a:spcPts val="0"/>
              </a:spcBef>
            </a:pPr>
            <a:r>
              <a:rPr lang="en-GB" altLang="ja-JP" sz="1400" cap="none" baseline="0">
                <a:solidFill>
                  <a:schemeClr val="accent1"/>
                </a:solidFill>
                <a:ea typeface="ＭＳ Ｐゴシック" charset="-128"/>
                <a:cs typeface="Arial" charset="0"/>
              </a:rPr>
              <a:t>11 August 2023</a:t>
            </a:r>
          </a:p>
        </p:txBody>
      </p:sp>
      <p:sp>
        <p:nvSpPr>
          <p:cNvPr id="29" name="_SD_FLD_DocumentNumber"/>
          <p:cNvSpPr txBox="1">
            <a:spLocks noChangeArrowheads="1"/>
          </p:cNvSpPr>
          <p:nvPr userDrawn="1"/>
        </p:nvSpPr>
        <p:spPr bwMode="auto">
          <a:xfrm>
            <a:off x="540001" y="6440400"/>
            <a:ext cx="170155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l">
              <a:spcBef>
                <a:spcPts val="0"/>
              </a:spcBef>
            </a:pPr>
            <a:endParaRPr lang="en-GB" altLang="ja-JP" sz="700">
              <a:solidFill>
                <a:schemeClr val="accent1"/>
              </a:solidFill>
              <a:ea typeface="ＭＳ Ｐゴシック" charset="-128"/>
              <a:cs typeface="Arial" charset="0"/>
            </a:endParaRPr>
          </a:p>
        </p:txBody>
      </p:sp>
      <p:sp>
        <p:nvSpPr>
          <p:cNvPr id="32" name="SD_FLD_Draft" hidden="1">
            <a:extLst>
              <a:ext uri="{FF2B5EF4-FFF2-40B4-BE49-F238E27FC236}">
                <a16:creationId xmlns:a16="http://schemas.microsoft.com/office/drawing/2014/main" id="{F9687746-12E1-43B0-8EEE-BCA876E5FD04}"/>
              </a:ext>
            </a:extLst>
          </p:cNvPr>
          <p:cNvSpPr txBox="1">
            <a:spLocks noChangeArrowheads="1"/>
          </p:cNvSpPr>
          <p:nvPr userDrawn="1"/>
        </p:nvSpPr>
        <p:spPr bwMode="auto">
          <a:xfrm>
            <a:off x="5243513" y="6232324"/>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sp>
        <p:nvSpPr>
          <p:cNvPr id="26" name="SD_FLD_Confidentiality">
            <a:extLst>
              <a:ext uri="{FF2B5EF4-FFF2-40B4-BE49-F238E27FC236}">
                <a16:creationId xmlns:a16="http://schemas.microsoft.com/office/drawing/2014/main" id="{2E43B5A0-A24B-4D49-B18D-5419D4E44B91}"/>
              </a:ext>
            </a:extLst>
          </p:cNvPr>
          <p:cNvSpPr/>
          <p:nvPr userDrawn="1"/>
        </p:nvSpPr>
        <p:spPr>
          <a:xfrm>
            <a:off x="7131600" y="6440400"/>
            <a:ext cx="2440800" cy="1512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L="0" algn="ctr" defTabSz="914400" rtl="0" eaLnBrk="1" latinLnBrk="0" hangingPunct="1">
              <a:lnSpc>
                <a:spcPct val="100000"/>
              </a:lnSpc>
              <a:spcBef>
                <a:spcPts val="0"/>
              </a:spcBef>
            </a:pPr>
            <a:endParaRPr lang="en-GB" sz="700" b="0" kern="1200" cap="all" baseline="0">
              <a:solidFill>
                <a:schemeClr val="accent1"/>
              </a:solidFill>
              <a:latin typeface="+mn-lt"/>
              <a:ea typeface="+mn-ea"/>
              <a:cs typeface="+mn-cs"/>
            </a:endParaRPr>
          </a:p>
        </p:txBody>
      </p:sp>
    </p:spTree>
    <p:extLst>
      <p:ext uri="{BB962C8B-B14F-4D97-AF65-F5344CB8AC3E}">
        <p14:creationId xmlns:p14="http://schemas.microsoft.com/office/powerpoint/2010/main" val="34453930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Cover graphic">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65632BCD-D585-42E8-A6D3-3C06DC3313BD}"/>
              </a:ext>
            </a:extLst>
          </p:cNvPr>
          <p:cNvSpPr/>
          <p:nvPr userDrawn="1"/>
        </p:nvSpPr>
        <p:spPr bwMode="white">
          <a:xfrm>
            <a:off x="0" y="0"/>
            <a:ext cx="12192000" cy="685502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6" name="Graphic 25">
            <a:extLst>
              <a:ext uri="{FF2B5EF4-FFF2-40B4-BE49-F238E27FC236}">
                <a16:creationId xmlns:a16="http://schemas.microsoft.com/office/drawing/2014/main" id="{7FEC56FF-AE50-4EFB-941E-E0B008ED6569}"/>
              </a:ext>
            </a:extLst>
          </p:cNvPr>
          <p:cNvPicPr>
            <a:picLocks noChangeAspect="1"/>
          </p:cNvPicPr>
          <p:nvPr userDrawn="1"/>
        </p:nvPicPr>
        <p:blipFill>
          <a:blip r:embed="rId2">
            <a:extLst>
              <a:ext uri="{96DAC541-7B7A-43D3-8B79-37D633B846F1}">
                <asvg:svgBlip xmlns:asvg="http://schemas.microsoft.com/office/drawing/2016/SVG/main" r:embed="rId3"/>
              </a:ext>
            </a:extLst>
          </a:blip>
          <a:srcRect t="29922" r="24420" b="6742"/>
          <a:stretch>
            <a:fillRect/>
          </a:stretch>
        </p:blipFill>
        <p:spPr>
          <a:xfrm>
            <a:off x="3600000" y="0"/>
            <a:ext cx="8592000" cy="6858000"/>
          </a:xfrm>
          <a:custGeom>
            <a:avLst/>
            <a:gdLst>
              <a:gd name="connsiteX0" fmla="*/ 0 w 8592000"/>
              <a:gd name="connsiteY0" fmla="*/ 0 h 6858000"/>
              <a:gd name="connsiteX1" fmla="*/ 8592000 w 8592000"/>
              <a:gd name="connsiteY1" fmla="*/ 0 h 6858000"/>
              <a:gd name="connsiteX2" fmla="*/ 8592000 w 8592000"/>
              <a:gd name="connsiteY2" fmla="*/ 6858000 h 6858000"/>
              <a:gd name="connsiteX3" fmla="*/ 0 w 85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592000" h="6858000">
                <a:moveTo>
                  <a:pt x="0" y="0"/>
                </a:moveTo>
                <a:lnTo>
                  <a:pt x="8592000" y="0"/>
                </a:lnTo>
                <a:lnTo>
                  <a:pt x="8592000" y="6858000"/>
                </a:lnTo>
                <a:lnTo>
                  <a:pt x="0" y="6858000"/>
                </a:lnTo>
                <a:close/>
              </a:path>
            </a:pathLst>
          </a:custGeom>
        </p:spPr>
      </p:pic>
      <p:grpSp>
        <p:nvGrpSpPr>
          <p:cNvPr id="27" name="Logo">
            <a:extLst>
              <a:ext uri="{FF2B5EF4-FFF2-40B4-BE49-F238E27FC236}">
                <a16:creationId xmlns:a16="http://schemas.microsoft.com/office/drawing/2014/main" id="{FEB7131A-3640-498A-8512-14CA3C3D2916}"/>
              </a:ext>
            </a:extLst>
          </p:cNvPr>
          <p:cNvGrpSpPr>
            <a:grpSpLocks noChangeAspect="1"/>
          </p:cNvGrpSpPr>
          <p:nvPr userDrawn="1"/>
        </p:nvGrpSpPr>
        <p:grpSpPr bwMode="white">
          <a:xfrm>
            <a:off x="539750" y="540000"/>
            <a:ext cx="1702800" cy="727238"/>
            <a:chOff x="6380216" y="4059273"/>
            <a:chExt cx="2905863" cy="1241045"/>
          </a:xfrm>
        </p:grpSpPr>
        <p:sp>
          <p:nvSpPr>
            <p:cNvPr id="28" name="Freeform: Shape 27">
              <a:extLst>
                <a:ext uri="{FF2B5EF4-FFF2-40B4-BE49-F238E27FC236}">
                  <a16:creationId xmlns:a16="http://schemas.microsoft.com/office/drawing/2014/main" id="{F63D26F1-547B-4B41-9723-EF0612B78E90}"/>
                </a:ext>
              </a:extLst>
            </p:cNvPr>
            <p:cNvSpPr/>
            <p:nvPr/>
          </p:nvSpPr>
          <p:spPr bwMode="white">
            <a:xfrm>
              <a:off x="6380216" y="4059273"/>
              <a:ext cx="2905863" cy="346936"/>
            </a:xfrm>
            <a:custGeom>
              <a:avLst/>
              <a:gdLst>
                <a:gd name="connsiteX0" fmla="*/ 0 w 2905863"/>
                <a:gd name="connsiteY0" fmla="*/ 0 h 346936"/>
                <a:gd name="connsiteX1" fmla="*/ 2905864 w 2905863"/>
                <a:gd name="connsiteY1" fmla="*/ 0 h 346936"/>
                <a:gd name="connsiteX2" fmla="*/ 2905864 w 2905863"/>
                <a:gd name="connsiteY2" fmla="*/ 346937 h 346936"/>
                <a:gd name="connsiteX3" fmla="*/ 0 w 2905863"/>
                <a:gd name="connsiteY3" fmla="*/ 346937 h 346936"/>
              </a:gdLst>
              <a:ahLst/>
              <a:cxnLst>
                <a:cxn ang="0">
                  <a:pos x="connsiteX0" y="connsiteY0"/>
                </a:cxn>
                <a:cxn ang="0">
                  <a:pos x="connsiteX1" y="connsiteY1"/>
                </a:cxn>
                <a:cxn ang="0">
                  <a:pos x="connsiteX2" y="connsiteY2"/>
                </a:cxn>
                <a:cxn ang="0">
                  <a:pos x="connsiteX3" y="connsiteY3"/>
                </a:cxn>
              </a:cxnLst>
              <a:rect l="l" t="t" r="r" b="b"/>
              <a:pathLst>
                <a:path w="2905863" h="346936">
                  <a:moveTo>
                    <a:pt x="0" y="0"/>
                  </a:moveTo>
                  <a:lnTo>
                    <a:pt x="2905864" y="0"/>
                  </a:lnTo>
                  <a:lnTo>
                    <a:pt x="2905864" y="346937"/>
                  </a:lnTo>
                  <a:lnTo>
                    <a:pt x="0" y="346937"/>
                  </a:lnTo>
                  <a:close/>
                </a:path>
              </a:pathLst>
            </a:custGeom>
            <a:solidFill>
              <a:schemeClr val="bg1"/>
            </a:solidFill>
            <a:ln w="4731"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2E6BEF58-2858-4FD7-B365-BD33C9B4ABBF}"/>
                </a:ext>
              </a:extLst>
            </p:cNvPr>
            <p:cNvSpPr/>
            <p:nvPr/>
          </p:nvSpPr>
          <p:spPr bwMode="white">
            <a:xfrm>
              <a:off x="6380216" y="4521775"/>
              <a:ext cx="2905863" cy="57854"/>
            </a:xfrm>
            <a:custGeom>
              <a:avLst/>
              <a:gdLst>
                <a:gd name="connsiteX0" fmla="*/ 0 w 2905863"/>
                <a:gd name="connsiteY0" fmla="*/ 0 h 57854"/>
                <a:gd name="connsiteX1" fmla="*/ 2905864 w 2905863"/>
                <a:gd name="connsiteY1" fmla="*/ 0 h 57854"/>
                <a:gd name="connsiteX2" fmla="*/ 2905864 w 2905863"/>
                <a:gd name="connsiteY2" fmla="*/ 57854 h 57854"/>
                <a:gd name="connsiteX3" fmla="*/ 0 w 2905863"/>
                <a:gd name="connsiteY3" fmla="*/ 57854 h 57854"/>
              </a:gdLst>
              <a:ahLst/>
              <a:cxnLst>
                <a:cxn ang="0">
                  <a:pos x="connsiteX0" y="connsiteY0"/>
                </a:cxn>
                <a:cxn ang="0">
                  <a:pos x="connsiteX1" y="connsiteY1"/>
                </a:cxn>
                <a:cxn ang="0">
                  <a:pos x="connsiteX2" y="connsiteY2"/>
                </a:cxn>
                <a:cxn ang="0">
                  <a:pos x="connsiteX3" y="connsiteY3"/>
                </a:cxn>
              </a:cxnLst>
              <a:rect l="l" t="t" r="r" b="b"/>
              <a:pathLst>
                <a:path w="2905863" h="57854">
                  <a:moveTo>
                    <a:pt x="0" y="0"/>
                  </a:moveTo>
                  <a:lnTo>
                    <a:pt x="2905864" y="0"/>
                  </a:lnTo>
                  <a:lnTo>
                    <a:pt x="2905864" y="57854"/>
                  </a:lnTo>
                  <a:lnTo>
                    <a:pt x="0" y="57854"/>
                  </a:lnTo>
                  <a:close/>
                </a:path>
              </a:pathLst>
            </a:custGeom>
            <a:solidFill>
              <a:schemeClr val="bg1"/>
            </a:solidFill>
            <a:ln w="4731"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CACB4FEF-3E65-4473-98FD-06637DF17B5A}"/>
                </a:ext>
              </a:extLst>
            </p:cNvPr>
            <p:cNvSpPr/>
            <p:nvPr/>
          </p:nvSpPr>
          <p:spPr bwMode="white">
            <a:xfrm>
              <a:off x="6380216" y="4637294"/>
              <a:ext cx="2905863" cy="115566"/>
            </a:xfrm>
            <a:custGeom>
              <a:avLst/>
              <a:gdLst>
                <a:gd name="connsiteX0" fmla="*/ 0 w 2905863"/>
                <a:gd name="connsiteY0" fmla="*/ 0 h 115566"/>
                <a:gd name="connsiteX1" fmla="*/ 2905864 w 2905863"/>
                <a:gd name="connsiteY1" fmla="*/ 0 h 115566"/>
                <a:gd name="connsiteX2" fmla="*/ 2905864 w 2905863"/>
                <a:gd name="connsiteY2" fmla="*/ 115566 h 115566"/>
                <a:gd name="connsiteX3" fmla="*/ 0 w 2905863"/>
                <a:gd name="connsiteY3" fmla="*/ 115566 h 115566"/>
              </a:gdLst>
              <a:ahLst/>
              <a:cxnLst>
                <a:cxn ang="0">
                  <a:pos x="connsiteX0" y="connsiteY0"/>
                </a:cxn>
                <a:cxn ang="0">
                  <a:pos x="connsiteX1" y="connsiteY1"/>
                </a:cxn>
                <a:cxn ang="0">
                  <a:pos x="connsiteX2" y="connsiteY2"/>
                </a:cxn>
                <a:cxn ang="0">
                  <a:pos x="connsiteX3" y="connsiteY3"/>
                </a:cxn>
              </a:cxnLst>
              <a:rect l="l" t="t" r="r" b="b"/>
              <a:pathLst>
                <a:path w="2905863" h="115566">
                  <a:moveTo>
                    <a:pt x="0" y="0"/>
                  </a:moveTo>
                  <a:lnTo>
                    <a:pt x="2905864" y="0"/>
                  </a:lnTo>
                  <a:lnTo>
                    <a:pt x="2905864" y="115566"/>
                  </a:lnTo>
                  <a:lnTo>
                    <a:pt x="0" y="115566"/>
                  </a:lnTo>
                  <a:close/>
                </a:path>
              </a:pathLst>
            </a:custGeom>
            <a:solidFill>
              <a:schemeClr val="bg1"/>
            </a:solidFill>
            <a:ln w="4731" cap="flat">
              <a:noFill/>
              <a:prstDash val="solid"/>
              <a:miter/>
            </a:ln>
          </p:spPr>
          <p:txBody>
            <a:bodyPr rtlCol="0" anchor="ctr"/>
            <a:lstStyle/>
            <a:p>
              <a:endParaRPr lang="en-GB"/>
            </a:p>
          </p:txBody>
        </p:sp>
        <p:sp>
          <p:nvSpPr>
            <p:cNvPr id="37" name="Freeform: Shape 36">
              <a:extLst>
                <a:ext uri="{FF2B5EF4-FFF2-40B4-BE49-F238E27FC236}">
                  <a16:creationId xmlns:a16="http://schemas.microsoft.com/office/drawing/2014/main" id="{854DF14B-8314-43CC-9550-32B284295E07}"/>
                </a:ext>
              </a:extLst>
            </p:cNvPr>
            <p:cNvSpPr/>
            <p:nvPr/>
          </p:nvSpPr>
          <p:spPr bwMode="white">
            <a:xfrm>
              <a:off x="7833598" y="4927183"/>
              <a:ext cx="392545" cy="373134"/>
            </a:xfrm>
            <a:custGeom>
              <a:avLst/>
              <a:gdLst>
                <a:gd name="connsiteX0" fmla="*/ 303984 w 392545"/>
                <a:gd name="connsiteY0" fmla="*/ 19174 h 373134"/>
                <a:gd name="connsiteX1" fmla="*/ 201992 w 392545"/>
                <a:gd name="connsiteY1" fmla="*/ 0 h 373134"/>
                <a:gd name="connsiteX2" fmla="*/ 62173 w 392545"/>
                <a:gd name="connsiteY2" fmla="*/ 0 h 373134"/>
                <a:gd name="connsiteX3" fmla="*/ 27859 w 392545"/>
                <a:gd name="connsiteY3" fmla="*/ 0 h 373134"/>
                <a:gd name="connsiteX4" fmla="*/ 0 w 392545"/>
                <a:gd name="connsiteY4" fmla="*/ 0 h 373134"/>
                <a:gd name="connsiteX5" fmla="*/ 0 w 392545"/>
                <a:gd name="connsiteY5" fmla="*/ 373135 h 373134"/>
                <a:gd name="connsiteX6" fmla="*/ 27859 w 392545"/>
                <a:gd name="connsiteY6" fmla="*/ 373135 h 373134"/>
                <a:gd name="connsiteX7" fmla="*/ 62173 w 392545"/>
                <a:gd name="connsiteY7" fmla="*/ 373135 h 373134"/>
                <a:gd name="connsiteX8" fmla="*/ 201992 w 392545"/>
                <a:gd name="connsiteY8" fmla="*/ 373135 h 373134"/>
                <a:gd name="connsiteX9" fmla="*/ 303984 w 392545"/>
                <a:gd name="connsiteY9" fmla="*/ 353961 h 373134"/>
                <a:gd name="connsiteX10" fmla="*/ 369670 w 392545"/>
                <a:gd name="connsiteY10" fmla="*/ 296249 h 373134"/>
                <a:gd name="connsiteX11" fmla="*/ 392546 w 392545"/>
                <a:gd name="connsiteY11" fmla="*/ 199477 h 373134"/>
                <a:gd name="connsiteX12" fmla="*/ 392546 w 392545"/>
                <a:gd name="connsiteY12" fmla="*/ 173611 h 373134"/>
                <a:gd name="connsiteX13" fmla="*/ 369670 w 392545"/>
                <a:gd name="connsiteY13" fmla="*/ 76839 h 373134"/>
                <a:gd name="connsiteX14" fmla="*/ 303984 w 392545"/>
                <a:gd name="connsiteY14" fmla="*/ 19174 h 373134"/>
                <a:gd name="connsiteX15" fmla="*/ 331369 w 392545"/>
                <a:gd name="connsiteY15" fmla="*/ 197531 h 373134"/>
                <a:gd name="connsiteX16" fmla="*/ 299048 w 392545"/>
                <a:gd name="connsiteY16" fmla="*/ 287563 h 373134"/>
                <a:gd name="connsiteX17" fmla="*/ 202514 w 392545"/>
                <a:gd name="connsiteY17" fmla="*/ 316894 h 373134"/>
                <a:gd name="connsiteX18" fmla="*/ 62221 w 392545"/>
                <a:gd name="connsiteY18" fmla="*/ 316894 h 373134"/>
                <a:gd name="connsiteX19" fmla="*/ 62221 w 392545"/>
                <a:gd name="connsiteY19" fmla="*/ 56193 h 373134"/>
                <a:gd name="connsiteX20" fmla="*/ 202514 w 392545"/>
                <a:gd name="connsiteY20" fmla="*/ 56193 h 373134"/>
                <a:gd name="connsiteX21" fmla="*/ 299048 w 392545"/>
                <a:gd name="connsiteY21" fmla="*/ 84812 h 373134"/>
                <a:gd name="connsiteX22" fmla="*/ 331369 w 392545"/>
                <a:gd name="connsiteY22" fmla="*/ 175604 h 373134"/>
                <a:gd name="connsiteX23" fmla="*/ 331369 w 392545"/>
                <a:gd name="connsiteY23" fmla="*/ 197531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92545" h="373134">
                  <a:moveTo>
                    <a:pt x="303984" y="19174"/>
                  </a:moveTo>
                  <a:cubicBezTo>
                    <a:pt x="275461" y="6407"/>
                    <a:pt x="241479" y="0"/>
                    <a:pt x="201992" y="0"/>
                  </a:cubicBezTo>
                  <a:lnTo>
                    <a:pt x="62173" y="0"/>
                  </a:lnTo>
                  <a:lnTo>
                    <a:pt x="27859" y="0"/>
                  </a:lnTo>
                  <a:lnTo>
                    <a:pt x="0" y="0"/>
                  </a:lnTo>
                  <a:lnTo>
                    <a:pt x="0" y="373135"/>
                  </a:lnTo>
                  <a:lnTo>
                    <a:pt x="27859" y="373135"/>
                  </a:lnTo>
                  <a:lnTo>
                    <a:pt x="62173" y="373135"/>
                  </a:lnTo>
                  <a:lnTo>
                    <a:pt x="201992" y="373135"/>
                  </a:lnTo>
                  <a:cubicBezTo>
                    <a:pt x="241479" y="373135"/>
                    <a:pt x="275461" y="366728"/>
                    <a:pt x="303984" y="353961"/>
                  </a:cubicBezTo>
                  <a:cubicBezTo>
                    <a:pt x="332508" y="341194"/>
                    <a:pt x="354387" y="321972"/>
                    <a:pt x="369670" y="296249"/>
                  </a:cubicBezTo>
                  <a:cubicBezTo>
                    <a:pt x="384904" y="270525"/>
                    <a:pt x="392546" y="238299"/>
                    <a:pt x="392546" y="199477"/>
                  </a:cubicBezTo>
                  <a:lnTo>
                    <a:pt x="392546" y="173611"/>
                  </a:lnTo>
                  <a:cubicBezTo>
                    <a:pt x="392546" y="134788"/>
                    <a:pt x="384904" y="102562"/>
                    <a:pt x="369670" y="76839"/>
                  </a:cubicBezTo>
                  <a:cubicBezTo>
                    <a:pt x="354387" y="51162"/>
                    <a:pt x="332508" y="31941"/>
                    <a:pt x="303984" y="19174"/>
                  </a:cubicBezTo>
                  <a:close/>
                  <a:moveTo>
                    <a:pt x="331369" y="197531"/>
                  </a:moveTo>
                  <a:cubicBezTo>
                    <a:pt x="331369" y="238015"/>
                    <a:pt x="320596" y="268010"/>
                    <a:pt x="299048" y="287563"/>
                  </a:cubicBezTo>
                  <a:cubicBezTo>
                    <a:pt x="277502" y="307117"/>
                    <a:pt x="245323" y="316894"/>
                    <a:pt x="202514" y="316894"/>
                  </a:cubicBezTo>
                  <a:lnTo>
                    <a:pt x="62221" y="316894"/>
                  </a:lnTo>
                  <a:lnTo>
                    <a:pt x="62221" y="56193"/>
                  </a:lnTo>
                  <a:lnTo>
                    <a:pt x="202514" y="56193"/>
                  </a:lnTo>
                  <a:cubicBezTo>
                    <a:pt x="245323" y="56193"/>
                    <a:pt x="277454" y="65733"/>
                    <a:pt x="299048" y="84812"/>
                  </a:cubicBezTo>
                  <a:cubicBezTo>
                    <a:pt x="320596" y="103891"/>
                    <a:pt x="331369" y="134171"/>
                    <a:pt x="331369" y="175604"/>
                  </a:cubicBezTo>
                  <a:lnTo>
                    <a:pt x="331369" y="197531"/>
                  </a:lnTo>
                  <a:close/>
                </a:path>
              </a:pathLst>
            </a:custGeom>
            <a:solidFill>
              <a:schemeClr val="bg1"/>
            </a:solidFill>
            <a:ln w="4731" cap="flat">
              <a:noFill/>
              <a:prstDash val="solid"/>
              <a:miter/>
            </a:ln>
          </p:spPr>
          <p:txBody>
            <a:bodyPr rtlCol="0" anchor="ctr"/>
            <a:lstStyle/>
            <a:p>
              <a:endParaRPr lang="en-GB"/>
            </a:p>
          </p:txBody>
        </p:sp>
        <p:sp>
          <p:nvSpPr>
            <p:cNvPr id="38" name="Freeform: Shape 37">
              <a:extLst>
                <a:ext uri="{FF2B5EF4-FFF2-40B4-BE49-F238E27FC236}">
                  <a16:creationId xmlns:a16="http://schemas.microsoft.com/office/drawing/2014/main" id="{0AAD1000-04BD-4E8C-88FE-2D68653EDFD9}"/>
                </a:ext>
              </a:extLst>
            </p:cNvPr>
            <p:cNvSpPr/>
            <p:nvPr/>
          </p:nvSpPr>
          <p:spPr bwMode="white">
            <a:xfrm>
              <a:off x="8344036" y="4927183"/>
              <a:ext cx="410485" cy="373134"/>
            </a:xfrm>
            <a:custGeom>
              <a:avLst/>
              <a:gdLst>
                <a:gd name="connsiteX0" fmla="*/ 349262 w 410485"/>
                <a:gd name="connsiteY0" fmla="*/ 291598 h 373134"/>
                <a:gd name="connsiteX1" fmla="*/ 60702 w 410485"/>
                <a:gd name="connsiteY1" fmla="*/ 0 h 373134"/>
                <a:gd name="connsiteX2" fmla="*/ 26388 w 410485"/>
                <a:gd name="connsiteY2" fmla="*/ 0 h 373134"/>
                <a:gd name="connsiteX3" fmla="*/ 0 w 410485"/>
                <a:gd name="connsiteY3" fmla="*/ 0 h 373134"/>
                <a:gd name="connsiteX4" fmla="*/ 0 w 410485"/>
                <a:gd name="connsiteY4" fmla="*/ 373135 h 373134"/>
                <a:gd name="connsiteX5" fmla="*/ 60702 w 410485"/>
                <a:gd name="connsiteY5" fmla="*/ 373135 h 373134"/>
                <a:gd name="connsiteX6" fmla="*/ 60702 w 410485"/>
                <a:gd name="connsiteY6" fmla="*/ 81917 h 373134"/>
                <a:gd name="connsiteX7" fmla="*/ 349262 w 410485"/>
                <a:gd name="connsiteY7" fmla="*/ 373135 h 373134"/>
                <a:gd name="connsiteX8" fmla="*/ 410486 w 410485"/>
                <a:gd name="connsiteY8" fmla="*/ 373135 h 373134"/>
                <a:gd name="connsiteX9" fmla="*/ 410486 w 410485"/>
                <a:gd name="connsiteY9" fmla="*/ 0 h 373134"/>
                <a:gd name="connsiteX10" fmla="*/ 349262 w 410485"/>
                <a:gd name="connsiteY10"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85" h="373134">
                  <a:moveTo>
                    <a:pt x="349262" y="291598"/>
                  </a:moveTo>
                  <a:lnTo>
                    <a:pt x="60702" y="0"/>
                  </a:lnTo>
                  <a:lnTo>
                    <a:pt x="26388" y="0"/>
                  </a:lnTo>
                  <a:lnTo>
                    <a:pt x="0" y="0"/>
                  </a:lnTo>
                  <a:lnTo>
                    <a:pt x="0" y="373135"/>
                  </a:lnTo>
                  <a:lnTo>
                    <a:pt x="60702" y="373135"/>
                  </a:lnTo>
                  <a:lnTo>
                    <a:pt x="60702" y="81917"/>
                  </a:lnTo>
                  <a:lnTo>
                    <a:pt x="349262" y="373135"/>
                  </a:lnTo>
                  <a:lnTo>
                    <a:pt x="410486" y="373135"/>
                  </a:lnTo>
                  <a:lnTo>
                    <a:pt x="410486" y="0"/>
                  </a:lnTo>
                  <a:lnTo>
                    <a:pt x="349262" y="0"/>
                  </a:lnTo>
                  <a:close/>
                </a:path>
              </a:pathLst>
            </a:custGeom>
            <a:solidFill>
              <a:schemeClr val="bg1"/>
            </a:solidFill>
            <a:ln w="4731" cap="flat">
              <a:noFill/>
              <a:prstDash val="solid"/>
              <a:miter/>
            </a:ln>
          </p:spPr>
          <p:txBody>
            <a:bodyPr rtlCol="0" anchor="ctr"/>
            <a:lstStyle/>
            <a:p>
              <a:endParaRPr lang="en-GB"/>
            </a:p>
          </p:txBody>
        </p:sp>
        <p:sp>
          <p:nvSpPr>
            <p:cNvPr id="39" name="Freeform: Shape 38">
              <a:extLst>
                <a:ext uri="{FF2B5EF4-FFF2-40B4-BE49-F238E27FC236}">
                  <a16:creationId xmlns:a16="http://schemas.microsoft.com/office/drawing/2014/main" id="{5E3E06DF-69BA-40E0-83B4-306829A187BB}"/>
                </a:ext>
              </a:extLst>
            </p:cNvPr>
            <p:cNvSpPr/>
            <p:nvPr/>
          </p:nvSpPr>
          <p:spPr bwMode="white">
            <a:xfrm>
              <a:off x="8863965" y="4927183"/>
              <a:ext cx="421876" cy="373134"/>
            </a:xfrm>
            <a:custGeom>
              <a:avLst/>
              <a:gdLst>
                <a:gd name="connsiteX0" fmla="*/ 355716 w 421876"/>
                <a:gd name="connsiteY0" fmla="*/ 0 h 373134"/>
                <a:gd name="connsiteX1" fmla="*/ 212955 w 421876"/>
                <a:gd name="connsiteY1" fmla="*/ 291598 h 373134"/>
                <a:gd name="connsiteX2" fmla="*/ 70146 w 421876"/>
                <a:gd name="connsiteY2" fmla="*/ 0 h 373134"/>
                <a:gd name="connsiteX3" fmla="*/ 0 w 421876"/>
                <a:gd name="connsiteY3" fmla="*/ 0 h 373134"/>
                <a:gd name="connsiteX4" fmla="*/ 187042 w 421876"/>
                <a:gd name="connsiteY4" fmla="*/ 373135 h 373134"/>
                <a:gd name="connsiteX5" fmla="*/ 235309 w 421876"/>
                <a:gd name="connsiteY5" fmla="*/ 373135 h 373134"/>
                <a:gd name="connsiteX6" fmla="*/ 421876 w 421876"/>
                <a:gd name="connsiteY6"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1876" h="373134">
                  <a:moveTo>
                    <a:pt x="355716" y="0"/>
                  </a:moveTo>
                  <a:lnTo>
                    <a:pt x="212955" y="291598"/>
                  </a:lnTo>
                  <a:lnTo>
                    <a:pt x="70146" y="0"/>
                  </a:lnTo>
                  <a:lnTo>
                    <a:pt x="0" y="0"/>
                  </a:lnTo>
                  <a:lnTo>
                    <a:pt x="187042" y="373135"/>
                  </a:lnTo>
                  <a:lnTo>
                    <a:pt x="235309" y="373135"/>
                  </a:lnTo>
                  <a:lnTo>
                    <a:pt x="421876" y="0"/>
                  </a:lnTo>
                  <a:close/>
                </a:path>
              </a:pathLst>
            </a:custGeom>
            <a:solidFill>
              <a:schemeClr val="bg1"/>
            </a:solidFill>
            <a:ln w="4731" cap="flat">
              <a:noFill/>
              <a:prstDash val="solid"/>
              <a:miter/>
            </a:ln>
          </p:spPr>
          <p:txBody>
            <a:bodyPr rtlCol="0" anchor="ctr"/>
            <a:lstStyle/>
            <a:p>
              <a:endParaRPr lang="en-GB"/>
            </a:p>
          </p:txBody>
        </p:sp>
      </p:grpSp>
      <p:pic>
        <p:nvPicPr>
          <p:cNvPr id="41" name="TAGLINE WHITE">
            <a:extLst>
              <a:ext uri="{FF2B5EF4-FFF2-40B4-BE49-F238E27FC236}">
                <a16:creationId xmlns:a16="http://schemas.microsoft.com/office/drawing/2014/main" id="{377104A8-79D3-4EC7-8FA7-FC40F8087174}"/>
              </a:ext>
            </a:extLst>
          </p:cNvPr>
          <p:cNvPicPr>
            <a:picLocks noChangeAspect="1"/>
          </p:cNvPicPr>
          <p:nvPr userDrawn="1"/>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950400" y="539750"/>
            <a:ext cx="1702800" cy="110651"/>
          </a:xfrm>
          <a:prstGeom prst="rect">
            <a:avLst/>
          </a:prstGeom>
        </p:spPr>
      </p:pic>
      <p:sp>
        <p:nvSpPr>
          <p:cNvPr id="2" name="Title 1"/>
          <p:cNvSpPr>
            <a:spLocks noGrp="1"/>
          </p:cNvSpPr>
          <p:nvPr>
            <p:ph type="ctrTitle" hasCustomPrompt="1"/>
          </p:nvPr>
        </p:nvSpPr>
        <p:spPr>
          <a:xfrm>
            <a:off x="539751" y="1730375"/>
            <a:ext cx="8290798" cy="2985625"/>
          </a:xfrm>
        </p:spPr>
        <p:txBody>
          <a:bodyPr anchor="b" anchorCtr="0">
            <a:noAutofit/>
          </a:bodyPr>
          <a:lstStyle>
            <a:lvl1pPr>
              <a:lnSpc>
                <a:spcPct val="83000"/>
              </a:lnSpc>
              <a:defRPr sz="6000">
                <a:solidFill>
                  <a:schemeClr val="bg1"/>
                </a:solidFill>
              </a:defRPr>
            </a:lvl1pPr>
          </a:lstStyle>
          <a:p>
            <a:r>
              <a:rPr lang="en-GB"/>
              <a:t>Click to add title</a:t>
            </a:r>
          </a:p>
        </p:txBody>
      </p:sp>
      <p:sp>
        <p:nvSpPr>
          <p:cNvPr id="31" name="Subtitle 2"/>
          <p:cNvSpPr>
            <a:spLocks noGrp="1"/>
          </p:cNvSpPr>
          <p:nvPr>
            <p:ph type="subTitle" idx="1" hasCustomPrompt="1"/>
          </p:nvPr>
        </p:nvSpPr>
        <p:spPr>
          <a:xfrm>
            <a:off x="540000" y="4946400"/>
            <a:ext cx="8290798" cy="648072"/>
          </a:xfrm>
        </p:spPr>
        <p:txBody>
          <a:bodyPr/>
          <a:lstStyle>
            <a:lvl1pPr marL="0" indent="0" algn="l" defTabSz="914400" rtl="0" eaLnBrk="1" latinLnBrk="0" hangingPunct="1">
              <a:lnSpc>
                <a:spcPct val="83000"/>
              </a:lnSpc>
              <a:spcBef>
                <a:spcPts val="0"/>
              </a:spcBef>
              <a:buNone/>
              <a:defRPr lang="en-US" sz="2000" b="0" kern="1200" dirty="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add subtitle</a:t>
            </a:r>
          </a:p>
        </p:txBody>
      </p:sp>
      <p:sp>
        <p:nvSpPr>
          <p:cNvPr id="4" name="Text Placeholder 3">
            <a:extLst>
              <a:ext uri="{FF2B5EF4-FFF2-40B4-BE49-F238E27FC236}">
                <a16:creationId xmlns:a16="http://schemas.microsoft.com/office/drawing/2014/main" id="{2B2D590D-63DF-49A5-B495-2B2E9EA7D2AA}"/>
              </a:ext>
            </a:extLst>
          </p:cNvPr>
          <p:cNvSpPr>
            <a:spLocks noGrp="1"/>
          </p:cNvSpPr>
          <p:nvPr>
            <p:ph type="body" sz="quarter" idx="18" hasCustomPrompt="1"/>
          </p:nvPr>
        </p:nvSpPr>
        <p:spPr>
          <a:xfrm>
            <a:off x="539748" y="5768975"/>
            <a:ext cx="8291049" cy="277813"/>
          </a:xfrm>
        </p:spPr>
        <p:txBody>
          <a:bodyPr anchor="b" anchorCtr="0"/>
          <a:lstStyle>
            <a:lvl1pPr marL="0" indent="0">
              <a:lnSpc>
                <a:spcPct val="83000"/>
              </a:lnSpc>
              <a:spcBef>
                <a:spcPts val="0"/>
              </a:spcBef>
              <a:buNone/>
              <a:tabLst/>
              <a:defRPr sz="1400" b="0">
                <a:solidFill>
                  <a:schemeClr val="bg1"/>
                </a:solidFill>
              </a:defRPr>
            </a:lvl1pPr>
            <a:lvl2pPr marL="0" indent="0">
              <a:lnSpc>
                <a:spcPct val="83000"/>
              </a:lnSpc>
              <a:spcBef>
                <a:spcPts val="0"/>
              </a:spcBef>
              <a:buNone/>
              <a:tabLst/>
              <a:defRPr sz="1400" b="0"/>
            </a:lvl2pPr>
            <a:lvl3pPr marL="0" indent="0">
              <a:lnSpc>
                <a:spcPct val="83000"/>
              </a:lnSpc>
              <a:spcBef>
                <a:spcPts val="0"/>
              </a:spcBef>
              <a:buNone/>
              <a:tabLst/>
              <a:defRPr sz="1400" b="0"/>
            </a:lvl3pPr>
            <a:lvl4pPr marL="0" indent="0">
              <a:lnSpc>
                <a:spcPct val="83000"/>
              </a:lnSpc>
              <a:spcBef>
                <a:spcPts val="0"/>
              </a:spcBef>
              <a:buNone/>
              <a:tabLst/>
              <a:defRPr sz="1400" b="0"/>
            </a:lvl4pPr>
            <a:lvl5pPr marL="0" indent="0">
              <a:lnSpc>
                <a:spcPct val="83000"/>
              </a:lnSpc>
              <a:spcBef>
                <a:spcPts val="0"/>
              </a:spcBef>
              <a:buNone/>
              <a:tabLst/>
              <a:defRPr sz="1400" b="0"/>
            </a:lvl5pPr>
          </a:lstStyle>
          <a:p>
            <a:pPr lvl="0"/>
            <a:r>
              <a:rPr lang="en-GB"/>
              <a:t>Click to add name, title etc..</a:t>
            </a:r>
          </a:p>
        </p:txBody>
      </p:sp>
      <p:sp>
        <p:nvSpPr>
          <p:cNvPr id="13" name="Date Placeholder 12"/>
          <p:cNvSpPr>
            <a:spLocks noGrp="1"/>
          </p:cNvSpPr>
          <p:nvPr>
            <p:ph type="dt" sz="half" idx="15"/>
          </p:nvPr>
        </p:nvSpPr>
        <p:spPr>
          <a:xfrm>
            <a:off x="0" y="6858000"/>
            <a:ext cx="0" cy="0"/>
          </a:xfrm>
        </p:spPr>
        <p:txBody>
          <a:bodyPr/>
          <a:lstStyle>
            <a:lvl1pPr>
              <a:defRPr>
                <a:solidFill>
                  <a:schemeClr val="bg1"/>
                </a:solidFill>
              </a:defRPr>
            </a:lvl1pPr>
          </a:lstStyle>
          <a:p>
            <a:endParaRPr lang="en-GB"/>
          </a:p>
        </p:txBody>
      </p:sp>
      <p:sp>
        <p:nvSpPr>
          <p:cNvPr id="24" name="Footer Placeholder 23"/>
          <p:cNvSpPr>
            <a:spLocks noGrp="1"/>
          </p:cNvSpPr>
          <p:nvPr>
            <p:ph type="ftr" sz="quarter" idx="16"/>
          </p:nvPr>
        </p:nvSpPr>
        <p:spPr>
          <a:xfrm>
            <a:off x="0" y="6858000"/>
            <a:ext cx="0" cy="0"/>
          </a:xfrm>
        </p:spPr>
        <p:txBody>
          <a:bodyPr/>
          <a:lstStyle>
            <a:lvl1pPr>
              <a:defRPr sz="100">
                <a:noFill/>
              </a:defRPr>
            </a:lvl1pPr>
          </a:lstStyle>
          <a:p>
            <a:endParaRPr lang="en-GB">
              <a:noFill/>
            </a:endParaRPr>
          </a:p>
        </p:txBody>
      </p:sp>
      <p:sp>
        <p:nvSpPr>
          <p:cNvPr id="25" name="Slide Number Placeholder 24"/>
          <p:cNvSpPr>
            <a:spLocks noGrp="1"/>
          </p:cNvSpPr>
          <p:nvPr>
            <p:ph type="sldNum" sz="quarter" idx="17"/>
          </p:nvPr>
        </p:nvSpPr>
        <p:spPr>
          <a:xfrm>
            <a:off x="0" y="6858000"/>
            <a:ext cx="0" cy="0"/>
          </a:xfrm>
        </p:spPr>
        <p:txBody>
          <a:bodyPr/>
          <a:lstStyle>
            <a:lvl1pPr>
              <a:defRPr sz="100">
                <a:noFill/>
              </a:defRPr>
            </a:lvl1pPr>
          </a:lstStyle>
          <a:p>
            <a:fld id="{5BA07366-CB75-4AA8-9E5B-928B849F427C}" type="slidenum">
              <a:rPr lang="en-GB" smtClean="0"/>
              <a:pPr/>
              <a:t>‹#›</a:t>
            </a:fld>
            <a:endParaRPr lang="en-GB" sz="100"/>
          </a:p>
        </p:txBody>
      </p:sp>
      <p:sp>
        <p:nvSpPr>
          <p:cNvPr id="40" name="SD_FLD_DocumentDate">
            <a:extLst>
              <a:ext uri="{FF2B5EF4-FFF2-40B4-BE49-F238E27FC236}">
                <a16:creationId xmlns:a16="http://schemas.microsoft.com/office/drawing/2014/main" id="{1DB9ED39-CFDE-4196-AB07-F0AC0AB1579B}"/>
              </a:ext>
            </a:extLst>
          </p:cNvPr>
          <p:cNvSpPr txBox="1">
            <a:spLocks noChangeArrowheads="1"/>
          </p:cNvSpPr>
          <p:nvPr userDrawn="1"/>
        </p:nvSpPr>
        <p:spPr bwMode="auto">
          <a:xfrm>
            <a:off x="540001" y="6161675"/>
            <a:ext cx="8290796" cy="181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l">
              <a:lnSpc>
                <a:spcPct val="83000"/>
              </a:lnSpc>
              <a:spcBef>
                <a:spcPts val="0"/>
              </a:spcBef>
            </a:pPr>
            <a:r>
              <a:rPr lang="en-GB" altLang="ja-JP" sz="1400" cap="none" baseline="0">
                <a:solidFill>
                  <a:schemeClr val="bg1"/>
                </a:solidFill>
                <a:ea typeface="ＭＳ Ｐゴシック" charset="-128"/>
                <a:cs typeface="Arial" charset="0"/>
              </a:rPr>
              <a:t>11 August 2023</a:t>
            </a:r>
          </a:p>
        </p:txBody>
      </p:sp>
      <p:sp>
        <p:nvSpPr>
          <p:cNvPr id="29" name="_SD_FLD_DocumentNumber"/>
          <p:cNvSpPr txBox="1">
            <a:spLocks noChangeArrowheads="1"/>
          </p:cNvSpPr>
          <p:nvPr userDrawn="1"/>
        </p:nvSpPr>
        <p:spPr bwMode="auto">
          <a:xfrm>
            <a:off x="540001" y="6440400"/>
            <a:ext cx="170155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l">
              <a:spcBef>
                <a:spcPts val="0"/>
              </a:spcBef>
            </a:pPr>
            <a:endParaRPr lang="en-GB" altLang="ja-JP" sz="700">
              <a:solidFill>
                <a:schemeClr val="bg1"/>
              </a:solidFill>
              <a:ea typeface="ＭＳ Ｐゴシック" charset="-128"/>
              <a:cs typeface="Arial" charset="0"/>
            </a:endParaRPr>
          </a:p>
        </p:txBody>
      </p:sp>
      <p:sp>
        <p:nvSpPr>
          <p:cNvPr id="22" name="SD_FLD_Draft" hidden="1">
            <a:extLst>
              <a:ext uri="{FF2B5EF4-FFF2-40B4-BE49-F238E27FC236}">
                <a16:creationId xmlns:a16="http://schemas.microsoft.com/office/drawing/2014/main" id="{B540F12F-7F36-4021-A362-D466EDB92366}"/>
              </a:ext>
            </a:extLst>
          </p:cNvPr>
          <p:cNvSpPr txBox="1">
            <a:spLocks noChangeArrowheads="1"/>
          </p:cNvSpPr>
          <p:nvPr userDrawn="1"/>
        </p:nvSpPr>
        <p:spPr bwMode="auto">
          <a:xfrm>
            <a:off x="5243513" y="6232324"/>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sp>
        <p:nvSpPr>
          <p:cNvPr id="23" name="SD_FLD_Confidentiality">
            <a:extLst>
              <a:ext uri="{FF2B5EF4-FFF2-40B4-BE49-F238E27FC236}">
                <a16:creationId xmlns:a16="http://schemas.microsoft.com/office/drawing/2014/main" id="{3A818D00-8E4C-41C4-8292-4942AE5E1645}"/>
              </a:ext>
            </a:extLst>
          </p:cNvPr>
          <p:cNvSpPr/>
          <p:nvPr userDrawn="1"/>
        </p:nvSpPr>
        <p:spPr>
          <a:xfrm>
            <a:off x="7131600" y="6440400"/>
            <a:ext cx="2440800" cy="1512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L="0" algn="ctr" defTabSz="914400" rtl="0" eaLnBrk="1" latinLnBrk="0" hangingPunct="1">
              <a:lnSpc>
                <a:spcPct val="100000"/>
              </a:lnSpc>
              <a:spcBef>
                <a:spcPts val="0"/>
              </a:spcBef>
            </a:pPr>
            <a:endParaRPr lang="en-GB" sz="700" b="0" kern="1200" cap="all" baseline="0">
              <a:solidFill>
                <a:schemeClr val="bg1"/>
              </a:solidFill>
              <a:latin typeface="+mn-lt"/>
              <a:ea typeface="+mn-ea"/>
              <a:cs typeface="+mn-cs"/>
            </a:endParaRPr>
          </a:p>
        </p:txBody>
      </p:sp>
    </p:spTree>
    <p:extLst>
      <p:ext uri="{BB962C8B-B14F-4D97-AF65-F5344CB8AC3E}">
        <p14:creationId xmlns:p14="http://schemas.microsoft.com/office/powerpoint/2010/main" val="1023205579"/>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tags" Target="../tags/tag1.xml"/><Relationship Id="rId63" Type="http://schemas.openxmlformats.org/officeDocument/2006/relationships/tags" Target="../tags/tag9.xml"/><Relationship Id="rId68" Type="http://schemas.openxmlformats.org/officeDocument/2006/relationships/tags" Target="../tags/tag14.xml"/><Relationship Id="rId76" Type="http://schemas.openxmlformats.org/officeDocument/2006/relationships/tags" Target="../tags/tag22.xml"/><Relationship Id="rId7" Type="http://schemas.openxmlformats.org/officeDocument/2006/relationships/slideLayout" Target="../slideLayouts/slideLayout7.xml"/><Relationship Id="rId71" Type="http://schemas.openxmlformats.org/officeDocument/2006/relationships/tags" Target="../tags/tag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ags" Target="../tags/tag4.xml"/><Relationship Id="rId66" Type="http://schemas.openxmlformats.org/officeDocument/2006/relationships/tags" Target="../tags/tag12.xml"/><Relationship Id="rId74" Type="http://schemas.openxmlformats.org/officeDocument/2006/relationships/tags" Target="../tags/tag2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tags" Target="../tags/tag3.xml"/><Relationship Id="rId61" Type="http://schemas.openxmlformats.org/officeDocument/2006/relationships/tags" Target="../tags/tag7.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tags" Target="../tags/tag6.xml"/><Relationship Id="rId65" Type="http://schemas.openxmlformats.org/officeDocument/2006/relationships/tags" Target="../tags/tag11.xml"/><Relationship Id="rId73" Type="http://schemas.openxmlformats.org/officeDocument/2006/relationships/tags" Target="../tags/tag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tags" Target="../tags/tag2.xml"/><Relationship Id="rId64" Type="http://schemas.openxmlformats.org/officeDocument/2006/relationships/tags" Target="../tags/tag10.xml"/><Relationship Id="rId69" Type="http://schemas.openxmlformats.org/officeDocument/2006/relationships/tags" Target="../tags/tag15.xml"/><Relationship Id="rId77" Type="http://schemas.openxmlformats.org/officeDocument/2006/relationships/tags" Target="../tags/tag23.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tags" Target="../tags/tag1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tags" Target="../tags/tag5.xml"/><Relationship Id="rId67" Type="http://schemas.openxmlformats.org/officeDocument/2006/relationships/tags" Target="../tags/tag13.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theme" Target="../theme/theme1.xml"/><Relationship Id="rId62" Type="http://schemas.openxmlformats.org/officeDocument/2006/relationships/tags" Target="../tags/tag8.xml"/><Relationship Id="rId70" Type="http://schemas.openxmlformats.org/officeDocument/2006/relationships/tags" Target="../tags/tag16.xml"/><Relationship Id="rId75" Type="http://schemas.openxmlformats.org/officeDocument/2006/relationships/tags" Target="../tags/tag2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9750" y="539750"/>
            <a:ext cx="11110914" cy="936000"/>
          </a:xfrm>
          <a:prstGeom prst="rect">
            <a:avLst/>
          </a:prstGeom>
        </p:spPr>
        <p:txBody>
          <a:bodyPr vert="horz" lIns="0" tIns="0" rIns="0" bIns="0" rtlCol="0" anchor="t" anchorCtr="0">
            <a:noAutofit/>
          </a:bodyPr>
          <a:lstStyle/>
          <a:p>
            <a:r>
              <a:rPr lang="en-GB" noProof="0"/>
              <a:t>Click to edit Master title style</a:t>
            </a:r>
          </a:p>
        </p:txBody>
      </p:sp>
      <p:sp>
        <p:nvSpPr>
          <p:cNvPr id="3" name="Text Placeholder 2"/>
          <p:cNvSpPr>
            <a:spLocks noGrp="1"/>
          </p:cNvSpPr>
          <p:nvPr>
            <p:ph type="body" idx="1"/>
          </p:nvPr>
        </p:nvSpPr>
        <p:spPr>
          <a:xfrm>
            <a:off x="539749" y="1730376"/>
            <a:ext cx="11110914" cy="4317624"/>
          </a:xfrm>
          <a:prstGeom prst="rect">
            <a:avLst/>
          </a:prstGeom>
        </p:spPr>
        <p:txBody>
          <a:bodyPr vert="horz" lIns="0" tIns="0" rIns="0" bIns="0" rtlCol="0">
            <a:no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4" name="Rectangle 13" hidden="1">
            <a:extLst>
              <a:ext uri="{FF2B5EF4-FFF2-40B4-BE49-F238E27FC236}">
                <a16:creationId xmlns:a16="http://schemas.microsoft.com/office/drawing/2014/main" id="{BB63DCEC-AAD3-4DB4-9AE3-B5D19A9C2484}"/>
              </a:ext>
            </a:extLst>
          </p:cNvPr>
          <p:cNvSpPr/>
          <p:nvPr userDrawn="1">
            <p:custDataLst>
              <p:tags r:id="rId55"/>
            </p:custDataLst>
          </p:nvPr>
        </p:nvSpPr>
        <p:spPr>
          <a:xfrm>
            <a:off x="540000" y="540000"/>
            <a:ext cx="761000" cy="550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a:p>
        </p:txBody>
      </p:sp>
      <p:sp>
        <p:nvSpPr>
          <p:cNvPr id="17" name="Rectangle 16" hidden="1">
            <a:extLst>
              <a:ext uri="{FF2B5EF4-FFF2-40B4-BE49-F238E27FC236}">
                <a16:creationId xmlns:a16="http://schemas.microsoft.com/office/drawing/2014/main" id="{0FD117DA-A2A8-4F9D-B936-69DCC4F5F5D2}"/>
              </a:ext>
            </a:extLst>
          </p:cNvPr>
          <p:cNvSpPr/>
          <p:nvPr userDrawn="1">
            <p:custDataLst>
              <p:tags r:id="rId56"/>
            </p:custDataLst>
          </p:nvPr>
        </p:nvSpPr>
        <p:spPr>
          <a:xfrm>
            <a:off x="1301000" y="540000"/>
            <a:ext cx="180000" cy="550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a:p>
        </p:txBody>
      </p:sp>
      <p:sp>
        <p:nvSpPr>
          <p:cNvPr id="18" name="Rectangle 17" hidden="1">
            <a:extLst>
              <a:ext uri="{FF2B5EF4-FFF2-40B4-BE49-F238E27FC236}">
                <a16:creationId xmlns:a16="http://schemas.microsoft.com/office/drawing/2014/main" id="{2C7B45E7-1F83-4137-A47D-8B64435080C5}"/>
              </a:ext>
            </a:extLst>
          </p:cNvPr>
          <p:cNvSpPr/>
          <p:nvPr userDrawn="1">
            <p:custDataLst>
              <p:tags r:id="rId57"/>
            </p:custDataLst>
          </p:nvPr>
        </p:nvSpPr>
        <p:spPr>
          <a:xfrm>
            <a:off x="1481000" y="540000"/>
            <a:ext cx="761000" cy="550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a:p>
        </p:txBody>
      </p:sp>
      <p:sp>
        <p:nvSpPr>
          <p:cNvPr id="19" name="Rectangle 18" hidden="1">
            <a:extLst>
              <a:ext uri="{FF2B5EF4-FFF2-40B4-BE49-F238E27FC236}">
                <a16:creationId xmlns:a16="http://schemas.microsoft.com/office/drawing/2014/main" id="{A8B3B5FE-7988-4FC0-84E6-9CF1C3C4CA51}"/>
              </a:ext>
            </a:extLst>
          </p:cNvPr>
          <p:cNvSpPr/>
          <p:nvPr userDrawn="1">
            <p:custDataLst>
              <p:tags r:id="rId58"/>
            </p:custDataLst>
          </p:nvPr>
        </p:nvSpPr>
        <p:spPr>
          <a:xfrm>
            <a:off x="2242000" y="540000"/>
            <a:ext cx="180000" cy="550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a:p>
        </p:txBody>
      </p:sp>
      <p:sp>
        <p:nvSpPr>
          <p:cNvPr id="20" name="Rectangle 19" hidden="1">
            <a:extLst>
              <a:ext uri="{FF2B5EF4-FFF2-40B4-BE49-F238E27FC236}">
                <a16:creationId xmlns:a16="http://schemas.microsoft.com/office/drawing/2014/main" id="{1EDC7C3A-9F84-479D-9C27-16EAE38E647C}"/>
              </a:ext>
            </a:extLst>
          </p:cNvPr>
          <p:cNvSpPr/>
          <p:nvPr userDrawn="1">
            <p:custDataLst>
              <p:tags r:id="rId59"/>
            </p:custDataLst>
          </p:nvPr>
        </p:nvSpPr>
        <p:spPr>
          <a:xfrm>
            <a:off x="2422000" y="540000"/>
            <a:ext cx="761000" cy="550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a:p>
        </p:txBody>
      </p:sp>
      <p:sp>
        <p:nvSpPr>
          <p:cNvPr id="21" name="Rectangle 20" hidden="1">
            <a:extLst>
              <a:ext uri="{FF2B5EF4-FFF2-40B4-BE49-F238E27FC236}">
                <a16:creationId xmlns:a16="http://schemas.microsoft.com/office/drawing/2014/main" id="{0D6D4D25-7264-48B4-AADE-6A2F1A824C8B}"/>
              </a:ext>
            </a:extLst>
          </p:cNvPr>
          <p:cNvSpPr/>
          <p:nvPr userDrawn="1">
            <p:custDataLst>
              <p:tags r:id="rId60"/>
            </p:custDataLst>
          </p:nvPr>
        </p:nvSpPr>
        <p:spPr>
          <a:xfrm>
            <a:off x="3183000" y="540000"/>
            <a:ext cx="180000" cy="550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a:p>
        </p:txBody>
      </p:sp>
      <p:sp>
        <p:nvSpPr>
          <p:cNvPr id="22" name="Rectangle 21" hidden="1">
            <a:extLst>
              <a:ext uri="{FF2B5EF4-FFF2-40B4-BE49-F238E27FC236}">
                <a16:creationId xmlns:a16="http://schemas.microsoft.com/office/drawing/2014/main" id="{D415979B-387F-475E-814F-C88D5AB822CB}"/>
              </a:ext>
            </a:extLst>
          </p:cNvPr>
          <p:cNvSpPr/>
          <p:nvPr userDrawn="1">
            <p:custDataLst>
              <p:tags r:id="rId61"/>
            </p:custDataLst>
          </p:nvPr>
        </p:nvSpPr>
        <p:spPr>
          <a:xfrm>
            <a:off x="3363000" y="540000"/>
            <a:ext cx="761000" cy="550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a:p>
        </p:txBody>
      </p:sp>
      <p:sp>
        <p:nvSpPr>
          <p:cNvPr id="23" name="Rectangle 22" hidden="1">
            <a:extLst>
              <a:ext uri="{FF2B5EF4-FFF2-40B4-BE49-F238E27FC236}">
                <a16:creationId xmlns:a16="http://schemas.microsoft.com/office/drawing/2014/main" id="{877E9948-C983-44F5-B38B-9D9B79AB0C13}"/>
              </a:ext>
            </a:extLst>
          </p:cNvPr>
          <p:cNvSpPr/>
          <p:nvPr userDrawn="1">
            <p:custDataLst>
              <p:tags r:id="rId62"/>
            </p:custDataLst>
          </p:nvPr>
        </p:nvSpPr>
        <p:spPr>
          <a:xfrm>
            <a:off x="4124000" y="540000"/>
            <a:ext cx="180000" cy="550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a:p>
        </p:txBody>
      </p:sp>
      <p:sp>
        <p:nvSpPr>
          <p:cNvPr id="24" name="Rectangle 23" hidden="1">
            <a:extLst>
              <a:ext uri="{FF2B5EF4-FFF2-40B4-BE49-F238E27FC236}">
                <a16:creationId xmlns:a16="http://schemas.microsoft.com/office/drawing/2014/main" id="{C90019DE-0E2E-4D25-8EBB-2AA6C9805FCB}"/>
              </a:ext>
            </a:extLst>
          </p:cNvPr>
          <p:cNvSpPr/>
          <p:nvPr userDrawn="1">
            <p:custDataLst>
              <p:tags r:id="rId63"/>
            </p:custDataLst>
          </p:nvPr>
        </p:nvSpPr>
        <p:spPr>
          <a:xfrm>
            <a:off x="4304000" y="540000"/>
            <a:ext cx="761000" cy="550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a:p>
        </p:txBody>
      </p:sp>
      <p:sp>
        <p:nvSpPr>
          <p:cNvPr id="25" name="Rectangle 24" hidden="1">
            <a:extLst>
              <a:ext uri="{FF2B5EF4-FFF2-40B4-BE49-F238E27FC236}">
                <a16:creationId xmlns:a16="http://schemas.microsoft.com/office/drawing/2014/main" id="{5743DD09-14AA-4131-9DA2-5E4B49BF5418}"/>
              </a:ext>
            </a:extLst>
          </p:cNvPr>
          <p:cNvSpPr/>
          <p:nvPr userDrawn="1">
            <p:custDataLst>
              <p:tags r:id="rId64"/>
            </p:custDataLst>
          </p:nvPr>
        </p:nvSpPr>
        <p:spPr>
          <a:xfrm>
            <a:off x="5065000" y="540000"/>
            <a:ext cx="180000" cy="550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a:p>
        </p:txBody>
      </p:sp>
      <p:sp>
        <p:nvSpPr>
          <p:cNvPr id="26" name="Rectangle 25" hidden="1">
            <a:extLst>
              <a:ext uri="{FF2B5EF4-FFF2-40B4-BE49-F238E27FC236}">
                <a16:creationId xmlns:a16="http://schemas.microsoft.com/office/drawing/2014/main" id="{54D98BB9-B9BA-4230-9B6C-2B0937D4CADC}"/>
              </a:ext>
            </a:extLst>
          </p:cNvPr>
          <p:cNvSpPr/>
          <p:nvPr userDrawn="1">
            <p:custDataLst>
              <p:tags r:id="rId65"/>
            </p:custDataLst>
          </p:nvPr>
        </p:nvSpPr>
        <p:spPr>
          <a:xfrm>
            <a:off x="5245000" y="540000"/>
            <a:ext cx="761000" cy="550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a:p>
        </p:txBody>
      </p:sp>
      <p:sp>
        <p:nvSpPr>
          <p:cNvPr id="27" name="Rectangle 26" hidden="1">
            <a:extLst>
              <a:ext uri="{FF2B5EF4-FFF2-40B4-BE49-F238E27FC236}">
                <a16:creationId xmlns:a16="http://schemas.microsoft.com/office/drawing/2014/main" id="{0E84BDF3-3A6F-4957-9C70-3E513F17F8E6}"/>
              </a:ext>
            </a:extLst>
          </p:cNvPr>
          <p:cNvSpPr/>
          <p:nvPr userDrawn="1">
            <p:custDataLst>
              <p:tags r:id="rId66"/>
            </p:custDataLst>
          </p:nvPr>
        </p:nvSpPr>
        <p:spPr>
          <a:xfrm>
            <a:off x="6006000" y="540000"/>
            <a:ext cx="180000" cy="550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a:p>
        </p:txBody>
      </p:sp>
      <p:sp>
        <p:nvSpPr>
          <p:cNvPr id="28" name="Rectangle 27" hidden="1">
            <a:extLst>
              <a:ext uri="{FF2B5EF4-FFF2-40B4-BE49-F238E27FC236}">
                <a16:creationId xmlns:a16="http://schemas.microsoft.com/office/drawing/2014/main" id="{F8D87BF2-62DC-4044-8884-CD295F80035D}"/>
              </a:ext>
            </a:extLst>
          </p:cNvPr>
          <p:cNvSpPr/>
          <p:nvPr userDrawn="1">
            <p:custDataLst>
              <p:tags r:id="rId67"/>
            </p:custDataLst>
          </p:nvPr>
        </p:nvSpPr>
        <p:spPr>
          <a:xfrm>
            <a:off x="6186000" y="540000"/>
            <a:ext cx="761000" cy="550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a:p>
        </p:txBody>
      </p:sp>
      <p:sp>
        <p:nvSpPr>
          <p:cNvPr id="29" name="Rectangle 28" hidden="1">
            <a:extLst>
              <a:ext uri="{FF2B5EF4-FFF2-40B4-BE49-F238E27FC236}">
                <a16:creationId xmlns:a16="http://schemas.microsoft.com/office/drawing/2014/main" id="{997FA058-ADE0-4733-B4D3-D07665FA08E4}"/>
              </a:ext>
            </a:extLst>
          </p:cNvPr>
          <p:cNvSpPr/>
          <p:nvPr userDrawn="1">
            <p:custDataLst>
              <p:tags r:id="rId68"/>
            </p:custDataLst>
          </p:nvPr>
        </p:nvSpPr>
        <p:spPr>
          <a:xfrm>
            <a:off x="6947000" y="540000"/>
            <a:ext cx="180000" cy="550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a:p>
        </p:txBody>
      </p:sp>
      <p:sp>
        <p:nvSpPr>
          <p:cNvPr id="30" name="Rectangle 29" hidden="1">
            <a:extLst>
              <a:ext uri="{FF2B5EF4-FFF2-40B4-BE49-F238E27FC236}">
                <a16:creationId xmlns:a16="http://schemas.microsoft.com/office/drawing/2014/main" id="{CF0CB68A-836B-4424-A951-4595D080DA84}"/>
              </a:ext>
            </a:extLst>
          </p:cNvPr>
          <p:cNvSpPr/>
          <p:nvPr userDrawn="1">
            <p:custDataLst>
              <p:tags r:id="rId69"/>
            </p:custDataLst>
          </p:nvPr>
        </p:nvSpPr>
        <p:spPr>
          <a:xfrm>
            <a:off x="7127000" y="540000"/>
            <a:ext cx="761000" cy="550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a:p>
        </p:txBody>
      </p:sp>
      <p:sp>
        <p:nvSpPr>
          <p:cNvPr id="31" name="Rectangle 30" hidden="1">
            <a:extLst>
              <a:ext uri="{FF2B5EF4-FFF2-40B4-BE49-F238E27FC236}">
                <a16:creationId xmlns:a16="http://schemas.microsoft.com/office/drawing/2014/main" id="{37E6161D-D1CC-43BF-868E-E0728DA933D2}"/>
              </a:ext>
            </a:extLst>
          </p:cNvPr>
          <p:cNvSpPr/>
          <p:nvPr userDrawn="1">
            <p:custDataLst>
              <p:tags r:id="rId70"/>
            </p:custDataLst>
          </p:nvPr>
        </p:nvSpPr>
        <p:spPr>
          <a:xfrm>
            <a:off x="7888000" y="540000"/>
            <a:ext cx="180000" cy="550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a:p>
        </p:txBody>
      </p:sp>
      <p:sp>
        <p:nvSpPr>
          <p:cNvPr id="32" name="Rectangle 31" hidden="1">
            <a:extLst>
              <a:ext uri="{FF2B5EF4-FFF2-40B4-BE49-F238E27FC236}">
                <a16:creationId xmlns:a16="http://schemas.microsoft.com/office/drawing/2014/main" id="{B91C25CE-0CFC-46B9-8355-74CBDF16BA65}"/>
              </a:ext>
            </a:extLst>
          </p:cNvPr>
          <p:cNvSpPr/>
          <p:nvPr userDrawn="1">
            <p:custDataLst>
              <p:tags r:id="rId71"/>
            </p:custDataLst>
          </p:nvPr>
        </p:nvSpPr>
        <p:spPr>
          <a:xfrm>
            <a:off x="8068000" y="540000"/>
            <a:ext cx="761000" cy="550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a:p>
        </p:txBody>
      </p:sp>
      <p:sp>
        <p:nvSpPr>
          <p:cNvPr id="33" name="Rectangle 32" hidden="1">
            <a:extLst>
              <a:ext uri="{FF2B5EF4-FFF2-40B4-BE49-F238E27FC236}">
                <a16:creationId xmlns:a16="http://schemas.microsoft.com/office/drawing/2014/main" id="{DE20CDAE-9F45-4CE8-A05F-6A96B2B5939F}"/>
              </a:ext>
            </a:extLst>
          </p:cNvPr>
          <p:cNvSpPr/>
          <p:nvPr userDrawn="1">
            <p:custDataLst>
              <p:tags r:id="rId72"/>
            </p:custDataLst>
          </p:nvPr>
        </p:nvSpPr>
        <p:spPr>
          <a:xfrm>
            <a:off x="8829000" y="540000"/>
            <a:ext cx="180000" cy="550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a:p>
        </p:txBody>
      </p:sp>
      <p:sp>
        <p:nvSpPr>
          <p:cNvPr id="34" name="Rectangle 33" hidden="1">
            <a:extLst>
              <a:ext uri="{FF2B5EF4-FFF2-40B4-BE49-F238E27FC236}">
                <a16:creationId xmlns:a16="http://schemas.microsoft.com/office/drawing/2014/main" id="{6432E07F-A333-4B52-865F-B73930C08029}"/>
              </a:ext>
            </a:extLst>
          </p:cNvPr>
          <p:cNvSpPr/>
          <p:nvPr userDrawn="1">
            <p:custDataLst>
              <p:tags r:id="rId73"/>
            </p:custDataLst>
          </p:nvPr>
        </p:nvSpPr>
        <p:spPr>
          <a:xfrm>
            <a:off x="9009000" y="540000"/>
            <a:ext cx="761000" cy="550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a:p>
        </p:txBody>
      </p:sp>
      <p:sp>
        <p:nvSpPr>
          <p:cNvPr id="35" name="Rectangle 34" hidden="1">
            <a:extLst>
              <a:ext uri="{FF2B5EF4-FFF2-40B4-BE49-F238E27FC236}">
                <a16:creationId xmlns:a16="http://schemas.microsoft.com/office/drawing/2014/main" id="{4391A0C5-6CD6-4DC4-8D81-B703452F5556}"/>
              </a:ext>
            </a:extLst>
          </p:cNvPr>
          <p:cNvSpPr/>
          <p:nvPr userDrawn="1">
            <p:custDataLst>
              <p:tags r:id="rId74"/>
            </p:custDataLst>
          </p:nvPr>
        </p:nvSpPr>
        <p:spPr>
          <a:xfrm>
            <a:off x="9770000" y="540000"/>
            <a:ext cx="180000" cy="550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a:p>
        </p:txBody>
      </p:sp>
      <p:sp>
        <p:nvSpPr>
          <p:cNvPr id="36" name="Rectangle 35" hidden="1">
            <a:extLst>
              <a:ext uri="{FF2B5EF4-FFF2-40B4-BE49-F238E27FC236}">
                <a16:creationId xmlns:a16="http://schemas.microsoft.com/office/drawing/2014/main" id="{C2BB7253-FD9F-45C4-B7EC-3DFA632E9A5C}"/>
              </a:ext>
            </a:extLst>
          </p:cNvPr>
          <p:cNvSpPr/>
          <p:nvPr userDrawn="1">
            <p:custDataLst>
              <p:tags r:id="rId75"/>
            </p:custDataLst>
          </p:nvPr>
        </p:nvSpPr>
        <p:spPr>
          <a:xfrm>
            <a:off x="9950000" y="540000"/>
            <a:ext cx="761000" cy="550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a:p>
        </p:txBody>
      </p:sp>
      <p:sp>
        <p:nvSpPr>
          <p:cNvPr id="37" name="Rectangle 36" hidden="1">
            <a:extLst>
              <a:ext uri="{FF2B5EF4-FFF2-40B4-BE49-F238E27FC236}">
                <a16:creationId xmlns:a16="http://schemas.microsoft.com/office/drawing/2014/main" id="{8551C5F9-5795-44CA-A212-05C6ED297020}"/>
              </a:ext>
            </a:extLst>
          </p:cNvPr>
          <p:cNvSpPr/>
          <p:nvPr userDrawn="1">
            <p:custDataLst>
              <p:tags r:id="rId76"/>
            </p:custDataLst>
          </p:nvPr>
        </p:nvSpPr>
        <p:spPr>
          <a:xfrm>
            <a:off x="10711000" y="540000"/>
            <a:ext cx="180000" cy="550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a:p>
        </p:txBody>
      </p:sp>
      <p:sp>
        <p:nvSpPr>
          <p:cNvPr id="38" name="Rectangle 37" hidden="1">
            <a:extLst>
              <a:ext uri="{FF2B5EF4-FFF2-40B4-BE49-F238E27FC236}">
                <a16:creationId xmlns:a16="http://schemas.microsoft.com/office/drawing/2014/main" id="{9BA724BC-F1B2-426A-9B61-ACA60B3A108B}"/>
              </a:ext>
            </a:extLst>
          </p:cNvPr>
          <p:cNvSpPr/>
          <p:nvPr userDrawn="1">
            <p:custDataLst>
              <p:tags r:id="rId77"/>
            </p:custDataLst>
          </p:nvPr>
        </p:nvSpPr>
        <p:spPr>
          <a:xfrm>
            <a:off x="10891000" y="540000"/>
            <a:ext cx="761000" cy="550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a:p>
        </p:txBody>
      </p:sp>
      <p:grpSp>
        <p:nvGrpSpPr>
          <p:cNvPr id="40" name="Logo">
            <a:extLst>
              <a:ext uri="{FF2B5EF4-FFF2-40B4-BE49-F238E27FC236}">
                <a16:creationId xmlns:a16="http://schemas.microsoft.com/office/drawing/2014/main" id="{41159307-D2B4-4D3F-A332-4F79D6D74E94}"/>
              </a:ext>
            </a:extLst>
          </p:cNvPr>
          <p:cNvGrpSpPr/>
          <p:nvPr userDrawn="1"/>
        </p:nvGrpSpPr>
        <p:grpSpPr>
          <a:xfrm>
            <a:off x="10893210" y="6350918"/>
            <a:ext cx="755843" cy="322808"/>
            <a:chOff x="6380216" y="4059273"/>
            <a:chExt cx="2905863" cy="1241045"/>
          </a:xfrm>
        </p:grpSpPr>
        <p:sp>
          <p:nvSpPr>
            <p:cNvPr id="41" name="Freeform: Shape 40">
              <a:extLst>
                <a:ext uri="{FF2B5EF4-FFF2-40B4-BE49-F238E27FC236}">
                  <a16:creationId xmlns:a16="http://schemas.microsoft.com/office/drawing/2014/main" id="{58D12840-1B77-4571-AEF6-084C7CA9B155}"/>
                </a:ext>
              </a:extLst>
            </p:cNvPr>
            <p:cNvSpPr/>
            <p:nvPr/>
          </p:nvSpPr>
          <p:spPr>
            <a:xfrm>
              <a:off x="6380216" y="4059273"/>
              <a:ext cx="2905863" cy="346936"/>
            </a:xfrm>
            <a:custGeom>
              <a:avLst/>
              <a:gdLst>
                <a:gd name="connsiteX0" fmla="*/ 0 w 2905863"/>
                <a:gd name="connsiteY0" fmla="*/ 0 h 346936"/>
                <a:gd name="connsiteX1" fmla="*/ 2905864 w 2905863"/>
                <a:gd name="connsiteY1" fmla="*/ 0 h 346936"/>
                <a:gd name="connsiteX2" fmla="*/ 2905864 w 2905863"/>
                <a:gd name="connsiteY2" fmla="*/ 346937 h 346936"/>
                <a:gd name="connsiteX3" fmla="*/ 0 w 2905863"/>
                <a:gd name="connsiteY3" fmla="*/ 346937 h 346936"/>
              </a:gdLst>
              <a:ahLst/>
              <a:cxnLst>
                <a:cxn ang="0">
                  <a:pos x="connsiteX0" y="connsiteY0"/>
                </a:cxn>
                <a:cxn ang="0">
                  <a:pos x="connsiteX1" y="connsiteY1"/>
                </a:cxn>
                <a:cxn ang="0">
                  <a:pos x="connsiteX2" y="connsiteY2"/>
                </a:cxn>
                <a:cxn ang="0">
                  <a:pos x="connsiteX3" y="connsiteY3"/>
                </a:cxn>
              </a:cxnLst>
              <a:rect l="l" t="t" r="r" b="b"/>
              <a:pathLst>
                <a:path w="2905863" h="346936">
                  <a:moveTo>
                    <a:pt x="0" y="0"/>
                  </a:moveTo>
                  <a:lnTo>
                    <a:pt x="2905864" y="0"/>
                  </a:lnTo>
                  <a:lnTo>
                    <a:pt x="2905864" y="346937"/>
                  </a:lnTo>
                  <a:lnTo>
                    <a:pt x="0" y="346937"/>
                  </a:lnTo>
                  <a:close/>
                </a:path>
              </a:pathLst>
            </a:custGeom>
            <a:solidFill>
              <a:srgbClr val="99D9F0"/>
            </a:solidFill>
            <a:ln w="4731" cap="flat">
              <a:noFill/>
              <a:prstDash val="solid"/>
              <a:miter/>
            </a:ln>
          </p:spPr>
          <p:txBody>
            <a:bodyPr rtlCol="0" anchor="ctr"/>
            <a:lstStyle/>
            <a:p>
              <a:endParaRPr lang="en-GB"/>
            </a:p>
          </p:txBody>
        </p:sp>
        <p:sp>
          <p:nvSpPr>
            <p:cNvPr id="42" name="Freeform: Shape 41">
              <a:extLst>
                <a:ext uri="{FF2B5EF4-FFF2-40B4-BE49-F238E27FC236}">
                  <a16:creationId xmlns:a16="http://schemas.microsoft.com/office/drawing/2014/main" id="{A2A81581-576B-48A7-8DE8-ED168555C1E3}"/>
                </a:ext>
              </a:extLst>
            </p:cNvPr>
            <p:cNvSpPr/>
            <p:nvPr/>
          </p:nvSpPr>
          <p:spPr>
            <a:xfrm>
              <a:off x="6380216" y="4521775"/>
              <a:ext cx="2905863" cy="57854"/>
            </a:xfrm>
            <a:custGeom>
              <a:avLst/>
              <a:gdLst>
                <a:gd name="connsiteX0" fmla="*/ 0 w 2905863"/>
                <a:gd name="connsiteY0" fmla="*/ 0 h 57854"/>
                <a:gd name="connsiteX1" fmla="*/ 2905864 w 2905863"/>
                <a:gd name="connsiteY1" fmla="*/ 0 h 57854"/>
                <a:gd name="connsiteX2" fmla="*/ 2905864 w 2905863"/>
                <a:gd name="connsiteY2" fmla="*/ 57854 h 57854"/>
                <a:gd name="connsiteX3" fmla="*/ 0 w 2905863"/>
                <a:gd name="connsiteY3" fmla="*/ 57854 h 57854"/>
              </a:gdLst>
              <a:ahLst/>
              <a:cxnLst>
                <a:cxn ang="0">
                  <a:pos x="connsiteX0" y="connsiteY0"/>
                </a:cxn>
                <a:cxn ang="0">
                  <a:pos x="connsiteX1" y="connsiteY1"/>
                </a:cxn>
                <a:cxn ang="0">
                  <a:pos x="connsiteX2" y="connsiteY2"/>
                </a:cxn>
                <a:cxn ang="0">
                  <a:pos x="connsiteX3" y="connsiteY3"/>
                </a:cxn>
              </a:cxnLst>
              <a:rect l="l" t="t" r="r" b="b"/>
              <a:pathLst>
                <a:path w="2905863" h="57854">
                  <a:moveTo>
                    <a:pt x="0" y="0"/>
                  </a:moveTo>
                  <a:lnTo>
                    <a:pt x="2905864" y="0"/>
                  </a:lnTo>
                  <a:lnTo>
                    <a:pt x="2905864" y="57854"/>
                  </a:lnTo>
                  <a:lnTo>
                    <a:pt x="0" y="57854"/>
                  </a:lnTo>
                  <a:close/>
                </a:path>
              </a:pathLst>
            </a:custGeom>
            <a:solidFill>
              <a:srgbClr val="3F9C35"/>
            </a:solidFill>
            <a:ln w="4731"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AC230431-2867-4E73-880C-8C7079DEE770}"/>
                </a:ext>
              </a:extLst>
            </p:cNvPr>
            <p:cNvSpPr/>
            <p:nvPr/>
          </p:nvSpPr>
          <p:spPr>
            <a:xfrm>
              <a:off x="6380216" y="4637294"/>
              <a:ext cx="2905863" cy="115566"/>
            </a:xfrm>
            <a:custGeom>
              <a:avLst/>
              <a:gdLst>
                <a:gd name="connsiteX0" fmla="*/ 0 w 2905863"/>
                <a:gd name="connsiteY0" fmla="*/ 0 h 115566"/>
                <a:gd name="connsiteX1" fmla="*/ 2905864 w 2905863"/>
                <a:gd name="connsiteY1" fmla="*/ 0 h 115566"/>
                <a:gd name="connsiteX2" fmla="*/ 2905864 w 2905863"/>
                <a:gd name="connsiteY2" fmla="*/ 115566 h 115566"/>
                <a:gd name="connsiteX3" fmla="*/ 0 w 2905863"/>
                <a:gd name="connsiteY3" fmla="*/ 115566 h 115566"/>
              </a:gdLst>
              <a:ahLst/>
              <a:cxnLst>
                <a:cxn ang="0">
                  <a:pos x="connsiteX0" y="connsiteY0"/>
                </a:cxn>
                <a:cxn ang="0">
                  <a:pos x="connsiteX1" y="connsiteY1"/>
                </a:cxn>
                <a:cxn ang="0">
                  <a:pos x="connsiteX2" y="connsiteY2"/>
                </a:cxn>
                <a:cxn ang="0">
                  <a:pos x="connsiteX3" y="connsiteY3"/>
                </a:cxn>
              </a:cxnLst>
              <a:rect l="l" t="t" r="r" b="b"/>
              <a:pathLst>
                <a:path w="2905863" h="115566">
                  <a:moveTo>
                    <a:pt x="0" y="0"/>
                  </a:moveTo>
                  <a:lnTo>
                    <a:pt x="2905864" y="0"/>
                  </a:lnTo>
                  <a:lnTo>
                    <a:pt x="2905864" y="115566"/>
                  </a:lnTo>
                  <a:lnTo>
                    <a:pt x="0" y="115566"/>
                  </a:lnTo>
                  <a:close/>
                </a:path>
              </a:pathLst>
            </a:custGeom>
            <a:solidFill>
              <a:srgbClr val="003591"/>
            </a:solidFill>
            <a:ln w="4731" cap="flat">
              <a:noFill/>
              <a:prstDash val="solid"/>
              <a:miter/>
            </a:ln>
          </p:spPr>
          <p:txBody>
            <a:bodyPr rtlCol="0" anchor="ctr"/>
            <a:lstStyle/>
            <a:p>
              <a:endParaRPr lang="en-GB"/>
            </a:p>
          </p:txBody>
        </p:sp>
        <p:sp>
          <p:nvSpPr>
            <p:cNvPr id="44" name="Freeform: Shape 43">
              <a:extLst>
                <a:ext uri="{FF2B5EF4-FFF2-40B4-BE49-F238E27FC236}">
                  <a16:creationId xmlns:a16="http://schemas.microsoft.com/office/drawing/2014/main" id="{4953E370-A14B-4752-8604-69F1D46FD559}"/>
                </a:ext>
              </a:extLst>
            </p:cNvPr>
            <p:cNvSpPr/>
            <p:nvPr/>
          </p:nvSpPr>
          <p:spPr>
            <a:xfrm>
              <a:off x="7833598" y="4927183"/>
              <a:ext cx="392545" cy="373134"/>
            </a:xfrm>
            <a:custGeom>
              <a:avLst/>
              <a:gdLst>
                <a:gd name="connsiteX0" fmla="*/ 303984 w 392545"/>
                <a:gd name="connsiteY0" fmla="*/ 19174 h 373134"/>
                <a:gd name="connsiteX1" fmla="*/ 201992 w 392545"/>
                <a:gd name="connsiteY1" fmla="*/ 0 h 373134"/>
                <a:gd name="connsiteX2" fmla="*/ 62173 w 392545"/>
                <a:gd name="connsiteY2" fmla="*/ 0 h 373134"/>
                <a:gd name="connsiteX3" fmla="*/ 27859 w 392545"/>
                <a:gd name="connsiteY3" fmla="*/ 0 h 373134"/>
                <a:gd name="connsiteX4" fmla="*/ 0 w 392545"/>
                <a:gd name="connsiteY4" fmla="*/ 0 h 373134"/>
                <a:gd name="connsiteX5" fmla="*/ 0 w 392545"/>
                <a:gd name="connsiteY5" fmla="*/ 373135 h 373134"/>
                <a:gd name="connsiteX6" fmla="*/ 27859 w 392545"/>
                <a:gd name="connsiteY6" fmla="*/ 373135 h 373134"/>
                <a:gd name="connsiteX7" fmla="*/ 62173 w 392545"/>
                <a:gd name="connsiteY7" fmla="*/ 373135 h 373134"/>
                <a:gd name="connsiteX8" fmla="*/ 201992 w 392545"/>
                <a:gd name="connsiteY8" fmla="*/ 373135 h 373134"/>
                <a:gd name="connsiteX9" fmla="*/ 303984 w 392545"/>
                <a:gd name="connsiteY9" fmla="*/ 353961 h 373134"/>
                <a:gd name="connsiteX10" fmla="*/ 369670 w 392545"/>
                <a:gd name="connsiteY10" fmla="*/ 296249 h 373134"/>
                <a:gd name="connsiteX11" fmla="*/ 392546 w 392545"/>
                <a:gd name="connsiteY11" fmla="*/ 199477 h 373134"/>
                <a:gd name="connsiteX12" fmla="*/ 392546 w 392545"/>
                <a:gd name="connsiteY12" fmla="*/ 173611 h 373134"/>
                <a:gd name="connsiteX13" fmla="*/ 369670 w 392545"/>
                <a:gd name="connsiteY13" fmla="*/ 76839 h 373134"/>
                <a:gd name="connsiteX14" fmla="*/ 303984 w 392545"/>
                <a:gd name="connsiteY14" fmla="*/ 19174 h 373134"/>
                <a:gd name="connsiteX15" fmla="*/ 331369 w 392545"/>
                <a:gd name="connsiteY15" fmla="*/ 197531 h 373134"/>
                <a:gd name="connsiteX16" fmla="*/ 299048 w 392545"/>
                <a:gd name="connsiteY16" fmla="*/ 287563 h 373134"/>
                <a:gd name="connsiteX17" fmla="*/ 202514 w 392545"/>
                <a:gd name="connsiteY17" fmla="*/ 316894 h 373134"/>
                <a:gd name="connsiteX18" fmla="*/ 62221 w 392545"/>
                <a:gd name="connsiteY18" fmla="*/ 316894 h 373134"/>
                <a:gd name="connsiteX19" fmla="*/ 62221 w 392545"/>
                <a:gd name="connsiteY19" fmla="*/ 56193 h 373134"/>
                <a:gd name="connsiteX20" fmla="*/ 202514 w 392545"/>
                <a:gd name="connsiteY20" fmla="*/ 56193 h 373134"/>
                <a:gd name="connsiteX21" fmla="*/ 299048 w 392545"/>
                <a:gd name="connsiteY21" fmla="*/ 84812 h 373134"/>
                <a:gd name="connsiteX22" fmla="*/ 331369 w 392545"/>
                <a:gd name="connsiteY22" fmla="*/ 175604 h 373134"/>
                <a:gd name="connsiteX23" fmla="*/ 331369 w 392545"/>
                <a:gd name="connsiteY23" fmla="*/ 197531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92545" h="373134">
                  <a:moveTo>
                    <a:pt x="303984" y="19174"/>
                  </a:moveTo>
                  <a:cubicBezTo>
                    <a:pt x="275461" y="6407"/>
                    <a:pt x="241479" y="0"/>
                    <a:pt x="201992" y="0"/>
                  </a:cubicBezTo>
                  <a:lnTo>
                    <a:pt x="62173" y="0"/>
                  </a:lnTo>
                  <a:lnTo>
                    <a:pt x="27859" y="0"/>
                  </a:lnTo>
                  <a:lnTo>
                    <a:pt x="0" y="0"/>
                  </a:lnTo>
                  <a:lnTo>
                    <a:pt x="0" y="373135"/>
                  </a:lnTo>
                  <a:lnTo>
                    <a:pt x="27859" y="373135"/>
                  </a:lnTo>
                  <a:lnTo>
                    <a:pt x="62173" y="373135"/>
                  </a:lnTo>
                  <a:lnTo>
                    <a:pt x="201992" y="373135"/>
                  </a:lnTo>
                  <a:cubicBezTo>
                    <a:pt x="241479" y="373135"/>
                    <a:pt x="275461" y="366728"/>
                    <a:pt x="303984" y="353961"/>
                  </a:cubicBezTo>
                  <a:cubicBezTo>
                    <a:pt x="332508" y="341194"/>
                    <a:pt x="354387" y="321972"/>
                    <a:pt x="369670" y="296249"/>
                  </a:cubicBezTo>
                  <a:cubicBezTo>
                    <a:pt x="384904" y="270525"/>
                    <a:pt x="392546" y="238299"/>
                    <a:pt x="392546" y="199477"/>
                  </a:cubicBezTo>
                  <a:lnTo>
                    <a:pt x="392546" y="173611"/>
                  </a:lnTo>
                  <a:cubicBezTo>
                    <a:pt x="392546" y="134788"/>
                    <a:pt x="384904" y="102562"/>
                    <a:pt x="369670" y="76839"/>
                  </a:cubicBezTo>
                  <a:cubicBezTo>
                    <a:pt x="354387" y="51162"/>
                    <a:pt x="332508" y="31941"/>
                    <a:pt x="303984" y="19174"/>
                  </a:cubicBezTo>
                  <a:close/>
                  <a:moveTo>
                    <a:pt x="331369" y="197531"/>
                  </a:moveTo>
                  <a:cubicBezTo>
                    <a:pt x="331369" y="238015"/>
                    <a:pt x="320596" y="268010"/>
                    <a:pt x="299048" y="287563"/>
                  </a:cubicBezTo>
                  <a:cubicBezTo>
                    <a:pt x="277502" y="307117"/>
                    <a:pt x="245323" y="316894"/>
                    <a:pt x="202514" y="316894"/>
                  </a:cubicBezTo>
                  <a:lnTo>
                    <a:pt x="62221" y="316894"/>
                  </a:lnTo>
                  <a:lnTo>
                    <a:pt x="62221" y="56193"/>
                  </a:lnTo>
                  <a:lnTo>
                    <a:pt x="202514" y="56193"/>
                  </a:lnTo>
                  <a:cubicBezTo>
                    <a:pt x="245323" y="56193"/>
                    <a:pt x="277454" y="65733"/>
                    <a:pt x="299048" y="84812"/>
                  </a:cubicBezTo>
                  <a:cubicBezTo>
                    <a:pt x="320596" y="103891"/>
                    <a:pt x="331369" y="134171"/>
                    <a:pt x="331369" y="175604"/>
                  </a:cubicBezTo>
                  <a:lnTo>
                    <a:pt x="331369" y="197531"/>
                  </a:lnTo>
                  <a:close/>
                </a:path>
              </a:pathLst>
            </a:custGeom>
            <a:solidFill>
              <a:srgbClr val="0F214A"/>
            </a:solidFill>
            <a:ln w="4731"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E6EAE3BE-38C7-419F-AAB5-25C869D36117}"/>
                </a:ext>
              </a:extLst>
            </p:cNvPr>
            <p:cNvSpPr/>
            <p:nvPr/>
          </p:nvSpPr>
          <p:spPr>
            <a:xfrm>
              <a:off x="8344036" y="4927183"/>
              <a:ext cx="410485" cy="373134"/>
            </a:xfrm>
            <a:custGeom>
              <a:avLst/>
              <a:gdLst>
                <a:gd name="connsiteX0" fmla="*/ 349262 w 410485"/>
                <a:gd name="connsiteY0" fmla="*/ 291598 h 373134"/>
                <a:gd name="connsiteX1" fmla="*/ 60702 w 410485"/>
                <a:gd name="connsiteY1" fmla="*/ 0 h 373134"/>
                <a:gd name="connsiteX2" fmla="*/ 26388 w 410485"/>
                <a:gd name="connsiteY2" fmla="*/ 0 h 373134"/>
                <a:gd name="connsiteX3" fmla="*/ 0 w 410485"/>
                <a:gd name="connsiteY3" fmla="*/ 0 h 373134"/>
                <a:gd name="connsiteX4" fmla="*/ 0 w 410485"/>
                <a:gd name="connsiteY4" fmla="*/ 373135 h 373134"/>
                <a:gd name="connsiteX5" fmla="*/ 60702 w 410485"/>
                <a:gd name="connsiteY5" fmla="*/ 373135 h 373134"/>
                <a:gd name="connsiteX6" fmla="*/ 60702 w 410485"/>
                <a:gd name="connsiteY6" fmla="*/ 81917 h 373134"/>
                <a:gd name="connsiteX7" fmla="*/ 349262 w 410485"/>
                <a:gd name="connsiteY7" fmla="*/ 373135 h 373134"/>
                <a:gd name="connsiteX8" fmla="*/ 410486 w 410485"/>
                <a:gd name="connsiteY8" fmla="*/ 373135 h 373134"/>
                <a:gd name="connsiteX9" fmla="*/ 410486 w 410485"/>
                <a:gd name="connsiteY9" fmla="*/ 0 h 373134"/>
                <a:gd name="connsiteX10" fmla="*/ 349262 w 410485"/>
                <a:gd name="connsiteY10"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85" h="373134">
                  <a:moveTo>
                    <a:pt x="349262" y="291598"/>
                  </a:moveTo>
                  <a:lnTo>
                    <a:pt x="60702" y="0"/>
                  </a:lnTo>
                  <a:lnTo>
                    <a:pt x="26388" y="0"/>
                  </a:lnTo>
                  <a:lnTo>
                    <a:pt x="0" y="0"/>
                  </a:lnTo>
                  <a:lnTo>
                    <a:pt x="0" y="373135"/>
                  </a:lnTo>
                  <a:lnTo>
                    <a:pt x="60702" y="373135"/>
                  </a:lnTo>
                  <a:lnTo>
                    <a:pt x="60702" y="81917"/>
                  </a:lnTo>
                  <a:lnTo>
                    <a:pt x="349262" y="373135"/>
                  </a:lnTo>
                  <a:lnTo>
                    <a:pt x="410486" y="373135"/>
                  </a:lnTo>
                  <a:lnTo>
                    <a:pt x="410486" y="0"/>
                  </a:lnTo>
                  <a:lnTo>
                    <a:pt x="349262" y="0"/>
                  </a:lnTo>
                  <a:close/>
                </a:path>
              </a:pathLst>
            </a:custGeom>
            <a:solidFill>
              <a:srgbClr val="0F214A"/>
            </a:solidFill>
            <a:ln w="4731" cap="flat">
              <a:noFill/>
              <a:prstDash val="solid"/>
              <a:miter/>
            </a:ln>
          </p:spPr>
          <p:txBody>
            <a:bodyPr rtlCol="0" anchor="ctr"/>
            <a:lstStyle/>
            <a:p>
              <a:endParaRPr lang="en-GB"/>
            </a:p>
          </p:txBody>
        </p:sp>
        <p:sp>
          <p:nvSpPr>
            <p:cNvPr id="46" name="Freeform: Shape 45">
              <a:extLst>
                <a:ext uri="{FF2B5EF4-FFF2-40B4-BE49-F238E27FC236}">
                  <a16:creationId xmlns:a16="http://schemas.microsoft.com/office/drawing/2014/main" id="{34311A0A-BE4B-477F-A258-403879A87BF4}"/>
                </a:ext>
              </a:extLst>
            </p:cNvPr>
            <p:cNvSpPr/>
            <p:nvPr/>
          </p:nvSpPr>
          <p:spPr>
            <a:xfrm>
              <a:off x="8863965" y="4927183"/>
              <a:ext cx="421876" cy="373134"/>
            </a:xfrm>
            <a:custGeom>
              <a:avLst/>
              <a:gdLst>
                <a:gd name="connsiteX0" fmla="*/ 355716 w 421876"/>
                <a:gd name="connsiteY0" fmla="*/ 0 h 373134"/>
                <a:gd name="connsiteX1" fmla="*/ 212955 w 421876"/>
                <a:gd name="connsiteY1" fmla="*/ 291598 h 373134"/>
                <a:gd name="connsiteX2" fmla="*/ 70146 w 421876"/>
                <a:gd name="connsiteY2" fmla="*/ 0 h 373134"/>
                <a:gd name="connsiteX3" fmla="*/ 0 w 421876"/>
                <a:gd name="connsiteY3" fmla="*/ 0 h 373134"/>
                <a:gd name="connsiteX4" fmla="*/ 187042 w 421876"/>
                <a:gd name="connsiteY4" fmla="*/ 373135 h 373134"/>
                <a:gd name="connsiteX5" fmla="*/ 235309 w 421876"/>
                <a:gd name="connsiteY5" fmla="*/ 373135 h 373134"/>
                <a:gd name="connsiteX6" fmla="*/ 421876 w 421876"/>
                <a:gd name="connsiteY6" fmla="*/ 0 h 37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1876" h="373134">
                  <a:moveTo>
                    <a:pt x="355716" y="0"/>
                  </a:moveTo>
                  <a:lnTo>
                    <a:pt x="212955" y="291598"/>
                  </a:lnTo>
                  <a:lnTo>
                    <a:pt x="70146" y="0"/>
                  </a:lnTo>
                  <a:lnTo>
                    <a:pt x="0" y="0"/>
                  </a:lnTo>
                  <a:lnTo>
                    <a:pt x="187042" y="373135"/>
                  </a:lnTo>
                  <a:lnTo>
                    <a:pt x="235309" y="373135"/>
                  </a:lnTo>
                  <a:lnTo>
                    <a:pt x="421876" y="0"/>
                  </a:lnTo>
                  <a:close/>
                </a:path>
              </a:pathLst>
            </a:custGeom>
            <a:solidFill>
              <a:srgbClr val="0F214A"/>
            </a:solidFill>
            <a:ln w="4731" cap="flat">
              <a:noFill/>
              <a:prstDash val="solid"/>
              <a:miter/>
            </a:ln>
          </p:spPr>
          <p:txBody>
            <a:bodyPr rtlCol="0" anchor="ctr"/>
            <a:lstStyle/>
            <a:p>
              <a:endParaRPr lang="en-GB"/>
            </a:p>
          </p:txBody>
        </p:sp>
      </p:grpSp>
      <p:sp>
        <p:nvSpPr>
          <p:cNvPr id="4" name="Date Placeholder 3"/>
          <p:cNvSpPr>
            <a:spLocks noGrp="1"/>
          </p:cNvSpPr>
          <p:nvPr>
            <p:ph type="dt" sz="half" idx="2"/>
          </p:nvPr>
        </p:nvSpPr>
        <p:spPr>
          <a:xfrm>
            <a:off x="0" y="6858000"/>
            <a:ext cx="0" cy="0"/>
          </a:xfrm>
          <a:prstGeom prst="rect">
            <a:avLst/>
          </a:prstGeom>
        </p:spPr>
        <p:txBody>
          <a:bodyPr vert="horz" lIns="0" tIns="0" rIns="0" bIns="0" rtlCol="0" anchor="t" anchorCtr="0"/>
          <a:lstStyle>
            <a:lvl1pPr algn="r">
              <a:defRPr sz="700">
                <a:noFill/>
              </a:defRPr>
            </a:lvl1pPr>
          </a:lstStyle>
          <a:p>
            <a:endParaRPr lang="en-GB" sz="700"/>
          </a:p>
        </p:txBody>
      </p:sp>
      <p:sp>
        <p:nvSpPr>
          <p:cNvPr id="5" name="Footer Placeholder 4"/>
          <p:cNvSpPr>
            <a:spLocks noGrp="1"/>
          </p:cNvSpPr>
          <p:nvPr>
            <p:ph type="ftr" sz="quarter" idx="3"/>
          </p:nvPr>
        </p:nvSpPr>
        <p:spPr>
          <a:xfrm>
            <a:off x="2422800" y="6440400"/>
            <a:ext cx="2638800" cy="151200"/>
          </a:xfrm>
          <a:prstGeom prst="rect">
            <a:avLst/>
          </a:prstGeom>
        </p:spPr>
        <p:txBody>
          <a:bodyPr vert="horz" lIns="0" tIns="0" rIns="0" bIns="0" rtlCol="0" anchor="t" anchorCtr="0"/>
          <a:lstStyle>
            <a:lvl1pPr algn="l">
              <a:defRPr sz="700" b="0" cap="all" baseline="0">
                <a:solidFill>
                  <a:schemeClr val="accent1"/>
                </a:solidFill>
              </a:defRPr>
            </a:lvl1pPr>
          </a:lstStyle>
          <a:p>
            <a:endParaRPr lang="en-GB"/>
          </a:p>
        </p:txBody>
      </p:sp>
      <p:sp>
        <p:nvSpPr>
          <p:cNvPr id="6" name="Slide Number Placeholder 5"/>
          <p:cNvSpPr>
            <a:spLocks noGrp="1"/>
          </p:cNvSpPr>
          <p:nvPr>
            <p:ph type="sldNum" sz="quarter" idx="4"/>
          </p:nvPr>
        </p:nvSpPr>
        <p:spPr>
          <a:xfrm>
            <a:off x="540000" y="6440400"/>
            <a:ext cx="266400" cy="151200"/>
          </a:xfrm>
          <a:prstGeom prst="rect">
            <a:avLst/>
          </a:prstGeom>
        </p:spPr>
        <p:txBody>
          <a:bodyPr vert="horz" lIns="0" tIns="0" rIns="0" bIns="0" rtlCol="0" anchor="t" anchorCtr="0"/>
          <a:lstStyle>
            <a:lvl1pPr algn="l">
              <a:defRPr sz="700">
                <a:solidFill>
                  <a:schemeClr val="accent1"/>
                </a:solidFill>
              </a:defRPr>
            </a:lvl1pPr>
          </a:lstStyle>
          <a:p>
            <a:fld id="{5BA07366-CB75-4AA8-9E5B-928B849F427C}" type="slidenum">
              <a:rPr lang="en-GB" smtClean="0"/>
              <a:pPr/>
              <a:t>‹#›</a:t>
            </a:fld>
            <a:endParaRPr lang="en-GB"/>
          </a:p>
        </p:txBody>
      </p:sp>
      <p:sp>
        <p:nvSpPr>
          <p:cNvPr id="11" name="_SD_FLD_Copyright"/>
          <p:cNvSpPr txBox="1"/>
          <p:nvPr userDrawn="1"/>
        </p:nvSpPr>
        <p:spPr>
          <a:xfrm>
            <a:off x="853200" y="6440400"/>
            <a:ext cx="278923" cy="107722"/>
          </a:xfrm>
          <a:prstGeom prst="rect">
            <a:avLst/>
          </a:prstGeom>
          <a:noFill/>
        </p:spPr>
        <p:txBody>
          <a:bodyPr wrap="none" lIns="0" tIns="0" rIns="0" bIns="0" rtlCol="0">
            <a:spAutoFit/>
          </a:bodyPr>
          <a:lstStyle/>
          <a:p>
            <a:r>
              <a:rPr lang="en-GB" sz="700" noProof="0">
                <a:solidFill>
                  <a:schemeClr val="accent1"/>
                </a:solidFill>
              </a:rPr>
              <a:t>DNV ©</a:t>
            </a:r>
          </a:p>
        </p:txBody>
      </p:sp>
      <p:sp>
        <p:nvSpPr>
          <p:cNvPr id="16" name="SD_FLD_DocumentDate"/>
          <p:cNvSpPr txBox="1">
            <a:spLocks noChangeArrowheads="1"/>
          </p:cNvSpPr>
          <p:nvPr userDrawn="1"/>
        </p:nvSpPr>
        <p:spPr bwMode="auto">
          <a:xfrm>
            <a:off x="1166400" y="6440400"/>
            <a:ext cx="119880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ctr">
              <a:spcBef>
                <a:spcPts val="0"/>
              </a:spcBef>
            </a:pPr>
            <a:r>
              <a:rPr lang="en-GB" altLang="ja-JP" sz="700" cap="all" baseline="0">
                <a:solidFill>
                  <a:schemeClr val="accent1"/>
                </a:solidFill>
                <a:ea typeface="ＭＳ Ｐゴシック" charset="-128"/>
                <a:cs typeface="Arial" charset="0"/>
              </a:rPr>
              <a:t>11 August 2023</a:t>
            </a:r>
          </a:p>
        </p:txBody>
      </p:sp>
      <p:sp>
        <p:nvSpPr>
          <p:cNvPr id="39" name="SD_FLD_Confidentiality">
            <a:extLst>
              <a:ext uri="{FF2B5EF4-FFF2-40B4-BE49-F238E27FC236}">
                <a16:creationId xmlns:a16="http://schemas.microsoft.com/office/drawing/2014/main" id="{93DBE27C-CF05-4B0E-B0C5-CDDB19365D12}"/>
              </a:ext>
            </a:extLst>
          </p:cNvPr>
          <p:cNvSpPr/>
          <p:nvPr userDrawn="1"/>
        </p:nvSpPr>
        <p:spPr>
          <a:xfrm>
            <a:off x="7131600" y="6440400"/>
            <a:ext cx="2440800" cy="1512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L="0" algn="ctr" defTabSz="914400" rtl="0" eaLnBrk="1" latinLnBrk="0" hangingPunct="1">
              <a:lnSpc>
                <a:spcPct val="100000"/>
              </a:lnSpc>
              <a:spcBef>
                <a:spcPts val="0"/>
              </a:spcBef>
            </a:pPr>
            <a:endParaRPr lang="en-GB" sz="700" b="0" kern="1200" cap="all" baseline="0">
              <a:solidFill>
                <a:schemeClr val="accent1"/>
              </a:solidFill>
              <a:latin typeface="+mn-lt"/>
              <a:ea typeface="+mn-ea"/>
              <a:cs typeface="+mn-cs"/>
            </a:endParaRPr>
          </a:p>
        </p:txBody>
      </p:sp>
      <p:sp>
        <p:nvSpPr>
          <p:cNvPr id="49" name="SD_FLD_Draft" hidden="1">
            <a:extLst>
              <a:ext uri="{FF2B5EF4-FFF2-40B4-BE49-F238E27FC236}">
                <a16:creationId xmlns:a16="http://schemas.microsoft.com/office/drawing/2014/main" id="{EBD04EA3-2614-447C-8C02-69A389AD5F0C}"/>
              </a:ext>
            </a:extLst>
          </p:cNvPr>
          <p:cNvSpPr txBox="1">
            <a:spLocks noChangeArrowheads="1"/>
          </p:cNvSpPr>
          <p:nvPr userDrawn="1"/>
        </p:nvSpPr>
        <p:spPr bwMode="auto">
          <a:xfrm>
            <a:off x="5243513" y="6465789"/>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GB" altLang="ja-JP" sz="1600" b="0" cap="all" baseline="0">
                <a:solidFill>
                  <a:srgbClr val="C4262E"/>
                </a:solidFill>
                <a:ea typeface="ＭＳ Ｐゴシック" charset="-128"/>
                <a:cs typeface="Arial" charset="0"/>
              </a:rPr>
              <a:t>DRAFT</a:t>
            </a:r>
          </a:p>
        </p:txBody>
      </p:sp>
    </p:spTree>
    <p:extLst>
      <p:ext uri="{BB962C8B-B14F-4D97-AF65-F5344CB8AC3E}">
        <p14:creationId xmlns:p14="http://schemas.microsoft.com/office/powerpoint/2010/main" val="438226050"/>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11" r:id="rId8"/>
    <p:sldLayoutId id="2147483712" r:id="rId9"/>
    <p:sldLayoutId id="2147483713" r:id="rId10"/>
    <p:sldLayoutId id="2147483714" r:id="rId11"/>
    <p:sldLayoutId id="2147483715" r:id="rId12"/>
    <p:sldLayoutId id="2147483716" r:id="rId13"/>
    <p:sldLayoutId id="2147483717" r:id="rId14"/>
    <p:sldLayoutId id="2147483703" r:id="rId15"/>
    <p:sldLayoutId id="2147483704" r:id="rId16"/>
    <p:sldLayoutId id="2147483705" r:id="rId17"/>
    <p:sldLayoutId id="2147483706" r:id="rId18"/>
    <p:sldLayoutId id="2147483707" r:id="rId19"/>
    <p:sldLayoutId id="2147483708" r:id="rId20"/>
    <p:sldLayoutId id="2147483709" r:id="rId21"/>
    <p:sldLayoutId id="2147483649" r:id="rId22"/>
    <p:sldLayoutId id="2147483678" r:id="rId23"/>
    <p:sldLayoutId id="2147483679" r:id="rId24"/>
    <p:sldLayoutId id="2147483680" r:id="rId25"/>
    <p:sldLayoutId id="2147483661" r:id="rId26"/>
    <p:sldLayoutId id="2147483702" r:id="rId27"/>
    <p:sldLayoutId id="2147483682" r:id="rId28"/>
    <p:sldLayoutId id="2147483674" r:id="rId29"/>
    <p:sldLayoutId id="2147483651" r:id="rId30"/>
    <p:sldLayoutId id="2147483650" r:id="rId31"/>
    <p:sldLayoutId id="2147483683" r:id="rId32"/>
    <p:sldLayoutId id="2147483698" r:id="rId33"/>
    <p:sldLayoutId id="2147483699" r:id="rId34"/>
    <p:sldLayoutId id="2147483652" r:id="rId35"/>
    <p:sldLayoutId id="2147483684" r:id="rId36"/>
    <p:sldLayoutId id="2147483685" r:id="rId37"/>
    <p:sldLayoutId id="2147483686" r:id="rId38"/>
    <p:sldLayoutId id="2147483664" r:id="rId39"/>
    <p:sldLayoutId id="2147483701" r:id="rId40"/>
    <p:sldLayoutId id="2147483695" r:id="rId41"/>
    <p:sldLayoutId id="2147483696" r:id="rId42"/>
    <p:sldLayoutId id="2147483690" r:id="rId43"/>
    <p:sldLayoutId id="2147483691" r:id="rId44"/>
    <p:sldLayoutId id="2147483697" r:id="rId45"/>
    <p:sldLayoutId id="2147483694" r:id="rId46"/>
    <p:sldLayoutId id="2147483655" r:id="rId47"/>
    <p:sldLayoutId id="2147483726" r:id="rId48"/>
    <p:sldLayoutId id="2147483718" r:id="rId49"/>
    <p:sldLayoutId id="2147483710" r:id="rId50"/>
    <p:sldLayoutId id="2147483667" r:id="rId51"/>
    <p:sldLayoutId id="2147483692" r:id="rId52"/>
    <p:sldLayoutId id="2147483693" r:id="rId53"/>
  </p:sldLayoutIdLst>
  <p:hf hdr="0" ftr="0" dt="0"/>
  <p:txStyles>
    <p:titleStyle>
      <a:lvl1pPr algn="l" defTabSz="914400" rtl="0" eaLnBrk="1" latinLnBrk="0" hangingPunct="1">
        <a:lnSpc>
          <a:spcPct val="83000"/>
        </a:lnSpc>
        <a:spcBef>
          <a:spcPct val="0"/>
        </a:spcBef>
        <a:buNone/>
        <a:defRPr sz="3600" b="0" kern="1200">
          <a:solidFill>
            <a:schemeClr val="accent1"/>
          </a:solidFill>
          <a:latin typeface="+mj-lt"/>
          <a:ea typeface="+mj-ea"/>
          <a:cs typeface="+mj-cs"/>
        </a:defRPr>
      </a:lvl1pPr>
    </p:titleStyle>
    <p:bodyStyle>
      <a:lvl1pPr marL="180000" indent="-180000" algn="l" defTabSz="914400" rtl="0" eaLnBrk="1" latinLnBrk="0" hangingPunct="1">
        <a:lnSpc>
          <a:spcPct val="100000"/>
        </a:lnSpc>
        <a:spcBef>
          <a:spcPts val="1200"/>
        </a:spcBef>
        <a:buClrTx/>
        <a:buFont typeface="Arial" panose="020B0604020202020204" pitchFamily="34" charset="0"/>
        <a:buChar char="•"/>
        <a:defRPr sz="2000" b="0" kern="1200">
          <a:solidFill>
            <a:schemeClr val="accent1"/>
          </a:solidFill>
          <a:latin typeface="+mn-lt"/>
          <a:ea typeface="+mn-ea"/>
          <a:cs typeface="+mn-cs"/>
        </a:defRPr>
      </a:lvl1pPr>
      <a:lvl2pPr marL="360000" indent="-180000" algn="l" defTabSz="914400" rtl="0" eaLnBrk="1" latinLnBrk="0" hangingPunct="1">
        <a:lnSpc>
          <a:spcPct val="100000"/>
        </a:lnSpc>
        <a:spcBef>
          <a:spcPts val="600"/>
        </a:spcBef>
        <a:buClrTx/>
        <a:buFont typeface="Arial" panose="020B0604020202020204" pitchFamily="34" charset="0"/>
        <a:buChar char="•"/>
        <a:defRPr sz="1800" kern="1200">
          <a:solidFill>
            <a:schemeClr val="accent1"/>
          </a:solidFill>
          <a:latin typeface="+mn-lt"/>
          <a:ea typeface="+mn-ea"/>
          <a:cs typeface="+mn-cs"/>
        </a:defRPr>
      </a:lvl2pPr>
      <a:lvl3pPr marL="540000" indent="-180000" algn="l" defTabSz="914400" rtl="0" eaLnBrk="1" latinLnBrk="0" hangingPunct="1">
        <a:lnSpc>
          <a:spcPct val="100000"/>
        </a:lnSpc>
        <a:spcBef>
          <a:spcPts val="600"/>
        </a:spcBef>
        <a:buClrTx/>
        <a:buFont typeface="Arial" panose="020B0604020202020204" pitchFamily="34" charset="0"/>
        <a:buChar char="•"/>
        <a:defRPr sz="1600" kern="1200">
          <a:solidFill>
            <a:schemeClr val="accent1"/>
          </a:solidFill>
          <a:latin typeface="+mn-lt"/>
          <a:ea typeface="+mn-ea"/>
          <a:cs typeface="+mn-cs"/>
        </a:defRPr>
      </a:lvl3pPr>
      <a:lvl4pPr marL="0" indent="0" algn="l" defTabSz="914400" rtl="0" eaLnBrk="1" latinLnBrk="0" hangingPunct="1">
        <a:lnSpc>
          <a:spcPct val="90000"/>
        </a:lnSpc>
        <a:spcBef>
          <a:spcPts val="600"/>
        </a:spcBef>
        <a:buClrTx/>
        <a:buFont typeface="Arial" panose="020B0604020202020204" pitchFamily="34" charset="0"/>
        <a:buChar char="​"/>
        <a:defRPr sz="2000" b="1" kern="1200">
          <a:solidFill>
            <a:schemeClr val="accent1"/>
          </a:solidFill>
          <a:latin typeface="+mn-lt"/>
          <a:ea typeface="+mn-ea"/>
          <a:cs typeface="+mn-cs"/>
        </a:defRPr>
      </a:lvl4pPr>
      <a:lvl5pPr marL="0" indent="0" algn="l" defTabSz="914400" rtl="0" eaLnBrk="1" latinLnBrk="0" hangingPunct="1">
        <a:lnSpc>
          <a:spcPct val="100000"/>
        </a:lnSpc>
        <a:spcBef>
          <a:spcPts val="1200"/>
        </a:spcBef>
        <a:buClrTx/>
        <a:buFont typeface="Arial" panose="020B0604020202020204" pitchFamily="34" charset="0"/>
        <a:buChar char="​"/>
        <a:defRPr sz="2000" kern="1200">
          <a:solidFill>
            <a:schemeClr val="accent1"/>
          </a:solidFill>
          <a:latin typeface="+mn-lt"/>
          <a:ea typeface="+mn-ea"/>
          <a:cs typeface="+mn-cs"/>
        </a:defRPr>
      </a:lvl5pPr>
      <a:lvl6pPr marL="0" indent="0" algn="l" defTabSz="914400" rtl="0" eaLnBrk="1" latinLnBrk="0" hangingPunct="1">
        <a:spcBef>
          <a:spcPts val="600"/>
        </a:spcBef>
        <a:buFont typeface="Arial" panose="020B0604020202020204" pitchFamily="34" charset="0"/>
        <a:buChar char="​"/>
        <a:defRPr sz="1000" b="1" kern="1200">
          <a:solidFill>
            <a:schemeClr val="accent1"/>
          </a:solidFill>
          <a:latin typeface="+mn-lt"/>
          <a:ea typeface="+mn-ea"/>
          <a:cs typeface="+mn-cs"/>
        </a:defRPr>
      </a:lvl6pPr>
      <a:lvl7pPr marL="0" indent="0" algn="l" defTabSz="914400" rtl="0" eaLnBrk="1" latinLnBrk="0" hangingPunct="1">
        <a:spcBef>
          <a:spcPts val="600"/>
        </a:spcBef>
        <a:buFont typeface="Arial" panose="020B0604020202020204" pitchFamily="34" charset="0"/>
        <a:buChar char="​"/>
        <a:defRPr sz="1000" kern="1200">
          <a:solidFill>
            <a:schemeClr val="accent1"/>
          </a:solidFill>
          <a:latin typeface="+mn-lt"/>
          <a:ea typeface="+mn-ea"/>
          <a:cs typeface="+mn-cs"/>
        </a:defRPr>
      </a:lvl7pPr>
      <a:lvl8pPr marL="180000" indent="-180000" algn="l" defTabSz="914400" rtl="0" eaLnBrk="1" latinLnBrk="0" hangingPunct="1">
        <a:spcBef>
          <a:spcPts val="600"/>
        </a:spcBef>
        <a:buFont typeface="Arial" pitchFamily="34" charset="0"/>
        <a:buChar char="•"/>
        <a:defRPr sz="1000" kern="1200">
          <a:solidFill>
            <a:schemeClr val="accent1"/>
          </a:solidFill>
          <a:latin typeface="+mn-lt"/>
          <a:ea typeface="+mn-ea"/>
          <a:cs typeface="+mn-cs"/>
        </a:defRPr>
      </a:lvl8pPr>
      <a:lvl9pPr marL="0" indent="0" algn="l" defTabSz="914400" rtl="0" eaLnBrk="1" latinLnBrk="0" hangingPunct="1">
        <a:lnSpc>
          <a:spcPct val="83000"/>
        </a:lnSpc>
        <a:spcBef>
          <a:spcPts val="0"/>
        </a:spcBef>
        <a:buFont typeface="Arial" panose="020B0604020202020204" pitchFamily="34" charset="0"/>
        <a:buChar char="​"/>
        <a:defRPr sz="6000" b="1" kern="1200" spc="-300" baseline="0">
          <a:solidFill>
            <a:schemeClr val="accent1"/>
          </a:solidFill>
          <a:latin typeface="+mn-lt"/>
          <a:ea typeface="+mn-ea"/>
          <a:cs typeface="+mn-cs"/>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40" userDrawn="1">
          <p15:clr>
            <a:srgbClr val="F26B43"/>
          </p15:clr>
        </p15:guide>
        <p15:guide id="2" pos="819" userDrawn="1">
          <p15:clr>
            <a:srgbClr val="F26B43"/>
          </p15:clr>
        </p15:guide>
        <p15:guide id="3" orient="horz" pos="340" userDrawn="1">
          <p15:clr>
            <a:srgbClr val="F26B43"/>
          </p15:clr>
        </p15:guide>
        <p15:guide id="4" orient="horz" pos="3809" userDrawn="1">
          <p15:clr>
            <a:srgbClr val="F26B43"/>
          </p15:clr>
        </p15:guide>
        <p15:guide id="5" pos="932" userDrawn="1">
          <p15:clr>
            <a:srgbClr val="F26B43"/>
          </p15:clr>
        </p15:guide>
        <p15:guide id="6" pos="1412" userDrawn="1">
          <p15:clr>
            <a:srgbClr val="F26B43"/>
          </p15:clr>
        </p15:guide>
        <p15:guide id="7" pos="1525" userDrawn="1">
          <p15:clr>
            <a:srgbClr val="F26B43"/>
          </p15:clr>
        </p15:guide>
        <p15:guide id="8" pos="2005" userDrawn="1">
          <p15:clr>
            <a:srgbClr val="F26B43"/>
          </p15:clr>
        </p15:guide>
        <p15:guide id="9" pos="2118" userDrawn="1">
          <p15:clr>
            <a:srgbClr val="F26B43"/>
          </p15:clr>
        </p15:guide>
        <p15:guide id="10" pos="2597" userDrawn="1">
          <p15:clr>
            <a:srgbClr val="F26B43"/>
          </p15:clr>
        </p15:guide>
        <p15:guide id="11" pos="2711" userDrawn="1">
          <p15:clr>
            <a:srgbClr val="F26B43"/>
          </p15:clr>
        </p15:guide>
        <p15:guide id="12" pos="3190" userDrawn="1">
          <p15:clr>
            <a:srgbClr val="F26B43"/>
          </p15:clr>
        </p15:guide>
        <p15:guide id="13" pos="3303" userDrawn="1">
          <p15:clr>
            <a:srgbClr val="F26B43"/>
          </p15:clr>
        </p15:guide>
        <p15:guide id="14" pos="3783" userDrawn="1">
          <p15:clr>
            <a:srgbClr val="F26B43"/>
          </p15:clr>
        </p15:guide>
        <p15:guide id="15" pos="3896" userDrawn="1">
          <p15:clr>
            <a:srgbClr val="F26B43"/>
          </p15:clr>
        </p15:guide>
        <p15:guide id="16" pos="4376" userDrawn="1">
          <p15:clr>
            <a:srgbClr val="F26B43"/>
          </p15:clr>
        </p15:guide>
        <p15:guide id="17" pos="4489" userDrawn="1">
          <p15:clr>
            <a:srgbClr val="F26B43"/>
          </p15:clr>
        </p15:guide>
        <p15:guide id="18" pos="4968" userDrawn="1">
          <p15:clr>
            <a:srgbClr val="F26B43"/>
          </p15:clr>
        </p15:guide>
        <p15:guide id="19" pos="5082" userDrawn="1">
          <p15:clr>
            <a:srgbClr val="F26B43"/>
          </p15:clr>
        </p15:guide>
        <p15:guide id="20" pos="5561" userDrawn="1">
          <p15:clr>
            <a:srgbClr val="F26B43"/>
          </p15:clr>
        </p15:guide>
        <p15:guide id="21" pos="5674" userDrawn="1">
          <p15:clr>
            <a:srgbClr val="F26B43"/>
          </p15:clr>
        </p15:guide>
        <p15:guide id="22" pos="6154" userDrawn="1">
          <p15:clr>
            <a:srgbClr val="F26B43"/>
          </p15:clr>
        </p15:guide>
        <p15:guide id="23" pos="6267" userDrawn="1">
          <p15:clr>
            <a:srgbClr val="F26B43"/>
          </p15:clr>
        </p15:guide>
        <p15:guide id="24" pos="6747" userDrawn="1">
          <p15:clr>
            <a:srgbClr val="F26B43"/>
          </p15:clr>
        </p15:guide>
        <p15:guide id="25" pos="6860" userDrawn="1">
          <p15:clr>
            <a:srgbClr val="F26B43"/>
          </p15:clr>
        </p15:guide>
        <p15:guide id="26" pos="7339" userDrawn="1">
          <p15:clr>
            <a:srgbClr val="F26B43"/>
          </p15:clr>
        </p15:guide>
        <p15:guide id="27" orient="horz" pos="109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xml"/><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0.xml"/></Relationships>
</file>

<file path=ppt/slides/_rels/slide11.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notesSlide" Target="../notesSlides/notesSlide11.xml"/><Relationship Id="rId1" Type="http://schemas.openxmlformats.org/officeDocument/2006/relationships/slideLayout" Target="../slideLayouts/slideLayout31.xml"/><Relationship Id="rId6" Type="http://schemas.openxmlformats.org/officeDocument/2006/relationships/image" Target="../media/image31.png"/><Relationship Id="rId11" Type="http://schemas.openxmlformats.org/officeDocument/2006/relationships/image" Target="../media/image36.png"/><Relationship Id="rId5" Type="http://schemas.openxmlformats.org/officeDocument/2006/relationships/image" Target="../media/image30.png"/><Relationship Id="rId10" Type="http://schemas.openxmlformats.org/officeDocument/2006/relationships/image" Target="../media/image35.png"/><Relationship Id="rId4" Type="http://schemas.openxmlformats.org/officeDocument/2006/relationships/image" Target="../media/image29.png"/><Relationship Id="rId9" Type="http://schemas.openxmlformats.org/officeDocument/2006/relationships/image" Target="../media/image34.png"/></Relationships>
</file>

<file path=ppt/slides/_rels/slide12.xml.rels><?xml version="1.0" encoding="UTF-8" standalone="yes"?>
<Relationships xmlns="http://schemas.openxmlformats.org/package/2006/relationships"><Relationship Id="rId8" Type="http://schemas.openxmlformats.org/officeDocument/2006/relationships/hyperlink" Target="https://ieeexplore.ieee.org/document/9762239" TargetMode="External"/><Relationship Id="rId3" Type="http://schemas.openxmlformats.org/officeDocument/2006/relationships/image" Target="../media/image37.png"/><Relationship Id="rId7" Type="http://schemas.openxmlformats.org/officeDocument/2006/relationships/hyperlink" Target="https://es.catapult.org.uk/tools-and-labs/whole-energy-systems-accelerator/" TargetMode="External"/><Relationship Id="rId2" Type="http://schemas.openxmlformats.org/officeDocument/2006/relationships/notesSlide" Target="../notesSlides/notesSlide12.xml"/><Relationship Id="rId1" Type="http://schemas.openxmlformats.org/officeDocument/2006/relationships/slideLayout" Target="../slideLayouts/slideLayout31.xml"/><Relationship Id="rId6" Type="http://schemas.openxmlformats.org/officeDocument/2006/relationships/hyperlink" Target="https://www.imperial.ac.uk/energy-futures-lab/idles/research/" TargetMode="External"/><Relationship Id="rId5" Type="http://schemas.openxmlformats.org/officeDocument/2006/relationships/hyperlink" Target="https://www.regen.co.uk/project/net-zero-south-wales/" TargetMode="External"/><Relationship Id="rId10" Type="http://schemas.openxmlformats.org/officeDocument/2006/relationships/hyperlink" Target="https://assets.publishing.service.gov.uk/government/uploads/system/uploads/attachment_data/file/1095997/benefits-long-duration-electricity-storage.pdf" TargetMode="External"/><Relationship Id="rId4" Type="http://schemas.openxmlformats.org/officeDocument/2006/relationships/hyperlink" Target="https://www.h100fife.co.uk/" TargetMode="External"/><Relationship Id="rId9" Type="http://schemas.openxmlformats.org/officeDocument/2006/relationships/hyperlink" Target="https://www.dnv.com/focus-areas/hydrogen/forecast-to-2050.html"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0.xml"/></Relationships>
</file>

<file path=ppt/slides/_rels/slide19.xml.rels><?xml version="1.0" encoding="UTF-8" standalone="yes"?>
<Relationships xmlns="http://schemas.openxmlformats.org/package/2006/relationships"><Relationship Id="rId8" Type="http://schemas.openxmlformats.org/officeDocument/2006/relationships/slide" Target="slide32.xml"/><Relationship Id="rId3" Type="http://schemas.openxmlformats.org/officeDocument/2006/relationships/slide" Target="slide22.xml"/><Relationship Id="rId7" Type="http://schemas.openxmlformats.org/officeDocument/2006/relationships/slide" Target="slide30.xml"/><Relationship Id="rId2" Type="http://schemas.openxmlformats.org/officeDocument/2006/relationships/notesSlide" Target="../notesSlides/notesSlide19.xml"/><Relationship Id="rId1" Type="http://schemas.openxmlformats.org/officeDocument/2006/relationships/slideLayout" Target="../slideLayouts/slideLayout31.xml"/><Relationship Id="rId6" Type="http://schemas.openxmlformats.org/officeDocument/2006/relationships/slide" Target="slide28.xml"/><Relationship Id="rId5" Type="http://schemas.openxmlformats.org/officeDocument/2006/relationships/slide" Target="slide26.xml"/><Relationship Id="rId4" Type="http://schemas.openxmlformats.org/officeDocument/2006/relationships/slide" Target="slide24.xml"/><Relationship Id="rId9" Type="http://schemas.openxmlformats.org/officeDocument/2006/relationships/slide" Target="slide34.xml"/></Relationships>
</file>

<file path=ppt/slides/_rels/slide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xml"/><Relationship Id="rId1" Type="http://schemas.openxmlformats.org/officeDocument/2006/relationships/slideLayout" Target="../slideLayouts/slideLayout46.xml"/><Relationship Id="rId4" Type="http://schemas.openxmlformats.org/officeDocument/2006/relationships/image" Target="../media/image24.jpeg"/></Relationships>
</file>

<file path=ppt/slides/_rels/slide20.xml.rels><?xml version="1.0" encoding="UTF-8" standalone="yes"?>
<Relationships xmlns="http://schemas.openxmlformats.org/package/2006/relationships"><Relationship Id="rId8" Type="http://schemas.openxmlformats.org/officeDocument/2006/relationships/image" Target="../media/image43.png"/><Relationship Id="rId13" Type="http://schemas.openxmlformats.org/officeDocument/2006/relationships/image" Target="../media/image48.png"/><Relationship Id="rId18" Type="http://schemas.openxmlformats.org/officeDocument/2006/relationships/image" Target="../media/image53.png"/><Relationship Id="rId3" Type="http://schemas.openxmlformats.org/officeDocument/2006/relationships/image" Target="../media/image38.png"/><Relationship Id="rId7" Type="http://schemas.openxmlformats.org/officeDocument/2006/relationships/image" Target="../media/image42.png"/><Relationship Id="rId12" Type="http://schemas.openxmlformats.org/officeDocument/2006/relationships/image" Target="../media/image47.png"/><Relationship Id="rId17" Type="http://schemas.openxmlformats.org/officeDocument/2006/relationships/image" Target="../media/image52.png"/><Relationship Id="rId2" Type="http://schemas.openxmlformats.org/officeDocument/2006/relationships/notesSlide" Target="../notesSlides/notesSlide20.xml"/><Relationship Id="rId16" Type="http://schemas.openxmlformats.org/officeDocument/2006/relationships/image" Target="../media/image51.png"/><Relationship Id="rId20" Type="http://schemas.openxmlformats.org/officeDocument/2006/relationships/image" Target="../media/image55.png"/><Relationship Id="rId1" Type="http://schemas.openxmlformats.org/officeDocument/2006/relationships/slideLayout" Target="../slideLayouts/slideLayout31.xml"/><Relationship Id="rId6" Type="http://schemas.openxmlformats.org/officeDocument/2006/relationships/image" Target="../media/image41.png"/><Relationship Id="rId11" Type="http://schemas.openxmlformats.org/officeDocument/2006/relationships/image" Target="../media/image46.png"/><Relationship Id="rId5" Type="http://schemas.openxmlformats.org/officeDocument/2006/relationships/image" Target="../media/image40.png"/><Relationship Id="rId15" Type="http://schemas.openxmlformats.org/officeDocument/2006/relationships/image" Target="../media/image50.png"/><Relationship Id="rId10" Type="http://schemas.openxmlformats.org/officeDocument/2006/relationships/image" Target="../media/image45.png"/><Relationship Id="rId19" Type="http://schemas.openxmlformats.org/officeDocument/2006/relationships/image" Target="../media/image54.png"/><Relationship Id="rId4" Type="http://schemas.openxmlformats.org/officeDocument/2006/relationships/image" Target="../media/image39.png"/><Relationship Id="rId9" Type="http://schemas.openxmlformats.org/officeDocument/2006/relationships/image" Target="../media/image44.png"/><Relationship Id="rId14" Type="http://schemas.openxmlformats.org/officeDocument/2006/relationships/image" Target="../media/image49.png"/></Relationships>
</file>

<file path=ppt/slides/_rels/slide21.xml.rels><?xml version="1.0" encoding="UTF-8" standalone="yes"?>
<Relationships xmlns="http://schemas.openxmlformats.org/package/2006/relationships"><Relationship Id="rId8" Type="http://schemas.openxmlformats.org/officeDocument/2006/relationships/image" Target="../media/image44.png"/><Relationship Id="rId13" Type="http://schemas.openxmlformats.org/officeDocument/2006/relationships/image" Target="../media/image49.png"/><Relationship Id="rId18" Type="http://schemas.openxmlformats.org/officeDocument/2006/relationships/image" Target="../media/image55.png"/><Relationship Id="rId3" Type="http://schemas.openxmlformats.org/officeDocument/2006/relationships/image" Target="../media/image38.png"/><Relationship Id="rId7" Type="http://schemas.openxmlformats.org/officeDocument/2006/relationships/image" Target="../media/image42.png"/><Relationship Id="rId12" Type="http://schemas.openxmlformats.org/officeDocument/2006/relationships/image" Target="../media/image48.png"/><Relationship Id="rId17" Type="http://schemas.openxmlformats.org/officeDocument/2006/relationships/image" Target="../media/image43.png"/><Relationship Id="rId2" Type="http://schemas.openxmlformats.org/officeDocument/2006/relationships/notesSlide" Target="../notesSlides/notesSlide21.xml"/><Relationship Id="rId16" Type="http://schemas.openxmlformats.org/officeDocument/2006/relationships/image" Target="../media/image52.png"/><Relationship Id="rId20" Type="http://schemas.openxmlformats.org/officeDocument/2006/relationships/image" Target="../media/image54.png"/><Relationship Id="rId1" Type="http://schemas.openxmlformats.org/officeDocument/2006/relationships/slideLayout" Target="../slideLayouts/slideLayout31.xml"/><Relationship Id="rId6" Type="http://schemas.openxmlformats.org/officeDocument/2006/relationships/image" Target="../media/image41.png"/><Relationship Id="rId11" Type="http://schemas.openxmlformats.org/officeDocument/2006/relationships/image" Target="../media/image47.png"/><Relationship Id="rId5" Type="http://schemas.openxmlformats.org/officeDocument/2006/relationships/image" Target="../media/image40.png"/><Relationship Id="rId15" Type="http://schemas.openxmlformats.org/officeDocument/2006/relationships/image" Target="../media/image51.png"/><Relationship Id="rId10" Type="http://schemas.openxmlformats.org/officeDocument/2006/relationships/image" Target="../media/image46.png"/><Relationship Id="rId19" Type="http://schemas.openxmlformats.org/officeDocument/2006/relationships/image" Target="../media/image53.png"/><Relationship Id="rId4" Type="http://schemas.openxmlformats.org/officeDocument/2006/relationships/image" Target="../media/image39.png"/><Relationship Id="rId9" Type="http://schemas.openxmlformats.org/officeDocument/2006/relationships/image" Target="../media/image45.png"/><Relationship Id="rId14" Type="http://schemas.openxmlformats.org/officeDocument/2006/relationships/image" Target="../media/image50.png"/></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2.xml"/><Relationship Id="rId1" Type="http://schemas.openxmlformats.org/officeDocument/2006/relationships/slideLayout" Target="../slideLayouts/slideLayout31.xml"/><Relationship Id="rId5" Type="http://schemas.openxmlformats.org/officeDocument/2006/relationships/image" Target="../media/image30.png"/><Relationship Id="rId4" Type="http://schemas.openxmlformats.org/officeDocument/2006/relationships/image" Target="../media/image28.png"/></Relationships>
</file>

<file path=ppt/slides/_rels/slide23.xml.rels><?xml version="1.0" encoding="UTF-8" standalone="yes"?>
<Relationships xmlns="http://schemas.openxmlformats.org/package/2006/relationships"><Relationship Id="rId8" Type="http://schemas.openxmlformats.org/officeDocument/2006/relationships/image" Target="../media/image48.png"/><Relationship Id="rId13" Type="http://schemas.openxmlformats.org/officeDocument/2006/relationships/image" Target="../media/image52.png"/><Relationship Id="rId18" Type="http://schemas.openxmlformats.org/officeDocument/2006/relationships/image" Target="../media/image55.png"/><Relationship Id="rId3" Type="http://schemas.openxmlformats.org/officeDocument/2006/relationships/image" Target="../media/image38.png"/><Relationship Id="rId7" Type="http://schemas.openxmlformats.org/officeDocument/2006/relationships/image" Target="../media/image46.png"/><Relationship Id="rId12" Type="http://schemas.openxmlformats.org/officeDocument/2006/relationships/image" Target="../media/image51.png"/><Relationship Id="rId17" Type="http://schemas.openxmlformats.org/officeDocument/2006/relationships/image" Target="../media/image47.png"/><Relationship Id="rId2" Type="http://schemas.openxmlformats.org/officeDocument/2006/relationships/notesSlide" Target="../notesSlides/notesSlide23.xml"/><Relationship Id="rId16" Type="http://schemas.openxmlformats.org/officeDocument/2006/relationships/image" Target="../media/image42.png"/><Relationship Id="rId20" Type="http://schemas.openxmlformats.org/officeDocument/2006/relationships/image" Target="../media/image54.png"/><Relationship Id="rId1" Type="http://schemas.openxmlformats.org/officeDocument/2006/relationships/slideLayout" Target="../slideLayouts/slideLayout31.xml"/><Relationship Id="rId6" Type="http://schemas.openxmlformats.org/officeDocument/2006/relationships/image" Target="../media/image45.png"/><Relationship Id="rId11" Type="http://schemas.openxmlformats.org/officeDocument/2006/relationships/image" Target="../media/image50.png"/><Relationship Id="rId5" Type="http://schemas.openxmlformats.org/officeDocument/2006/relationships/image" Target="../media/image44.png"/><Relationship Id="rId15" Type="http://schemas.openxmlformats.org/officeDocument/2006/relationships/image" Target="../media/image41.png"/><Relationship Id="rId10" Type="http://schemas.openxmlformats.org/officeDocument/2006/relationships/image" Target="../media/image49.png"/><Relationship Id="rId19" Type="http://schemas.openxmlformats.org/officeDocument/2006/relationships/image" Target="../media/image53.png"/><Relationship Id="rId4" Type="http://schemas.openxmlformats.org/officeDocument/2006/relationships/image" Target="../media/image40.png"/><Relationship Id="rId9" Type="http://schemas.openxmlformats.org/officeDocument/2006/relationships/image" Target="../media/image39.png"/><Relationship Id="rId14" Type="http://schemas.openxmlformats.org/officeDocument/2006/relationships/image" Target="../media/image43.png"/></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4.xml"/><Relationship Id="rId1" Type="http://schemas.openxmlformats.org/officeDocument/2006/relationships/slideLayout" Target="../slideLayouts/slideLayout31.xml"/><Relationship Id="rId5" Type="http://schemas.openxmlformats.org/officeDocument/2006/relationships/image" Target="../media/image32.png"/><Relationship Id="rId4" Type="http://schemas.openxmlformats.org/officeDocument/2006/relationships/image" Target="../media/image35.png"/></Relationships>
</file>

<file path=ppt/slides/_rels/slide25.xml.rels><?xml version="1.0" encoding="UTF-8" standalone="yes"?>
<Relationships xmlns="http://schemas.openxmlformats.org/package/2006/relationships"><Relationship Id="rId8" Type="http://schemas.openxmlformats.org/officeDocument/2006/relationships/image" Target="../media/image50.png"/><Relationship Id="rId13" Type="http://schemas.openxmlformats.org/officeDocument/2006/relationships/image" Target="../media/image42.png"/><Relationship Id="rId18" Type="http://schemas.openxmlformats.org/officeDocument/2006/relationships/image" Target="../media/image49.png"/><Relationship Id="rId3" Type="http://schemas.openxmlformats.org/officeDocument/2006/relationships/image" Target="../media/image40.png"/><Relationship Id="rId7" Type="http://schemas.openxmlformats.org/officeDocument/2006/relationships/image" Target="../media/image39.png"/><Relationship Id="rId12" Type="http://schemas.openxmlformats.org/officeDocument/2006/relationships/image" Target="../media/image41.png"/><Relationship Id="rId17" Type="http://schemas.openxmlformats.org/officeDocument/2006/relationships/image" Target="../media/image44.png"/><Relationship Id="rId2" Type="http://schemas.openxmlformats.org/officeDocument/2006/relationships/notesSlide" Target="../notesSlides/notesSlide25.xml"/><Relationship Id="rId16" Type="http://schemas.openxmlformats.org/officeDocument/2006/relationships/image" Target="../media/image38.png"/><Relationship Id="rId20" Type="http://schemas.openxmlformats.org/officeDocument/2006/relationships/image" Target="../media/image53.png"/><Relationship Id="rId1" Type="http://schemas.openxmlformats.org/officeDocument/2006/relationships/slideLayout" Target="../slideLayouts/slideLayout31.xml"/><Relationship Id="rId6" Type="http://schemas.openxmlformats.org/officeDocument/2006/relationships/image" Target="../media/image48.png"/><Relationship Id="rId11" Type="http://schemas.openxmlformats.org/officeDocument/2006/relationships/image" Target="../media/image43.png"/><Relationship Id="rId5" Type="http://schemas.openxmlformats.org/officeDocument/2006/relationships/image" Target="../media/image46.png"/><Relationship Id="rId15" Type="http://schemas.openxmlformats.org/officeDocument/2006/relationships/image" Target="../media/image54.png"/><Relationship Id="rId10" Type="http://schemas.openxmlformats.org/officeDocument/2006/relationships/image" Target="../media/image52.png"/><Relationship Id="rId19" Type="http://schemas.openxmlformats.org/officeDocument/2006/relationships/image" Target="../media/image55.png"/><Relationship Id="rId4" Type="http://schemas.openxmlformats.org/officeDocument/2006/relationships/image" Target="../media/image45.png"/><Relationship Id="rId9" Type="http://schemas.openxmlformats.org/officeDocument/2006/relationships/image" Target="../media/image51.png"/><Relationship Id="rId14" Type="http://schemas.openxmlformats.org/officeDocument/2006/relationships/image" Target="../media/image47.png"/></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3.png"/><Relationship Id="rId2" Type="http://schemas.openxmlformats.org/officeDocument/2006/relationships/notesSlide" Target="../notesSlides/notesSlide26.xml"/><Relationship Id="rId1" Type="http://schemas.openxmlformats.org/officeDocument/2006/relationships/slideLayout" Target="../slideLayouts/slideLayout31.xml"/><Relationship Id="rId6" Type="http://schemas.openxmlformats.org/officeDocument/2006/relationships/image" Target="../media/image30.png"/><Relationship Id="rId5" Type="http://schemas.openxmlformats.org/officeDocument/2006/relationships/image" Target="../media/image32.png"/><Relationship Id="rId4" Type="http://schemas.openxmlformats.org/officeDocument/2006/relationships/image" Target="../media/image35.png"/></Relationships>
</file>

<file path=ppt/slides/_rels/slide27.xml.rels><?xml version="1.0" encoding="UTF-8" standalone="yes"?>
<Relationships xmlns="http://schemas.openxmlformats.org/package/2006/relationships"><Relationship Id="rId8" Type="http://schemas.openxmlformats.org/officeDocument/2006/relationships/image" Target="../media/image52.png"/><Relationship Id="rId13" Type="http://schemas.openxmlformats.org/officeDocument/2006/relationships/image" Target="../media/image47.png"/><Relationship Id="rId18" Type="http://schemas.openxmlformats.org/officeDocument/2006/relationships/image" Target="../media/image48.png"/><Relationship Id="rId3" Type="http://schemas.openxmlformats.org/officeDocument/2006/relationships/image" Target="../media/image45.png"/><Relationship Id="rId7" Type="http://schemas.openxmlformats.org/officeDocument/2006/relationships/image" Target="../media/image51.png"/><Relationship Id="rId12" Type="http://schemas.openxmlformats.org/officeDocument/2006/relationships/image" Target="../media/image42.png"/><Relationship Id="rId17" Type="http://schemas.openxmlformats.org/officeDocument/2006/relationships/image" Target="../media/image55.png"/><Relationship Id="rId2" Type="http://schemas.openxmlformats.org/officeDocument/2006/relationships/notesSlide" Target="../notesSlides/notesSlide27.xml"/><Relationship Id="rId16" Type="http://schemas.openxmlformats.org/officeDocument/2006/relationships/image" Target="../media/image49.png"/><Relationship Id="rId20" Type="http://schemas.openxmlformats.org/officeDocument/2006/relationships/image" Target="../media/image53.png"/><Relationship Id="rId1" Type="http://schemas.openxmlformats.org/officeDocument/2006/relationships/slideLayout" Target="../slideLayouts/slideLayout31.xml"/><Relationship Id="rId6" Type="http://schemas.openxmlformats.org/officeDocument/2006/relationships/image" Target="../media/image50.png"/><Relationship Id="rId11" Type="http://schemas.openxmlformats.org/officeDocument/2006/relationships/image" Target="../media/image41.png"/><Relationship Id="rId5" Type="http://schemas.openxmlformats.org/officeDocument/2006/relationships/image" Target="../media/image46.png"/><Relationship Id="rId15" Type="http://schemas.openxmlformats.org/officeDocument/2006/relationships/image" Target="../media/image44.png"/><Relationship Id="rId10" Type="http://schemas.openxmlformats.org/officeDocument/2006/relationships/image" Target="../media/image39.png"/><Relationship Id="rId19" Type="http://schemas.openxmlformats.org/officeDocument/2006/relationships/image" Target="../media/image54.png"/><Relationship Id="rId4" Type="http://schemas.openxmlformats.org/officeDocument/2006/relationships/image" Target="../media/image40.png"/><Relationship Id="rId9" Type="http://schemas.openxmlformats.org/officeDocument/2006/relationships/image" Target="../media/image43.png"/><Relationship Id="rId14" Type="http://schemas.openxmlformats.org/officeDocument/2006/relationships/image" Target="../media/image38.png"/></Relationships>
</file>

<file path=ppt/slides/_rels/slide2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8.xml"/><Relationship Id="rId1" Type="http://schemas.openxmlformats.org/officeDocument/2006/relationships/slideLayout" Target="../slideLayouts/slideLayout31.xml"/><Relationship Id="rId5" Type="http://schemas.openxmlformats.org/officeDocument/2006/relationships/image" Target="../media/image30.png"/><Relationship Id="rId4" Type="http://schemas.openxmlformats.org/officeDocument/2006/relationships/image" Target="../media/image28.png"/></Relationships>
</file>

<file path=ppt/slides/_rels/slide29.xml.rels><?xml version="1.0" encoding="UTF-8" standalone="yes"?>
<Relationships xmlns="http://schemas.openxmlformats.org/package/2006/relationships"><Relationship Id="rId8" Type="http://schemas.openxmlformats.org/officeDocument/2006/relationships/image" Target="../media/image41.png"/><Relationship Id="rId13" Type="http://schemas.openxmlformats.org/officeDocument/2006/relationships/image" Target="../media/image49.png"/><Relationship Id="rId18" Type="http://schemas.openxmlformats.org/officeDocument/2006/relationships/image" Target="../media/image50.png"/><Relationship Id="rId3" Type="http://schemas.openxmlformats.org/officeDocument/2006/relationships/image" Target="../media/image51.png"/><Relationship Id="rId7" Type="http://schemas.openxmlformats.org/officeDocument/2006/relationships/image" Target="../media/image39.png"/><Relationship Id="rId12" Type="http://schemas.openxmlformats.org/officeDocument/2006/relationships/image" Target="../media/image44.png"/><Relationship Id="rId17" Type="http://schemas.openxmlformats.org/officeDocument/2006/relationships/image" Target="../media/image46.png"/><Relationship Id="rId2" Type="http://schemas.openxmlformats.org/officeDocument/2006/relationships/notesSlide" Target="../notesSlides/notesSlide29.xml"/><Relationship Id="rId16" Type="http://schemas.openxmlformats.org/officeDocument/2006/relationships/image" Target="../media/image45.png"/><Relationship Id="rId20" Type="http://schemas.openxmlformats.org/officeDocument/2006/relationships/image" Target="../media/image53.png"/><Relationship Id="rId1" Type="http://schemas.openxmlformats.org/officeDocument/2006/relationships/slideLayout" Target="../slideLayouts/slideLayout31.xml"/><Relationship Id="rId6" Type="http://schemas.openxmlformats.org/officeDocument/2006/relationships/image" Target="../media/image40.png"/><Relationship Id="rId11" Type="http://schemas.openxmlformats.org/officeDocument/2006/relationships/image" Target="../media/image38.png"/><Relationship Id="rId5" Type="http://schemas.openxmlformats.org/officeDocument/2006/relationships/image" Target="../media/image43.png"/><Relationship Id="rId15" Type="http://schemas.openxmlformats.org/officeDocument/2006/relationships/image" Target="../media/image48.png"/><Relationship Id="rId10" Type="http://schemas.openxmlformats.org/officeDocument/2006/relationships/image" Target="../media/image47.png"/><Relationship Id="rId19" Type="http://schemas.openxmlformats.org/officeDocument/2006/relationships/image" Target="../media/image54.png"/><Relationship Id="rId4" Type="http://schemas.openxmlformats.org/officeDocument/2006/relationships/image" Target="../media/image52.png"/><Relationship Id="rId9" Type="http://schemas.openxmlformats.org/officeDocument/2006/relationships/image" Target="../media/image42.png"/><Relationship Id="rId14" Type="http://schemas.openxmlformats.org/officeDocument/2006/relationships/image" Target="../media/image5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9.xml"/></Relationships>
</file>

<file path=ppt/slides/_rels/slide3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0.xml"/><Relationship Id="rId1" Type="http://schemas.openxmlformats.org/officeDocument/2006/relationships/slideLayout" Target="../slideLayouts/slideLayout31.xml"/><Relationship Id="rId5" Type="http://schemas.openxmlformats.org/officeDocument/2006/relationships/image" Target="../media/image30.png"/><Relationship Id="rId4" Type="http://schemas.openxmlformats.org/officeDocument/2006/relationships/image" Target="../media/image28.png"/></Relationships>
</file>

<file path=ppt/slides/_rels/slide31.xml.rels><?xml version="1.0" encoding="UTF-8" standalone="yes"?>
<Relationships xmlns="http://schemas.openxmlformats.org/package/2006/relationships"><Relationship Id="rId8" Type="http://schemas.openxmlformats.org/officeDocument/2006/relationships/image" Target="../media/image44.png"/><Relationship Id="rId13" Type="http://schemas.openxmlformats.org/officeDocument/2006/relationships/image" Target="../media/image50.png"/><Relationship Id="rId18" Type="http://schemas.openxmlformats.org/officeDocument/2006/relationships/image" Target="../media/image49.png"/><Relationship Id="rId3" Type="http://schemas.openxmlformats.org/officeDocument/2006/relationships/image" Target="../media/image51.png"/><Relationship Id="rId7" Type="http://schemas.openxmlformats.org/officeDocument/2006/relationships/image" Target="../media/image42.png"/><Relationship Id="rId12" Type="http://schemas.openxmlformats.org/officeDocument/2006/relationships/image" Target="../media/image46.png"/><Relationship Id="rId17" Type="http://schemas.openxmlformats.org/officeDocument/2006/relationships/image" Target="../media/image38.png"/><Relationship Id="rId2" Type="http://schemas.openxmlformats.org/officeDocument/2006/relationships/notesSlide" Target="../notesSlides/notesSlide31.xml"/><Relationship Id="rId16" Type="http://schemas.openxmlformats.org/officeDocument/2006/relationships/image" Target="../media/image47.png"/><Relationship Id="rId20" Type="http://schemas.openxmlformats.org/officeDocument/2006/relationships/image" Target="../media/image54.png"/><Relationship Id="rId1" Type="http://schemas.openxmlformats.org/officeDocument/2006/relationships/slideLayout" Target="../slideLayouts/slideLayout31.xml"/><Relationship Id="rId6" Type="http://schemas.openxmlformats.org/officeDocument/2006/relationships/image" Target="../media/image40.png"/><Relationship Id="rId11" Type="http://schemas.openxmlformats.org/officeDocument/2006/relationships/image" Target="../media/image45.png"/><Relationship Id="rId5" Type="http://schemas.openxmlformats.org/officeDocument/2006/relationships/image" Target="../media/image43.png"/><Relationship Id="rId15" Type="http://schemas.openxmlformats.org/officeDocument/2006/relationships/image" Target="../media/image41.png"/><Relationship Id="rId10" Type="http://schemas.openxmlformats.org/officeDocument/2006/relationships/image" Target="../media/image39.png"/><Relationship Id="rId19" Type="http://schemas.openxmlformats.org/officeDocument/2006/relationships/image" Target="../media/image55.png"/><Relationship Id="rId4" Type="http://schemas.openxmlformats.org/officeDocument/2006/relationships/image" Target="../media/image52.png"/><Relationship Id="rId9" Type="http://schemas.openxmlformats.org/officeDocument/2006/relationships/image" Target="../media/image48.png"/><Relationship Id="rId14" Type="http://schemas.openxmlformats.org/officeDocument/2006/relationships/image" Target="../media/image53.png"/></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2.xml"/><Relationship Id="rId1" Type="http://schemas.openxmlformats.org/officeDocument/2006/relationships/slideLayout" Target="../slideLayouts/slideLayout31.xml"/><Relationship Id="rId5" Type="http://schemas.openxmlformats.org/officeDocument/2006/relationships/image" Target="../media/image33.png"/><Relationship Id="rId4" Type="http://schemas.openxmlformats.org/officeDocument/2006/relationships/image" Target="../media/image32.png"/></Relationships>
</file>

<file path=ppt/slides/_rels/slide33.xml.rels><?xml version="1.0" encoding="UTF-8" standalone="yes"?>
<Relationships xmlns="http://schemas.openxmlformats.org/package/2006/relationships"><Relationship Id="rId8" Type="http://schemas.openxmlformats.org/officeDocument/2006/relationships/image" Target="../media/image46.png"/><Relationship Id="rId13" Type="http://schemas.openxmlformats.org/officeDocument/2006/relationships/image" Target="../media/image49.png"/><Relationship Id="rId18" Type="http://schemas.openxmlformats.org/officeDocument/2006/relationships/image" Target="../media/image53.png"/><Relationship Id="rId3" Type="http://schemas.openxmlformats.org/officeDocument/2006/relationships/image" Target="../media/image43.png"/><Relationship Id="rId7" Type="http://schemas.openxmlformats.org/officeDocument/2006/relationships/image" Target="../media/image45.png"/><Relationship Id="rId12" Type="http://schemas.openxmlformats.org/officeDocument/2006/relationships/image" Target="../media/image38.png"/><Relationship Id="rId17" Type="http://schemas.openxmlformats.org/officeDocument/2006/relationships/image" Target="../media/image48.png"/><Relationship Id="rId2" Type="http://schemas.openxmlformats.org/officeDocument/2006/relationships/notesSlide" Target="../notesSlides/notesSlide33.xml"/><Relationship Id="rId16" Type="http://schemas.openxmlformats.org/officeDocument/2006/relationships/image" Target="../media/image52.png"/><Relationship Id="rId20" Type="http://schemas.openxmlformats.org/officeDocument/2006/relationships/image" Target="../media/image54.png"/><Relationship Id="rId1" Type="http://schemas.openxmlformats.org/officeDocument/2006/relationships/slideLayout" Target="../slideLayouts/slideLayout31.xml"/><Relationship Id="rId6" Type="http://schemas.openxmlformats.org/officeDocument/2006/relationships/image" Target="../media/image44.png"/><Relationship Id="rId11" Type="http://schemas.openxmlformats.org/officeDocument/2006/relationships/image" Target="../media/image47.png"/><Relationship Id="rId5" Type="http://schemas.openxmlformats.org/officeDocument/2006/relationships/image" Target="../media/image42.png"/><Relationship Id="rId15" Type="http://schemas.openxmlformats.org/officeDocument/2006/relationships/image" Target="../media/image51.png"/><Relationship Id="rId10" Type="http://schemas.openxmlformats.org/officeDocument/2006/relationships/image" Target="../media/image39.png"/><Relationship Id="rId19" Type="http://schemas.openxmlformats.org/officeDocument/2006/relationships/image" Target="../media/image41.png"/><Relationship Id="rId4" Type="http://schemas.openxmlformats.org/officeDocument/2006/relationships/image" Target="../media/image40.png"/><Relationship Id="rId9" Type="http://schemas.openxmlformats.org/officeDocument/2006/relationships/image" Target="../media/image50.png"/><Relationship Id="rId14" Type="http://schemas.openxmlformats.org/officeDocument/2006/relationships/image" Target="../media/image55.png"/></Relationships>
</file>

<file path=ppt/slides/_rels/slide3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4.xml"/><Relationship Id="rId1" Type="http://schemas.openxmlformats.org/officeDocument/2006/relationships/slideLayout" Target="../slideLayouts/slideLayout31.xml"/><Relationship Id="rId4" Type="http://schemas.openxmlformats.org/officeDocument/2006/relationships/image" Target="../media/image30.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0.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35.xml"/><Relationship Id="rId1" Type="http://schemas.openxmlformats.org/officeDocument/2006/relationships/themeOverride" Target="../theme/themeOverride1.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8.xml"/><Relationship Id="rId1" Type="http://schemas.openxmlformats.org/officeDocument/2006/relationships/slideLayout" Target="../slideLayouts/slideLayout3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8" Type="http://schemas.openxmlformats.org/officeDocument/2006/relationships/slide" Target="slide31.xml"/><Relationship Id="rId3" Type="http://schemas.openxmlformats.org/officeDocument/2006/relationships/slide" Target="slide21.xml"/><Relationship Id="rId7" Type="http://schemas.openxmlformats.org/officeDocument/2006/relationships/slide" Target="slide29.xml"/><Relationship Id="rId2" Type="http://schemas.openxmlformats.org/officeDocument/2006/relationships/notesSlide" Target="../notesSlides/notesSlide4.xml"/><Relationship Id="rId1" Type="http://schemas.openxmlformats.org/officeDocument/2006/relationships/slideLayout" Target="../slideLayouts/slideLayout41.xml"/><Relationship Id="rId6" Type="http://schemas.openxmlformats.org/officeDocument/2006/relationships/slide" Target="slide27.xml"/><Relationship Id="rId11" Type="http://schemas.openxmlformats.org/officeDocument/2006/relationships/image" Target="../media/image25.png"/><Relationship Id="rId5" Type="http://schemas.openxmlformats.org/officeDocument/2006/relationships/slide" Target="slide25.xml"/><Relationship Id="rId10" Type="http://schemas.openxmlformats.org/officeDocument/2006/relationships/hyperlink" Target="https://smarter.energynetworks.org/projects/nia2_ngeso038/" TargetMode="External"/><Relationship Id="rId4" Type="http://schemas.openxmlformats.org/officeDocument/2006/relationships/slide" Target="slide23.xml"/><Relationship Id="rId9" Type="http://schemas.openxmlformats.org/officeDocument/2006/relationships/slide" Target="slide33.xml"/></Relationships>
</file>

<file path=ppt/slides/_rels/slide4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0.xml"/><Relationship Id="rId1" Type="http://schemas.openxmlformats.org/officeDocument/2006/relationships/slideLayout" Target="../slideLayouts/slideLayout3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5.xml"/></Relationships>
</file>

<file path=ppt/slides/_rels/slide42.xml.rels><?xml version="1.0" encoding="UTF-8" standalone="yes"?>
<Relationships xmlns="http://schemas.openxmlformats.org/package/2006/relationships"><Relationship Id="rId3" Type="http://schemas.openxmlformats.org/officeDocument/2006/relationships/hyperlink" Target="https://www.gov.uk/government/publications/transitioning-to-a-net-zero-energy-system-smart-systems-and-flexibility-plan-2021" TargetMode="External"/><Relationship Id="rId2" Type="http://schemas.openxmlformats.org/officeDocument/2006/relationships/notesSlide" Target="../notesSlides/notesSlide42.xml"/><Relationship Id="rId1" Type="http://schemas.openxmlformats.org/officeDocument/2006/relationships/slideLayout" Target="../slideLayouts/slideLayout3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0.xml"/></Relationships>
</file>

<file path=ppt/slides/_rels/slide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5.xml"/><Relationship Id="rId1" Type="http://schemas.openxmlformats.org/officeDocument/2006/relationships/slideLayout" Target="../slideLayouts/slideLayout4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0.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3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4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4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4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4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0.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30.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3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30.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3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48.xml"/></Relationships>
</file>

<file path=ppt/slides/_rels/slide7.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1066720/future-system-operator-consultation-govt-response.pdf" TargetMode="External"/><Relationship Id="rId2" Type="http://schemas.openxmlformats.org/officeDocument/2006/relationships/notesSlide" Target="../notesSlides/notesSlide7.xml"/><Relationship Id="rId1" Type="http://schemas.openxmlformats.org/officeDocument/2006/relationships/slideLayout" Target="../slideLayouts/slideLayout33.xml"/></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33.xml"/></Relationships>
</file>

<file path=ppt/slides/_rels/slide9.xml.rels><?xml version="1.0" encoding="UTF-8" standalone="yes"?>
<Relationships xmlns="http://schemas.openxmlformats.org/package/2006/relationships"><Relationship Id="rId3" Type="http://schemas.openxmlformats.org/officeDocument/2006/relationships/slide" Target="slide10.xml"/><Relationship Id="rId7" Type="http://schemas.openxmlformats.org/officeDocument/2006/relationships/slide" Target="slide60.xml"/><Relationship Id="rId2" Type="http://schemas.openxmlformats.org/officeDocument/2006/relationships/notesSlide" Target="../notesSlides/notesSlide9.xml"/><Relationship Id="rId1" Type="http://schemas.openxmlformats.org/officeDocument/2006/relationships/slideLayout" Target="../slideLayouts/slideLayout31.xml"/><Relationship Id="rId6" Type="http://schemas.openxmlformats.org/officeDocument/2006/relationships/slide" Target="slide52.xml"/><Relationship Id="rId5" Type="http://schemas.openxmlformats.org/officeDocument/2006/relationships/slide" Target="slide35.xml"/><Relationship Id="rId4" Type="http://schemas.openxmlformats.org/officeDocument/2006/relationships/slide" Target="slide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D7AFE7-CE37-0A4B-4FBF-1A4756F01B03}"/>
              </a:ext>
            </a:extLst>
          </p:cNvPr>
          <p:cNvSpPr>
            <a:spLocks noGrp="1"/>
          </p:cNvSpPr>
          <p:nvPr>
            <p:ph type="ctrTitle"/>
          </p:nvPr>
        </p:nvSpPr>
        <p:spPr>
          <a:xfrm>
            <a:off x="539750" y="1591200"/>
            <a:ext cx="10353036" cy="977407"/>
          </a:xfrm>
        </p:spPr>
        <p:txBody>
          <a:bodyPr/>
          <a:lstStyle/>
          <a:p>
            <a:r>
              <a:rPr lang="en-GB" dirty="0"/>
              <a:t>WHOLE ENERGY SYSTEM NETWORK PLANNING</a:t>
            </a:r>
          </a:p>
        </p:txBody>
      </p:sp>
      <p:sp>
        <p:nvSpPr>
          <p:cNvPr id="6" name="Slide Number Placeholder 5">
            <a:extLst>
              <a:ext uri="{FF2B5EF4-FFF2-40B4-BE49-F238E27FC236}">
                <a16:creationId xmlns:a16="http://schemas.microsoft.com/office/drawing/2014/main" id="{82A58C81-6132-AB74-DACB-4FC5E45E6C11}"/>
              </a:ext>
            </a:extLst>
          </p:cNvPr>
          <p:cNvSpPr>
            <a:spLocks noGrp="1"/>
          </p:cNvSpPr>
          <p:nvPr>
            <p:ph type="sldNum" sz="quarter" idx="17"/>
          </p:nvPr>
        </p:nvSpPr>
        <p:spPr/>
        <p:txBody>
          <a:bodyPr/>
          <a:lstStyle/>
          <a:p>
            <a:fld id="{5BA07366-CB75-4AA8-9E5B-928B849F427C}" type="slidenum">
              <a:rPr lang="en-GB" smtClean="0"/>
              <a:pPr/>
              <a:t>1</a:t>
            </a:fld>
            <a:endParaRPr lang="en-GB" sz="100"/>
          </a:p>
        </p:txBody>
      </p:sp>
      <p:pic>
        <p:nvPicPr>
          <p:cNvPr id="7" name="Picture 6" descr="A group of wind turbines&#10;&#10;Description automatically generated with low confidence">
            <a:extLst>
              <a:ext uri="{FF2B5EF4-FFF2-40B4-BE49-F238E27FC236}">
                <a16:creationId xmlns:a16="http://schemas.microsoft.com/office/drawing/2014/main" id="{F080CD98-02A2-D525-02B2-B2B0794D609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3429000"/>
            <a:ext cx="10892786" cy="3470912"/>
          </a:xfrm>
          <a:prstGeom prst="rect">
            <a:avLst/>
          </a:prstGeom>
        </p:spPr>
      </p:pic>
    </p:spTree>
    <p:extLst>
      <p:ext uri="{BB962C8B-B14F-4D97-AF65-F5344CB8AC3E}">
        <p14:creationId xmlns:p14="http://schemas.microsoft.com/office/powerpoint/2010/main" val="40677222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6C59D-E825-3C44-02C0-4B91031E5471}"/>
              </a:ext>
            </a:extLst>
          </p:cNvPr>
          <p:cNvSpPr>
            <a:spLocks noGrp="1"/>
          </p:cNvSpPr>
          <p:nvPr>
            <p:ph type="title"/>
          </p:nvPr>
        </p:nvSpPr>
        <p:spPr/>
        <p:txBody>
          <a:bodyPr/>
          <a:lstStyle/>
          <a:p>
            <a:r>
              <a:rPr lang="en-GB" sz="4800" dirty="0"/>
              <a:t>Section 2: Approach</a:t>
            </a:r>
          </a:p>
        </p:txBody>
      </p:sp>
      <p:sp>
        <p:nvSpPr>
          <p:cNvPr id="3" name="Slide Number Placeholder 2">
            <a:extLst>
              <a:ext uri="{FF2B5EF4-FFF2-40B4-BE49-F238E27FC236}">
                <a16:creationId xmlns:a16="http://schemas.microsoft.com/office/drawing/2014/main" id="{A2550368-26ED-B0CE-17C8-53A7739C598B}"/>
              </a:ext>
            </a:extLst>
          </p:cNvPr>
          <p:cNvSpPr>
            <a:spLocks noGrp="1"/>
          </p:cNvSpPr>
          <p:nvPr>
            <p:ph type="sldNum" sz="quarter" idx="12"/>
          </p:nvPr>
        </p:nvSpPr>
        <p:spPr/>
        <p:txBody>
          <a:bodyPr/>
          <a:lstStyle/>
          <a:p>
            <a:fld id="{5BA07366-CB75-4AA8-9E5B-928B849F427C}" type="slidenum">
              <a:rPr lang="en-GB" smtClean="0"/>
              <a:pPr/>
              <a:t>10</a:t>
            </a:fld>
            <a:endParaRPr lang="en-GB"/>
          </a:p>
        </p:txBody>
      </p:sp>
    </p:spTree>
    <p:extLst>
      <p:ext uri="{BB962C8B-B14F-4D97-AF65-F5344CB8AC3E}">
        <p14:creationId xmlns:p14="http://schemas.microsoft.com/office/powerpoint/2010/main" val="10672531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8CC3F3-FEC7-BFB3-7D84-E7714127363D}"/>
              </a:ext>
            </a:extLst>
          </p:cNvPr>
          <p:cNvSpPr>
            <a:spLocks noGrp="1"/>
          </p:cNvSpPr>
          <p:nvPr>
            <p:ph type="title"/>
          </p:nvPr>
        </p:nvSpPr>
        <p:spPr/>
        <p:txBody>
          <a:bodyPr/>
          <a:lstStyle/>
          <a:p>
            <a:r>
              <a:rPr lang="en-GB" sz="3200" dirty="0"/>
              <a:t>2.1 Scope and assumptions </a:t>
            </a:r>
          </a:p>
        </p:txBody>
      </p:sp>
      <p:sp>
        <p:nvSpPr>
          <p:cNvPr id="5" name="Content Placeholder 2">
            <a:extLst>
              <a:ext uri="{FF2B5EF4-FFF2-40B4-BE49-F238E27FC236}">
                <a16:creationId xmlns:a16="http://schemas.microsoft.com/office/drawing/2014/main" id="{07DD125A-F75A-3DBD-1CFA-3EA812996EEA}"/>
              </a:ext>
            </a:extLst>
          </p:cNvPr>
          <p:cNvSpPr>
            <a:spLocks noGrp="1"/>
          </p:cNvSpPr>
          <p:nvPr>
            <p:ph idx="1"/>
          </p:nvPr>
        </p:nvSpPr>
        <p:spPr>
          <a:xfrm>
            <a:off x="6239936" y="1234262"/>
            <a:ext cx="5409265" cy="4317624"/>
          </a:xfrm>
        </p:spPr>
        <p:txBody>
          <a:bodyPr/>
          <a:lstStyle/>
          <a:p>
            <a:pPr marL="0" indent="0" algn="just">
              <a:buNone/>
            </a:pPr>
            <a:r>
              <a:rPr lang="en-GB" sz="1200" b="1" dirty="0"/>
              <a:t>Assumptions</a:t>
            </a:r>
          </a:p>
          <a:p>
            <a:pPr marL="0" indent="0" algn="just">
              <a:buNone/>
            </a:pPr>
            <a:r>
              <a:rPr lang="en-GB" sz="1200" dirty="0"/>
              <a:t>The first step of the project was to identify the roles and objectives of the FSO to confirm the scope of the study. We reviewed Ofgem and DESNZ’s responses to the consultation which outlined the remit of the FSO and tested our understanding with the ESO. </a:t>
            </a:r>
          </a:p>
          <a:p>
            <a:pPr marL="0" indent="0" algn="just">
              <a:buNone/>
            </a:pPr>
            <a:r>
              <a:rPr lang="en-GB" sz="1200" dirty="0"/>
              <a:t>Whole system coordination is a multifaceted challenge spanning across various areas, from network design and planning to real-time operation and market development. However, the </a:t>
            </a:r>
            <a:r>
              <a:rPr lang="en-GB" sz="1200" b="1" dirty="0"/>
              <a:t>scope of this project involves electricity and gas (natural gas and H</a:t>
            </a:r>
            <a:r>
              <a:rPr lang="en-GB" sz="1200" b="1" baseline="-25000" dirty="0"/>
              <a:t>2</a:t>
            </a:r>
            <a:r>
              <a:rPr lang="en-GB" sz="1200" b="1" dirty="0"/>
              <a:t>) network planning only</a:t>
            </a:r>
            <a:r>
              <a:rPr lang="en-GB" sz="1200" dirty="0"/>
              <a:t>, covering the following technologies:</a:t>
            </a:r>
          </a:p>
        </p:txBody>
      </p:sp>
      <p:sp>
        <p:nvSpPr>
          <p:cNvPr id="4" name="Slide Number Placeholder 3">
            <a:extLst>
              <a:ext uri="{FF2B5EF4-FFF2-40B4-BE49-F238E27FC236}">
                <a16:creationId xmlns:a16="http://schemas.microsoft.com/office/drawing/2014/main" id="{0EC67EE7-221B-F488-CE32-36396B123CAD}"/>
              </a:ext>
            </a:extLst>
          </p:cNvPr>
          <p:cNvSpPr>
            <a:spLocks noGrp="1"/>
          </p:cNvSpPr>
          <p:nvPr>
            <p:ph type="sldNum" sz="quarter" idx="12"/>
          </p:nvPr>
        </p:nvSpPr>
        <p:spPr/>
        <p:txBody>
          <a:bodyPr/>
          <a:lstStyle/>
          <a:p>
            <a:fld id="{5BA07366-CB75-4AA8-9E5B-928B849F427C}" type="slidenum">
              <a:rPr lang="en-GB" smtClean="0"/>
              <a:t>11</a:t>
            </a:fld>
            <a:endParaRPr lang="en-GB"/>
          </a:p>
        </p:txBody>
      </p:sp>
      <p:sp>
        <p:nvSpPr>
          <p:cNvPr id="7" name="Rectangle 6">
            <a:extLst>
              <a:ext uri="{FF2B5EF4-FFF2-40B4-BE49-F238E27FC236}">
                <a16:creationId xmlns:a16="http://schemas.microsoft.com/office/drawing/2014/main" id="{58EA3C55-3002-D1F7-6DDB-9BAD54BFB30F}"/>
              </a:ext>
            </a:extLst>
          </p:cNvPr>
          <p:cNvSpPr/>
          <p:nvPr/>
        </p:nvSpPr>
        <p:spPr>
          <a:xfrm>
            <a:off x="6239936" y="3479742"/>
            <a:ext cx="5409265" cy="197858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8" name="TextBox 7">
            <a:extLst>
              <a:ext uri="{FF2B5EF4-FFF2-40B4-BE49-F238E27FC236}">
                <a16:creationId xmlns:a16="http://schemas.microsoft.com/office/drawing/2014/main" id="{328F880C-769B-2A96-977B-BFC3F22F4FC4}"/>
              </a:ext>
            </a:extLst>
          </p:cNvPr>
          <p:cNvSpPr txBox="1"/>
          <p:nvPr/>
        </p:nvSpPr>
        <p:spPr>
          <a:xfrm>
            <a:off x="9129416" y="4032620"/>
            <a:ext cx="477729" cy="153888"/>
          </a:xfrm>
          <a:prstGeom prst="rect">
            <a:avLst/>
          </a:prstGeom>
          <a:noFill/>
        </p:spPr>
        <p:txBody>
          <a:bodyPr wrap="square" lIns="0" tIns="0" rIns="0" bIns="0" rtlCol="0">
            <a:spAutoFit/>
          </a:bodyPr>
          <a:lstStyle/>
          <a:p>
            <a:pPr algn="ctr">
              <a:lnSpc>
                <a:spcPct val="100000"/>
              </a:lnSpc>
              <a:spcBef>
                <a:spcPts val="600"/>
              </a:spcBef>
            </a:pPr>
            <a:r>
              <a:rPr lang="en-GB" sz="1000" dirty="0">
                <a:solidFill>
                  <a:schemeClr val="bg1"/>
                </a:solidFill>
              </a:rPr>
              <a:t>Nuclear</a:t>
            </a:r>
          </a:p>
        </p:txBody>
      </p:sp>
      <p:sp>
        <p:nvSpPr>
          <p:cNvPr id="9" name="TextBox 8">
            <a:extLst>
              <a:ext uri="{FF2B5EF4-FFF2-40B4-BE49-F238E27FC236}">
                <a16:creationId xmlns:a16="http://schemas.microsoft.com/office/drawing/2014/main" id="{16E0E27B-9683-3B37-47E4-211C744981EC}"/>
              </a:ext>
            </a:extLst>
          </p:cNvPr>
          <p:cNvSpPr txBox="1"/>
          <p:nvPr/>
        </p:nvSpPr>
        <p:spPr>
          <a:xfrm>
            <a:off x="7218694" y="4032620"/>
            <a:ext cx="534360" cy="307777"/>
          </a:xfrm>
          <a:prstGeom prst="rect">
            <a:avLst/>
          </a:prstGeom>
          <a:noFill/>
        </p:spPr>
        <p:txBody>
          <a:bodyPr wrap="square" lIns="0" tIns="0" rIns="0" bIns="0" rtlCol="0">
            <a:spAutoFit/>
          </a:bodyPr>
          <a:lstStyle/>
          <a:p>
            <a:pPr algn="ctr">
              <a:lnSpc>
                <a:spcPct val="100000"/>
              </a:lnSpc>
              <a:spcBef>
                <a:spcPts val="600"/>
              </a:spcBef>
            </a:pPr>
            <a:r>
              <a:rPr lang="en-GB" sz="1000" dirty="0">
                <a:solidFill>
                  <a:schemeClr val="bg1"/>
                </a:solidFill>
              </a:rPr>
              <a:t>Onshore electricity</a:t>
            </a:r>
          </a:p>
        </p:txBody>
      </p:sp>
      <p:sp>
        <p:nvSpPr>
          <p:cNvPr id="10" name="TextBox 9">
            <a:extLst>
              <a:ext uri="{FF2B5EF4-FFF2-40B4-BE49-F238E27FC236}">
                <a16:creationId xmlns:a16="http://schemas.microsoft.com/office/drawing/2014/main" id="{78FE6276-E958-F89F-3CF8-5BCF517618AC}"/>
              </a:ext>
            </a:extLst>
          </p:cNvPr>
          <p:cNvSpPr txBox="1"/>
          <p:nvPr/>
        </p:nvSpPr>
        <p:spPr>
          <a:xfrm>
            <a:off x="8144900" y="4045746"/>
            <a:ext cx="540000" cy="307777"/>
          </a:xfrm>
          <a:prstGeom prst="rect">
            <a:avLst/>
          </a:prstGeom>
          <a:noFill/>
        </p:spPr>
        <p:txBody>
          <a:bodyPr wrap="square" lIns="0" tIns="0" rIns="0" bIns="0" rtlCol="0">
            <a:spAutoFit/>
          </a:bodyPr>
          <a:lstStyle/>
          <a:p>
            <a:pPr algn="ctr">
              <a:lnSpc>
                <a:spcPct val="100000"/>
              </a:lnSpc>
              <a:spcBef>
                <a:spcPts val="600"/>
              </a:spcBef>
            </a:pPr>
            <a:r>
              <a:rPr lang="en-GB" sz="1000" dirty="0">
                <a:solidFill>
                  <a:schemeClr val="bg1"/>
                </a:solidFill>
              </a:rPr>
              <a:t>Offshore electricity</a:t>
            </a:r>
          </a:p>
        </p:txBody>
      </p:sp>
      <p:sp>
        <p:nvSpPr>
          <p:cNvPr id="11" name="TextBox 10">
            <a:extLst>
              <a:ext uri="{FF2B5EF4-FFF2-40B4-BE49-F238E27FC236}">
                <a16:creationId xmlns:a16="http://schemas.microsoft.com/office/drawing/2014/main" id="{845AE53C-C241-AF53-5F05-B1EE04D155CC}"/>
              </a:ext>
            </a:extLst>
          </p:cNvPr>
          <p:cNvSpPr txBox="1"/>
          <p:nvPr/>
        </p:nvSpPr>
        <p:spPr>
          <a:xfrm>
            <a:off x="6574874" y="4937022"/>
            <a:ext cx="669914" cy="307777"/>
          </a:xfrm>
          <a:prstGeom prst="rect">
            <a:avLst/>
          </a:prstGeom>
          <a:noFill/>
        </p:spPr>
        <p:txBody>
          <a:bodyPr wrap="square" lIns="0" tIns="0" rIns="0" bIns="0" rtlCol="0">
            <a:spAutoFit/>
          </a:bodyPr>
          <a:lstStyle/>
          <a:p>
            <a:pPr algn="ctr">
              <a:lnSpc>
                <a:spcPct val="100000"/>
              </a:lnSpc>
              <a:spcBef>
                <a:spcPts val="600"/>
              </a:spcBef>
            </a:pPr>
            <a:r>
              <a:rPr lang="en-GB" sz="1000" dirty="0">
                <a:solidFill>
                  <a:schemeClr val="bg1"/>
                </a:solidFill>
              </a:rPr>
              <a:t>Natural gas supply</a:t>
            </a:r>
          </a:p>
        </p:txBody>
      </p:sp>
      <p:sp>
        <p:nvSpPr>
          <p:cNvPr id="12" name="TextBox 11">
            <a:extLst>
              <a:ext uri="{FF2B5EF4-FFF2-40B4-BE49-F238E27FC236}">
                <a16:creationId xmlns:a16="http://schemas.microsoft.com/office/drawing/2014/main" id="{6ABEBCA8-DE90-E539-ECA5-770F36C35C01}"/>
              </a:ext>
            </a:extLst>
          </p:cNvPr>
          <p:cNvSpPr txBox="1"/>
          <p:nvPr/>
        </p:nvSpPr>
        <p:spPr>
          <a:xfrm>
            <a:off x="10027795" y="4032620"/>
            <a:ext cx="502245" cy="153888"/>
          </a:xfrm>
          <a:prstGeom prst="rect">
            <a:avLst/>
          </a:prstGeom>
          <a:noFill/>
        </p:spPr>
        <p:txBody>
          <a:bodyPr wrap="square" lIns="0" tIns="0" rIns="0" bIns="0" rtlCol="0">
            <a:spAutoFit/>
          </a:bodyPr>
          <a:lstStyle/>
          <a:p>
            <a:pPr algn="ctr">
              <a:lnSpc>
                <a:spcPct val="100000"/>
              </a:lnSpc>
              <a:spcBef>
                <a:spcPts val="600"/>
              </a:spcBef>
            </a:pPr>
            <a:r>
              <a:rPr lang="en-GB" sz="1000" dirty="0">
                <a:solidFill>
                  <a:schemeClr val="bg1"/>
                </a:solidFill>
              </a:rPr>
              <a:t>Heating</a:t>
            </a:r>
          </a:p>
        </p:txBody>
      </p:sp>
      <p:sp>
        <p:nvSpPr>
          <p:cNvPr id="13" name="TextBox 12">
            <a:extLst>
              <a:ext uri="{FF2B5EF4-FFF2-40B4-BE49-F238E27FC236}">
                <a16:creationId xmlns:a16="http://schemas.microsoft.com/office/drawing/2014/main" id="{448EA699-8E4A-CC58-E34C-33906DDBF1A6}"/>
              </a:ext>
            </a:extLst>
          </p:cNvPr>
          <p:cNvSpPr txBox="1"/>
          <p:nvPr/>
        </p:nvSpPr>
        <p:spPr>
          <a:xfrm>
            <a:off x="8275705" y="4937022"/>
            <a:ext cx="989596" cy="307777"/>
          </a:xfrm>
          <a:prstGeom prst="rect">
            <a:avLst/>
          </a:prstGeom>
          <a:noFill/>
        </p:spPr>
        <p:txBody>
          <a:bodyPr wrap="square" lIns="0" tIns="0" rIns="0" bIns="0" rtlCol="0">
            <a:spAutoFit/>
          </a:bodyPr>
          <a:lstStyle/>
          <a:p>
            <a:pPr algn="ctr">
              <a:lnSpc>
                <a:spcPct val="100000"/>
              </a:lnSpc>
              <a:spcBef>
                <a:spcPts val="600"/>
              </a:spcBef>
            </a:pPr>
            <a:r>
              <a:rPr lang="en-GB" sz="1000" dirty="0">
                <a:solidFill>
                  <a:schemeClr val="bg1"/>
                </a:solidFill>
              </a:rPr>
              <a:t>Hydrogen production</a:t>
            </a:r>
          </a:p>
        </p:txBody>
      </p:sp>
      <p:sp>
        <p:nvSpPr>
          <p:cNvPr id="14" name="TextBox 13">
            <a:extLst>
              <a:ext uri="{FF2B5EF4-FFF2-40B4-BE49-F238E27FC236}">
                <a16:creationId xmlns:a16="http://schemas.microsoft.com/office/drawing/2014/main" id="{3448D70D-0089-499C-5998-E2C658D76F73}"/>
              </a:ext>
            </a:extLst>
          </p:cNvPr>
          <p:cNvSpPr txBox="1"/>
          <p:nvPr/>
        </p:nvSpPr>
        <p:spPr>
          <a:xfrm>
            <a:off x="6303097" y="4050700"/>
            <a:ext cx="606734" cy="307777"/>
          </a:xfrm>
          <a:prstGeom prst="rect">
            <a:avLst/>
          </a:prstGeom>
          <a:noFill/>
        </p:spPr>
        <p:txBody>
          <a:bodyPr wrap="square" lIns="0" tIns="0" rIns="0" bIns="0" rtlCol="0">
            <a:spAutoFit/>
          </a:bodyPr>
          <a:lstStyle/>
          <a:p>
            <a:pPr algn="ctr">
              <a:lnSpc>
                <a:spcPct val="100000"/>
              </a:lnSpc>
              <a:spcBef>
                <a:spcPts val="600"/>
              </a:spcBef>
            </a:pPr>
            <a:r>
              <a:rPr lang="en-GB" sz="1000" dirty="0">
                <a:solidFill>
                  <a:schemeClr val="bg1"/>
                </a:solidFill>
              </a:rPr>
              <a:t>Electricity</a:t>
            </a:r>
            <a:r>
              <a:rPr lang="en-GB" sz="1000" dirty="0">
                <a:solidFill>
                  <a:schemeClr val="accent1"/>
                </a:solidFill>
              </a:rPr>
              <a:t> </a:t>
            </a:r>
            <a:r>
              <a:rPr lang="en-GB" sz="1000" dirty="0">
                <a:solidFill>
                  <a:schemeClr val="bg1"/>
                </a:solidFill>
              </a:rPr>
              <a:t>generation</a:t>
            </a:r>
          </a:p>
        </p:txBody>
      </p:sp>
      <p:sp>
        <p:nvSpPr>
          <p:cNvPr id="15" name="TextBox 14">
            <a:extLst>
              <a:ext uri="{FF2B5EF4-FFF2-40B4-BE49-F238E27FC236}">
                <a16:creationId xmlns:a16="http://schemas.microsoft.com/office/drawing/2014/main" id="{1F510A88-2F72-7E93-8CE3-C1DDDCD17796}"/>
              </a:ext>
            </a:extLst>
          </p:cNvPr>
          <p:cNvSpPr txBox="1"/>
          <p:nvPr/>
        </p:nvSpPr>
        <p:spPr>
          <a:xfrm>
            <a:off x="10613384" y="4975946"/>
            <a:ext cx="393401" cy="153888"/>
          </a:xfrm>
          <a:prstGeom prst="rect">
            <a:avLst/>
          </a:prstGeom>
          <a:noFill/>
        </p:spPr>
        <p:txBody>
          <a:bodyPr wrap="square" lIns="0" tIns="0" rIns="0" bIns="0" rtlCol="0">
            <a:spAutoFit/>
          </a:bodyPr>
          <a:lstStyle/>
          <a:p>
            <a:pPr algn="ctr">
              <a:lnSpc>
                <a:spcPct val="100000"/>
              </a:lnSpc>
              <a:spcBef>
                <a:spcPts val="600"/>
              </a:spcBef>
            </a:pPr>
            <a:r>
              <a:rPr lang="en-GB" sz="1000" dirty="0">
                <a:solidFill>
                  <a:schemeClr val="bg1"/>
                </a:solidFill>
              </a:rPr>
              <a:t>CCUS</a:t>
            </a:r>
          </a:p>
        </p:txBody>
      </p:sp>
      <p:sp>
        <p:nvSpPr>
          <p:cNvPr id="16" name="TextBox 15">
            <a:extLst>
              <a:ext uri="{FF2B5EF4-FFF2-40B4-BE49-F238E27FC236}">
                <a16:creationId xmlns:a16="http://schemas.microsoft.com/office/drawing/2014/main" id="{B08088EA-A2F1-D2B6-9E7E-322544330CD2}"/>
              </a:ext>
            </a:extLst>
          </p:cNvPr>
          <p:cNvSpPr txBox="1"/>
          <p:nvPr/>
        </p:nvSpPr>
        <p:spPr>
          <a:xfrm>
            <a:off x="10882981" y="4009849"/>
            <a:ext cx="631592" cy="307777"/>
          </a:xfrm>
          <a:prstGeom prst="rect">
            <a:avLst/>
          </a:prstGeom>
          <a:noFill/>
        </p:spPr>
        <p:txBody>
          <a:bodyPr wrap="square" lIns="0" tIns="0" rIns="0" bIns="0" rtlCol="0">
            <a:spAutoFit/>
          </a:bodyPr>
          <a:lstStyle/>
          <a:p>
            <a:pPr algn="ctr">
              <a:lnSpc>
                <a:spcPct val="100000"/>
              </a:lnSpc>
              <a:spcBef>
                <a:spcPts val="600"/>
              </a:spcBef>
            </a:pPr>
            <a:r>
              <a:rPr lang="en-GB" sz="1000" dirty="0">
                <a:solidFill>
                  <a:schemeClr val="bg1"/>
                </a:solidFill>
              </a:rPr>
              <a:t>Flexibility/Storage</a:t>
            </a:r>
          </a:p>
        </p:txBody>
      </p:sp>
      <p:pic>
        <p:nvPicPr>
          <p:cNvPr id="17" name="Picture 16">
            <a:extLst>
              <a:ext uri="{FF2B5EF4-FFF2-40B4-BE49-F238E27FC236}">
                <a16:creationId xmlns:a16="http://schemas.microsoft.com/office/drawing/2014/main" id="{F59985D3-1B73-C7E0-DA7F-EB72299C5D46}"/>
              </a:ext>
            </a:extLst>
          </p:cNvPr>
          <p:cNvPicPr>
            <a:picLocks noChangeAspect="1"/>
          </p:cNvPicPr>
          <p:nvPr/>
        </p:nvPicPr>
        <p:blipFill>
          <a:blip r:embed="rId3"/>
          <a:stretch>
            <a:fillRect/>
          </a:stretch>
        </p:blipFill>
        <p:spPr>
          <a:xfrm>
            <a:off x="7316175" y="3676257"/>
            <a:ext cx="328902" cy="331441"/>
          </a:xfrm>
          <a:prstGeom prst="rect">
            <a:avLst/>
          </a:prstGeom>
        </p:spPr>
      </p:pic>
      <p:pic>
        <p:nvPicPr>
          <p:cNvPr id="18" name="Picture 17">
            <a:extLst>
              <a:ext uri="{FF2B5EF4-FFF2-40B4-BE49-F238E27FC236}">
                <a16:creationId xmlns:a16="http://schemas.microsoft.com/office/drawing/2014/main" id="{8D7DFFAA-CF59-3257-E118-568344B6869A}"/>
              </a:ext>
            </a:extLst>
          </p:cNvPr>
          <p:cNvPicPr>
            <a:picLocks noChangeAspect="1"/>
          </p:cNvPicPr>
          <p:nvPr/>
        </p:nvPicPr>
        <p:blipFill>
          <a:blip r:embed="rId4"/>
          <a:stretch>
            <a:fillRect/>
          </a:stretch>
        </p:blipFill>
        <p:spPr>
          <a:xfrm>
            <a:off x="8234643" y="3676855"/>
            <a:ext cx="363452" cy="330843"/>
          </a:xfrm>
          <a:prstGeom prst="rect">
            <a:avLst/>
          </a:prstGeom>
        </p:spPr>
      </p:pic>
      <p:pic>
        <p:nvPicPr>
          <p:cNvPr id="19" name="Picture 18">
            <a:extLst>
              <a:ext uri="{FF2B5EF4-FFF2-40B4-BE49-F238E27FC236}">
                <a16:creationId xmlns:a16="http://schemas.microsoft.com/office/drawing/2014/main" id="{33CFB30C-14A3-6A20-3ADE-27197044446F}"/>
              </a:ext>
            </a:extLst>
          </p:cNvPr>
          <p:cNvPicPr>
            <a:picLocks noChangeAspect="1"/>
          </p:cNvPicPr>
          <p:nvPr/>
        </p:nvPicPr>
        <p:blipFill>
          <a:blip r:embed="rId5"/>
          <a:stretch>
            <a:fillRect/>
          </a:stretch>
        </p:blipFill>
        <p:spPr>
          <a:xfrm>
            <a:off x="11035838" y="3669997"/>
            <a:ext cx="325879" cy="337701"/>
          </a:xfrm>
          <a:prstGeom prst="rect">
            <a:avLst/>
          </a:prstGeom>
        </p:spPr>
      </p:pic>
      <p:sp>
        <p:nvSpPr>
          <p:cNvPr id="20" name="TextBox 19">
            <a:extLst>
              <a:ext uri="{FF2B5EF4-FFF2-40B4-BE49-F238E27FC236}">
                <a16:creationId xmlns:a16="http://schemas.microsoft.com/office/drawing/2014/main" id="{D41A03F7-1529-C862-C2A9-2FCCD1151F0B}"/>
              </a:ext>
            </a:extLst>
          </p:cNvPr>
          <p:cNvSpPr txBox="1"/>
          <p:nvPr/>
        </p:nvSpPr>
        <p:spPr>
          <a:xfrm>
            <a:off x="8557828" y="4542239"/>
            <a:ext cx="413002" cy="307777"/>
          </a:xfrm>
          <a:prstGeom prst="rect">
            <a:avLst/>
          </a:prstGeom>
          <a:solidFill>
            <a:schemeClr val="accent1"/>
          </a:solidFill>
          <a:ln>
            <a:solidFill>
              <a:schemeClr val="accent1"/>
            </a:solidFill>
          </a:ln>
        </p:spPr>
        <p:txBody>
          <a:bodyPr wrap="square" lIns="0" tIns="0" rIns="0" bIns="0" rtlCol="0">
            <a:spAutoFit/>
          </a:bodyPr>
          <a:lstStyle/>
          <a:p>
            <a:pPr algn="ctr">
              <a:lnSpc>
                <a:spcPct val="100000"/>
              </a:lnSpc>
              <a:spcBef>
                <a:spcPts val="600"/>
              </a:spcBef>
            </a:pPr>
            <a:r>
              <a:rPr lang="en-GB" sz="2000" b="1" dirty="0">
                <a:solidFill>
                  <a:schemeClr val="bg1"/>
                </a:solidFill>
              </a:rPr>
              <a:t>H</a:t>
            </a:r>
            <a:r>
              <a:rPr lang="en-GB" sz="2000" b="1" baseline="-25000" dirty="0">
                <a:solidFill>
                  <a:schemeClr val="bg1"/>
                </a:solidFill>
              </a:rPr>
              <a:t>2</a:t>
            </a:r>
          </a:p>
        </p:txBody>
      </p:sp>
      <p:pic>
        <p:nvPicPr>
          <p:cNvPr id="21" name="Picture 20">
            <a:extLst>
              <a:ext uri="{FF2B5EF4-FFF2-40B4-BE49-F238E27FC236}">
                <a16:creationId xmlns:a16="http://schemas.microsoft.com/office/drawing/2014/main" id="{59A9BAEC-08AE-7F7C-1A8A-0D7A10570EE2}"/>
              </a:ext>
            </a:extLst>
          </p:cNvPr>
          <p:cNvPicPr>
            <a:picLocks noChangeAspect="1"/>
          </p:cNvPicPr>
          <p:nvPr/>
        </p:nvPicPr>
        <p:blipFill>
          <a:blip r:embed="rId6"/>
          <a:stretch>
            <a:fillRect/>
          </a:stretch>
        </p:blipFill>
        <p:spPr>
          <a:xfrm>
            <a:off x="10111563" y="3692003"/>
            <a:ext cx="334710" cy="315695"/>
          </a:xfrm>
          <a:prstGeom prst="rect">
            <a:avLst/>
          </a:prstGeom>
        </p:spPr>
      </p:pic>
      <p:pic>
        <p:nvPicPr>
          <p:cNvPr id="22" name="Picture 21">
            <a:extLst>
              <a:ext uri="{FF2B5EF4-FFF2-40B4-BE49-F238E27FC236}">
                <a16:creationId xmlns:a16="http://schemas.microsoft.com/office/drawing/2014/main" id="{3D2359CE-728E-4ADC-00A3-718FD3FB862C}"/>
              </a:ext>
            </a:extLst>
          </p:cNvPr>
          <p:cNvPicPr>
            <a:picLocks noChangeAspect="1"/>
          </p:cNvPicPr>
          <p:nvPr/>
        </p:nvPicPr>
        <p:blipFill>
          <a:blip r:embed="rId7"/>
          <a:stretch>
            <a:fillRect/>
          </a:stretch>
        </p:blipFill>
        <p:spPr>
          <a:xfrm>
            <a:off x="7603720" y="4551370"/>
            <a:ext cx="384759" cy="298646"/>
          </a:xfrm>
          <a:prstGeom prst="rect">
            <a:avLst/>
          </a:prstGeom>
        </p:spPr>
      </p:pic>
      <p:sp>
        <p:nvSpPr>
          <p:cNvPr id="23" name="TextBox 22">
            <a:extLst>
              <a:ext uri="{FF2B5EF4-FFF2-40B4-BE49-F238E27FC236}">
                <a16:creationId xmlns:a16="http://schemas.microsoft.com/office/drawing/2014/main" id="{799F781F-8F9B-11AD-2C7D-F8492C587978}"/>
              </a:ext>
            </a:extLst>
          </p:cNvPr>
          <p:cNvSpPr txBox="1"/>
          <p:nvPr/>
        </p:nvSpPr>
        <p:spPr>
          <a:xfrm>
            <a:off x="7382664" y="4937022"/>
            <a:ext cx="866462" cy="307777"/>
          </a:xfrm>
          <a:prstGeom prst="rect">
            <a:avLst/>
          </a:prstGeom>
          <a:noFill/>
        </p:spPr>
        <p:txBody>
          <a:bodyPr wrap="square" lIns="0" tIns="0" rIns="0" bIns="0" rtlCol="0">
            <a:spAutoFit/>
          </a:bodyPr>
          <a:lstStyle/>
          <a:p>
            <a:pPr algn="ctr">
              <a:lnSpc>
                <a:spcPct val="100000"/>
              </a:lnSpc>
              <a:spcBef>
                <a:spcPts val="600"/>
              </a:spcBef>
            </a:pPr>
            <a:r>
              <a:rPr lang="en-GB" sz="1000" dirty="0">
                <a:solidFill>
                  <a:schemeClr val="bg1"/>
                </a:solidFill>
              </a:rPr>
              <a:t>Natural gas networks</a:t>
            </a:r>
          </a:p>
        </p:txBody>
      </p:sp>
      <p:grpSp>
        <p:nvGrpSpPr>
          <p:cNvPr id="24" name="Group 23">
            <a:extLst>
              <a:ext uri="{FF2B5EF4-FFF2-40B4-BE49-F238E27FC236}">
                <a16:creationId xmlns:a16="http://schemas.microsoft.com/office/drawing/2014/main" id="{F5F46E49-B41E-4F11-13B7-B72AD37C855F}"/>
              </a:ext>
            </a:extLst>
          </p:cNvPr>
          <p:cNvGrpSpPr/>
          <p:nvPr/>
        </p:nvGrpSpPr>
        <p:grpSpPr>
          <a:xfrm>
            <a:off x="10494288" y="4522526"/>
            <a:ext cx="631592" cy="327490"/>
            <a:chOff x="4511824" y="2438261"/>
            <a:chExt cx="2981741" cy="1981477"/>
          </a:xfrm>
        </p:grpSpPr>
        <p:pic>
          <p:nvPicPr>
            <p:cNvPr id="30" name="Picture 29">
              <a:extLst>
                <a:ext uri="{FF2B5EF4-FFF2-40B4-BE49-F238E27FC236}">
                  <a16:creationId xmlns:a16="http://schemas.microsoft.com/office/drawing/2014/main" id="{693406C6-6F95-144E-573E-DD7099B182D4}"/>
                </a:ext>
              </a:extLst>
            </p:cNvPr>
            <p:cNvPicPr>
              <a:picLocks noChangeAspect="1"/>
            </p:cNvPicPr>
            <p:nvPr/>
          </p:nvPicPr>
          <p:blipFill>
            <a:blip r:embed="rId8"/>
            <a:stretch>
              <a:fillRect/>
            </a:stretch>
          </p:blipFill>
          <p:spPr>
            <a:xfrm>
              <a:off x="4511824" y="2438261"/>
              <a:ext cx="2981741" cy="1981477"/>
            </a:xfrm>
            <a:prstGeom prst="rect">
              <a:avLst/>
            </a:prstGeom>
          </p:spPr>
        </p:pic>
        <p:sp>
          <p:nvSpPr>
            <p:cNvPr id="31" name="TextBox 30">
              <a:extLst>
                <a:ext uri="{FF2B5EF4-FFF2-40B4-BE49-F238E27FC236}">
                  <a16:creationId xmlns:a16="http://schemas.microsoft.com/office/drawing/2014/main" id="{69F701BD-7D17-EFA4-A307-EB581DCB651D}"/>
                </a:ext>
              </a:extLst>
            </p:cNvPr>
            <p:cNvSpPr txBox="1"/>
            <p:nvPr/>
          </p:nvSpPr>
          <p:spPr>
            <a:xfrm>
              <a:off x="5282616" y="3356993"/>
              <a:ext cx="1440158" cy="744883"/>
            </a:xfrm>
            <a:prstGeom prst="rect">
              <a:avLst/>
            </a:prstGeom>
            <a:noFill/>
          </p:spPr>
          <p:txBody>
            <a:bodyPr wrap="square" lIns="0" tIns="0" rIns="0" bIns="0" rtlCol="0">
              <a:spAutoFit/>
            </a:bodyPr>
            <a:lstStyle/>
            <a:p>
              <a:pPr algn="l">
                <a:lnSpc>
                  <a:spcPct val="100000"/>
                </a:lnSpc>
                <a:spcBef>
                  <a:spcPts val="600"/>
                </a:spcBef>
              </a:pPr>
              <a:r>
                <a:rPr lang="en-GB" sz="800" b="1" dirty="0">
                  <a:solidFill>
                    <a:schemeClr val="bg1"/>
                  </a:solidFill>
                </a:rPr>
                <a:t>CCUS</a:t>
              </a:r>
              <a:endParaRPr lang="en-GB" sz="1200" b="1" dirty="0">
                <a:solidFill>
                  <a:schemeClr val="bg1"/>
                </a:solidFill>
              </a:endParaRPr>
            </a:p>
          </p:txBody>
        </p:sp>
      </p:grpSp>
      <p:pic>
        <p:nvPicPr>
          <p:cNvPr id="25" name="Picture 24">
            <a:extLst>
              <a:ext uri="{FF2B5EF4-FFF2-40B4-BE49-F238E27FC236}">
                <a16:creationId xmlns:a16="http://schemas.microsoft.com/office/drawing/2014/main" id="{93E0D8A9-5DC5-0A31-99C4-5AA36997541D}"/>
              </a:ext>
            </a:extLst>
          </p:cNvPr>
          <p:cNvPicPr>
            <a:picLocks noChangeAspect="1"/>
          </p:cNvPicPr>
          <p:nvPr/>
        </p:nvPicPr>
        <p:blipFill>
          <a:blip r:embed="rId9"/>
          <a:stretch>
            <a:fillRect/>
          </a:stretch>
        </p:blipFill>
        <p:spPr>
          <a:xfrm>
            <a:off x="9187661" y="3699921"/>
            <a:ext cx="334336" cy="307777"/>
          </a:xfrm>
          <a:prstGeom prst="rect">
            <a:avLst/>
          </a:prstGeom>
        </p:spPr>
      </p:pic>
      <p:pic>
        <p:nvPicPr>
          <p:cNvPr id="26" name="Picture 25">
            <a:extLst>
              <a:ext uri="{FF2B5EF4-FFF2-40B4-BE49-F238E27FC236}">
                <a16:creationId xmlns:a16="http://schemas.microsoft.com/office/drawing/2014/main" id="{6F77EE4B-96DC-A233-B362-6D2A07B1D67F}"/>
              </a:ext>
            </a:extLst>
          </p:cNvPr>
          <p:cNvPicPr>
            <a:picLocks noChangeAspect="1"/>
          </p:cNvPicPr>
          <p:nvPr/>
        </p:nvPicPr>
        <p:blipFill>
          <a:blip r:embed="rId10"/>
          <a:stretch>
            <a:fillRect/>
          </a:stretch>
        </p:blipFill>
        <p:spPr>
          <a:xfrm>
            <a:off x="6769635" y="4533101"/>
            <a:ext cx="264736" cy="316915"/>
          </a:xfrm>
          <a:prstGeom prst="rect">
            <a:avLst/>
          </a:prstGeom>
        </p:spPr>
      </p:pic>
      <p:pic>
        <p:nvPicPr>
          <p:cNvPr id="27" name="Picture 26">
            <a:extLst>
              <a:ext uri="{FF2B5EF4-FFF2-40B4-BE49-F238E27FC236}">
                <a16:creationId xmlns:a16="http://schemas.microsoft.com/office/drawing/2014/main" id="{F98B55B9-446F-833C-31BE-106B4E46E6F7}"/>
              </a:ext>
            </a:extLst>
          </p:cNvPr>
          <p:cNvPicPr>
            <a:picLocks noChangeAspect="1"/>
          </p:cNvPicPr>
          <p:nvPr/>
        </p:nvPicPr>
        <p:blipFill>
          <a:blip r:embed="rId11"/>
          <a:stretch>
            <a:fillRect/>
          </a:stretch>
        </p:blipFill>
        <p:spPr>
          <a:xfrm>
            <a:off x="6482769" y="3693680"/>
            <a:ext cx="243840" cy="314018"/>
          </a:xfrm>
          <a:prstGeom prst="rect">
            <a:avLst/>
          </a:prstGeom>
        </p:spPr>
      </p:pic>
      <p:pic>
        <p:nvPicPr>
          <p:cNvPr id="28" name="Picture 27">
            <a:extLst>
              <a:ext uri="{FF2B5EF4-FFF2-40B4-BE49-F238E27FC236}">
                <a16:creationId xmlns:a16="http://schemas.microsoft.com/office/drawing/2014/main" id="{23341271-D1E3-91BF-EB5A-34C51C9FE75A}"/>
              </a:ext>
            </a:extLst>
          </p:cNvPr>
          <p:cNvPicPr>
            <a:picLocks noChangeAspect="1"/>
          </p:cNvPicPr>
          <p:nvPr/>
        </p:nvPicPr>
        <p:blipFill>
          <a:blip r:embed="rId7"/>
          <a:stretch>
            <a:fillRect/>
          </a:stretch>
        </p:blipFill>
        <p:spPr>
          <a:xfrm>
            <a:off x="9540179" y="4551370"/>
            <a:ext cx="384759" cy="298646"/>
          </a:xfrm>
          <a:prstGeom prst="rect">
            <a:avLst/>
          </a:prstGeom>
        </p:spPr>
      </p:pic>
      <p:sp>
        <p:nvSpPr>
          <p:cNvPr id="29" name="TextBox 28">
            <a:extLst>
              <a:ext uri="{FF2B5EF4-FFF2-40B4-BE49-F238E27FC236}">
                <a16:creationId xmlns:a16="http://schemas.microsoft.com/office/drawing/2014/main" id="{0A62DED6-44E7-068D-B709-37F16A0A5AC4}"/>
              </a:ext>
            </a:extLst>
          </p:cNvPr>
          <p:cNvSpPr txBox="1"/>
          <p:nvPr/>
        </p:nvSpPr>
        <p:spPr>
          <a:xfrm>
            <a:off x="9299327" y="4937022"/>
            <a:ext cx="866462" cy="307777"/>
          </a:xfrm>
          <a:prstGeom prst="rect">
            <a:avLst/>
          </a:prstGeom>
          <a:noFill/>
        </p:spPr>
        <p:txBody>
          <a:bodyPr wrap="square" lIns="0" tIns="0" rIns="0" bIns="0" rtlCol="0">
            <a:spAutoFit/>
          </a:bodyPr>
          <a:lstStyle/>
          <a:p>
            <a:pPr algn="ctr">
              <a:lnSpc>
                <a:spcPct val="100000"/>
              </a:lnSpc>
              <a:spcBef>
                <a:spcPts val="600"/>
              </a:spcBef>
            </a:pPr>
            <a:r>
              <a:rPr lang="en-GB" sz="1000" dirty="0">
                <a:solidFill>
                  <a:schemeClr val="bg1"/>
                </a:solidFill>
              </a:rPr>
              <a:t>Hydrogen  networks</a:t>
            </a:r>
          </a:p>
        </p:txBody>
      </p:sp>
      <p:sp>
        <p:nvSpPr>
          <p:cNvPr id="32" name="Content Placeholder 2">
            <a:extLst>
              <a:ext uri="{FF2B5EF4-FFF2-40B4-BE49-F238E27FC236}">
                <a16:creationId xmlns:a16="http://schemas.microsoft.com/office/drawing/2014/main" id="{EDDCD64D-D4B7-83AA-54BB-812A097663D6}"/>
              </a:ext>
            </a:extLst>
          </p:cNvPr>
          <p:cNvSpPr txBox="1">
            <a:spLocks/>
          </p:cNvSpPr>
          <p:nvPr/>
        </p:nvSpPr>
        <p:spPr>
          <a:xfrm>
            <a:off x="6239936" y="5790046"/>
            <a:ext cx="5409265" cy="932379"/>
          </a:xfrm>
          <a:prstGeom prst="rect">
            <a:avLst/>
          </a:prstGeom>
        </p:spPr>
        <p:txBody>
          <a:bodyPr vert="horz" lIns="0" tIns="0" rIns="0" bIns="0" rtlCol="0">
            <a:noAutofit/>
          </a:bodyPr>
          <a:lstStyle>
            <a:lvl1pPr marL="180000" indent="-180000" algn="l" defTabSz="914400" rtl="0" eaLnBrk="1" latinLnBrk="0" hangingPunct="1">
              <a:lnSpc>
                <a:spcPct val="100000"/>
              </a:lnSpc>
              <a:spcBef>
                <a:spcPts val="1200"/>
              </a:spcBef>
              <a:buClrTx/>
              <a:buFont typeface="Arial" panose="020B0604020202020204" pitchFamily="34" charset="0"/>
              <a:buChar char="•"/>
              <a:defRPr sz="2000" b="0" kern="1200">
                <a:solidFill>
                  <a:schemeClr val="accent1"/>
                </a:solidFill>
                <a:latin typeface="+mn-lt"/>
                <a:ea typeface="+mn-ea"/>
                <a:cs typeface="+mn-cs"/>
              </a:defRPr>
            </a:lvl1pPr>
            <a:lvl2pPr marL="360000" indent="-180000" algn="l" defTabSz="914400" rtl="0" eaLnBrk="1" latinLnBrk="0" hangingPunct="1">
              <a:lnSpc>
                <a:spcPct val="100000"/>
              </a:lnSpc>
              <a:spcBef>
                <a:spcPts val="600"/>
              </a:spcBef>
              <a:buClrTx/>
              <a:buFont typeface="Arial" panose="020B0604020202020204" pitchFamily="34" charset="0"/>
              <a:buChar char="•"/>
              <a:defRPr sz="1800" kern="1200">
                <a:solidFill>
                  <a:schemeClr val="accent1"/>
                </a:solidFill>
                <a:latin typeface="+mn-lt"/>
                <a:ea typeface="+mn-ea"/>
                <a:cs typeface="+mn-cs"/>
              </a:defRPr>
            </a:lvl2pPr>
            <a:lvl3pPr marL="540000" indent="-180000" algn="l" defTabSz="914400" rtl="0" eaLnBrk="1" latinLnBrk="0" hangingPunct="1">
              <a:lnSpc>
                <a:spcPct val="100000"/>
              </a:lnSpc>
              <a:spcBef>
                <a:spcPts val="600"/>
              </a:spcBef>
              <a:buClrTx/>
              <a:buFont typeface="Arial" panose="020B0604020202020204" pitchFamily="34" charset="0"/>
              <a:buChar char="•"/>
              <a:defRPr sz="1600" kern="1200">
                <a:solidFill>
                  <a:schemeClr val="accent1"/>
                </a:solidFill>
                <a:latin typeface="+mn-lt"/>
                <a:ea typeface="+mn-ea"/>
                <a:cs typeface="+mn-cs"/>
              </a:defRPr>
            </a:lvl3pPr>
            <a:lvl4pPr marL="0" indent="0" algn="l" defTabSz="914400" rtl="0" eaLnBrk="1" latinLnBrk="0" hangingPunct="1">
              <a:lnSpc>
                <a:spcPct val="90000"/>
              </a:lnSpc>
              <a:spcBef>
                <a:spcPts val="600"/>
              </a:spcBef>
              <a:buClrTx/>
              <a:buFont typeface="Arial" panose="020B0604020202020204" pitchFamily="34" charset="0"/>
              <a:buChar char="​"/>
              <a:defRPr sz="2000" b="1" kern="1200">
                <a:solidFill>
                  <a:schemeClr val="accent1"/>
                </a:solidFill>
                <a:latin typeface="+mn-lt"/>
                <a:ea typeface="+mn-ea"/>
                <a:cs typeface="+mn-cs"/>
              </a:defRPr>
            </a:lvl4pPr>
            <a:lvl5pPr marL="0" indent="0" algn="l" defTabSz="914400" rtl="0" eaLnBrk="1" latinLnBrk="0" hangingPunct="1">
              <a:lnSpc>
                <a:spcPct val="100000"/>
              </a:lnSpc>
              <a:spcBef>
                <a:spcPts val="1200"/>
              </a:spcBef>
              <a:buClrTx/>
              <a:buFont typeface="Arial" panose="020B0604020202020204" pitchFamily="34" charset="0"/>
              <a:buChar char="​"/>
              <a:defRPr sz="2000" kern="1200">
                <a:solidFill>
                  <a:schemeClr val="accent1"/>
                </a:solidFill>
                <a:latin typeface="+mn-lt"/>
                <a:ea typeface="+mn-ea"/>
                <a:cs typeface="+mn-cs"/>
              </a:defRPr>
            </a:lvl5pPr>
            <a:lvl6pPr marL="0" indent="0" algn="l" defTabSz="914400" rtl="0" eaLnBrk="1" latinLnBrk="0" hangingPunct="1">
              <a:spcBef>
                <a:spcPts val="600"/>
              </a:spcBef>
              <a:buFont typeface="Arial" panose="020B0604020202020204" pitchFamily="34" charset="0"/>
              <a:buChar char="​"/>
              <a:defRPr sz="1000" b="1" kern="1200">
                <a:solidFill>
                  <a:schemeClr val="accent1"/>
                </a:solidFill>
                <a:latin typeface="+mn-lt"/>
                <a:ea typeface="+mn-ea"/>
                <a:cs typeface="+mn-cs"/>
              </a:defRPr>
            </a:lvl6pPr>
            <a:lvl7pPr marL="0" indent="0" algn="l" defTabSz="914400" rtl="0" eaLnBrk="1" latinLnBrk="0" hangingPunct="1">
              <a:spcBef>
                <a:spcPts val="600"/>
              </a:spcBef>
              <a:buFont typeface="Arial" panose="020B0604020202020204" pitchFamily="34" charset="0"/>
              <a:buChar char="​"/>
              <a:defRPr sz="1000" kern="1200">
                <a:solidFill>
                  <a:schemeClr val="accent1"/>
                </a:solidFill>
                <a:latin typeface="+mn-lt"/>
                <a:ea typeface="+mn-ea"/>
                <a:cs typeface="+mn-cs"/>
              </a:defRPr>
            </a:lvl7pPr>
            <a:lvl8pPr marL="180000" indent="-180000" algn="l" defTabSz="914400" rtl="0" eaLnBrk="1" latinLnBrk="0" hangingPunct="1">
              <a:spcBef>
                <a:spcPts val="600"/>
              </a:spcBef>
              <a:buFont typeface="Arial" pitchFamily="34" charset="0"/>
              <a:buChar char="•"/>
              <a:defRPr sz="1000" kern="1200">
                <a:solidFill>
                  <a:schemeClr val="accent1"/>
                </a:solidFill>
                <a:latin typeface="+mn-lt"/>
                <a:ea typeface="+mn-ea"/>
                <a:cs typeface="+mn-cs"/>
              </a:defRPr>
            </a:lvl8pPr>
            <a:lvl9pPr marL="0" indent="0" algn="l" defTabSz="914400" rtl="0" eaLnBrk="1" latinLnBrk="0" hangingPunct="1">
              <a:lnSpc>
                <a:spcPct val="83000"/>
              </a:lnSpc>
              <a:spcBef>
                <a:spcPts val="0"/>
              </a:spcBef>
              <a:buFont typeface="Arial" panose="020B0604020202020204" pitchFamily="34" charset="0"/>
              <a:buChar char="​"/>
              <a:defRPr sz="6000" b="1" kern="1200" spc="-300" baseline="0">
                <a:solidFill>
                  <a:schemeClr val="accent1"/>
                </a:solidFill>
                <a:latin typeface="+mn-lt"/>
                <a:ea typeface="+mn-ea"/>
                <a:cs typeface="+mn-cs"/>
              </a:defRPr>
            </a:lvl9pPr>
          </a:lstStyle>
          <a:p>
            <a:pPr marL="0" indent="0" algn="just">
              <a:buNone/>
            </a:pPr>
            <a:r>
              <a:rPr lang="en-GB" sz="1200">
                <a:solidFill>
                  <a:schemeClr val="tx2"/>
                </a:solidFill>
              </a:rPr>
              <a:t>Although the definition of a whole system approach includes transmission-distribution coordination of both electricity and gas networks, </a:t>
            </a:r>
            <a:r>
              <a:rPr lang="en-GB" sz="1200" b="1">
                <a:solidFill>
                  <a:schemeClr val="tx2"/>
                </a:solidFill>
              </a:rPr>
              <a:t>this project concentrated its analysis on the transmission level</a:t>
            </a:r>
            <a:r>
              <a:rPr lang="en-GB" sz="1200">
                <a:solidFill>
                  <a:schemeClr val="tx2"/>
                </a:solidFill>
              </a:rPr>
              <a:t>.</a:t>
            </a:r>
          </a:p>
        </p:txBody>
      </p:sp>
      <p:sp>
        <p:nvSpPr>
          <p:cNvPr id="43" name="Content Placeholder 2">
            <a:extLst>
              <a:ext uri="{FF2B5EF4-FFF2-40B4-BE49-F238E27FC236}">
                <a16:creationId xmlns:a16="http://schemas.microsoft.com/office/drawing/2014/main" id="{4E7E8258-311A-CBFF-5380-C78DE8D4B775}"/>
              </a:ext>
            </a:extLst>
          </p:cNvPr>
          <p:cNvSpPr txBox="1">
            <a:spLocks/>
          </p:cNvSpPr>
          <p:nvPr/>
        </p:nvSpPr>
        <p:spPr>
          <a:xfrm>
            <a:off x="539750" y="1234262"/>
            <a:ext cx="5409265" cy="651014"/>
          </a:xfrm>
          <a:prstGeom prst="rect">
            <a:avLst/>
          </a:prstGeom>
        </p:spPr>
        <p:txBody>
          <a:bodyPr vert="horz" lIns="0" tIns="0" rIns="0" bIns="0" rtlCol="0">
            <a:noAutofit/>
          </a:bodyPr>
          <a:lstStyle>
            <a:lvl1pPr marL="180000" indent="-180000" algn="l" defTabSz="914400" rtl="0" eaLnBrk="1" latinLnBrk="0" hangingPunct="1">
              <a:lnSpc>
                <a:spcPct val="100000"/>
              </a:lnSpc>
              <a:spcBef>
                <a:spcPts val="1200"/>
              </a:spcBef>
              <a:buClrTx/>
              <a:buFont typeface="Arial" panose="020B0604020202020204" pitchFamily="34" charset="0"/>
              <a:buChar char="•"/>
              <a:defRPr sz="2000" b="0" kern="1200">
                <a:solidFill>
                  <a:schemeClr val="accent1"/>
                </a:solidFill>
                <a:latin typeface="+mn-lt"/>
                <a:ea typeface="+mn-ea"/>
                <a:cs typeface="+mn-cs"/>
              </a:defRPr>
            </a:lvl1pPr>
            <a:lvl2pPr marL="360000" indent="-180000" algn="l" defTabSz="914400" rtl="0" eaLnBrk="1" latinLnBrk="0" hangingPunct="1">
              <a:lnSpc>
                <a:spcPct val="100000"/>
              </a:lnSpc>
              <a:spcBef>
                <a:spcPts val="600"/>
              </a:spcBef>
              <a:buClrTx/>
              <a:buFont typeface="Arial" panose="020B0604020202020204" pitchFamily="34" charset="0"/>
              <a:buChar char="•"/>
              <a:defRPr sz="1800" kern="1200">
                <a:solidFill>
                  <a:schemeClr val="accent1"/>
                </a:solidFill>
                <a:latin typeface="+mn-lt"/>
                <a:ea typeface="+mn-ea"/>
                <a:cs typeface="+mn-cs"/>
              </a:defRPr>
            </a:lvl2pPr>
            <a:lvl3pPr marL="540000" indent="-180000" algn="l" defTabSz="914400" rtl="0" eaLnBrk="1" latinLnBrk="0" hangingPunct="1">
              <a:lnSpc>
                <a:spcPct val="100000"/>
              </a:lnSpc>
              <a:spcBef>
                <a:spcPts val="600"/>
              </a:spcBef>
              <a:buClrTx/>
              <a:buFont typeface="Arial" panose="020B0604020202020204" pitchFamily="34" charset="0"/>
              <a:buChar char="•"/>
              <a:defRPr sz="1600" kern="1200">
                <a:solidFill>
                  <a:schemeClr val="accent1"/>
                </a:solidFill>
                <a:latin typeface="+mn-lt"/>
                <a:ea typeface="+mn-ea"/>
                <a:cs typeface="+mn-cs"/>
              </a:defRPr>
            </a:lvl3pPr>
            <a:lvl4pPr marL="0" indent="0" algn="l" defTabSz="914400" rtl="0" eaLnBrk="1" latinLnBrk="0" hangingPunct="1">
              <a:lnSpc>
                <a:spcPct val="90000"/>
              </a:lnSpc>
              <a:spcBef>
                <a:spcPts val="600"/>
              </a:spcBef>
              <a:buClrTx/>
              <a:buFont typeface="Arial" panose="020B0604020202020204" pitchFamily="34" charset="0"/>
              <a:buChar char="​"/>
              <a:defRPr sz="2000" b="1" kern="1200">
                <a:solidFill>
                  <a:schemeClr val="accent1"/>
                </a:solidFill>
                <a:latin typeface="+mn-lt"/>
                <a:ea typeface="+mn-ea"/>
                <a:cs typeface="+mn-cs"/>
              </a:defRPr>
            </a:lvl4pPr>
            <a:lvl5pPr marL="0" indent="0" algn="l" defTabSz="914400" rtl="0" eaLnBrk="1" latinLnBrk="0" hangingPunct="1">
              <a:lnSpc>
                <a:spcPct val="100000"/>
              </a:lnSpc>
              <a:spcBef>
                <a:spcPts val="1200"/>
              </a:spcBef>
              <a:buClrTx/>
              <a:buFont typeface="Arial" panose="020B0604020202020204" pitchFamily="34" charset="0"/>
              <a:buChar char="​"/>
              <a:defRPr sz="2000" kern="1200">
                <a:solidFill>
                  <a:schemeClr val="accent1"/>
                </a:solidFill>
                <a:latin typeface="+mn-lt"/>
                <a:ea typeface="+mn-ea"/>
                <a:cs typeface="+mn-cs"/>
              </a:defRPr>
            </a:lvl5pPr>
            <a:lvl6pPr marL="0" indent="0" algn="l" defTabSz="914400" rtl="0" eaLnBrk="1" latinLnBrk="0" hangingPunct="1">
              <a:spcBef>
                <a:spcPts val="600"/>
              </a:spcBef>
              <a:buFont typeface="Arial" panose="020B0604020202020204" pitchFamily="34" charset="0"/>
              <a:buChar char="​"/>
              <a:defRPr sz="1000" b="1" kern="1200">
                <a:solidFill>
                  <a:schemeClr val="accent1"/>
                </a:solidFill>
                <a:latin typeface="+mn-lt"/>
                <a:ea typeface="+mn-ea"/>
                <a:cs typeface="+mn-cs"/>
              </a:defRPr>
            </a:lvl6pPr>
            <a:lvl7pPr marL="0" indent="0" algn="l" defTabSz="914400" rtl="0" eaLnBrk="1" latinLnBrk="0" hangingPunct="1">
              <a:spcBef>
                <a:spcPts val="600"/>
              </a:spcBef>
              <a:buFont typeface="Arial" panose="020B0604020202020204" pitchFamily="34" charset="0"/>
              <a:buChar char="​"/>
              <a:defRPr sz="1000" kern="1200">
                <a:solidFill>
                  <a:schemeClr val="accent1"/>
                </a:solidFill>
                <a:latin typeface="+mn-lt"/>
                <a:ea typeface="+mn-ea"/>
                <a:cs typeface="+mn-cs"/>
              </a:defRPr>
            </a:lvl7pPr>
            <a:lvl8pPr marL="180000" indent="-180000" algn="l" defTabSz="914400" rtl="0" eaLnBrk="1" latinLnBrk="0" hangingPunct="1">
              <a:spcBef>
                <a:spcPts val="600"/>
              </a:spcBef>
              <a:buFont typeface="Arial" pitchFamily="34" charset="0"/>
              <a:buChar char="•"/>
              <a:defRPr sz="1000" kern="1200">
                <a:solidFill>
                  <a:schemeClr val="accent1"/>
                </a:solidFill>
                <a:latin typeface="+mn-lt"/>
                <a:ea typeface="+mn-ea"/>
                <a:cs typeface="+mn-cs"/>
              </a:defRPr>
            </a:lvl8pPr>
            <a:lvl9pPr marL="0" indent="0" algn="l" defTabSz="914400" rtl="0" eaLnBrk="1" latinLnBrk="0" hangingPunct="1">
              <a:lnSpc>
                <a:spcPct val="83000"/>
              </a:lnSpc>
              <a:spcBef>
                <a:spcPts val="0"/>
              </a:spcBef>
              <a:buFont typeface="Arial" panose="020B0604020202020204" pitchFamily="34" charset="0"/>
              <a:buChar char="​"/>
              <a:defRPr sz="6000" b="1" kern="1200" spc="-300" baseline="0">
                <a:solidFill>
                  <a:schemeClr val="accent1"/>
                </a:solidFill>
                <a:latin typeface="+mn-lt"/>
                <a:ea typeface="+mn-ea"/>
                <a:cs typeface="+mn-cs"/>
              </a:defRPr>
            </a:lvl9pPr>
          </a:lstStyle>
          <a:p>
            <a:pPr marL="0" indent="0">
              <a:buFont typeface="Arial" panose="020B0604020202020204" pitchFamily="34" charset="0"/>
              <a:buNone/>
            </a:pPr>
            <a:r>
              <a:rPr lang="en-GB" sz="1200" b="1" dirty="0"/>
              <a:t>Scope</a:t>
            </a:r>
          </a:p>
          <a:p>
            <a:pPr marL="0" indent="0" algn="just">
              <a:buFont typeface="Arial" panose="020B0604020202020204" pitchFamily="34" charset="0"/>
              <a:buNone/>
            </a:pPr>
            <a:r>
              <a:rPr lang="en-GB" sz="1200" dirty="0"/>
              <a:t>The project followed three phases using a combination of desk-top research, workshops with industry experts, and engagement with a wide range of energy industry stakeholders.  </a:t>
            </a:r>
          </a:p>
        </p:txBody>
      </p:sp>
      <p:grpSp>
        <p:nvGrpSpPr>
          <p:cNvPr id="3" name="Group 2">
            <a:extLst>
              <a:ext uri="{FF2B5EF4-FFF2-40B4-BE49-F238E27FC236}">
                <a16:creationId xmlns:a16="http://schemas.microsoft.com/office/drawing/2014/main" id="{5A6BDB50-E4AB-4235-8C11-EB91BBF4D915}"/>
              </a:ext>
            </a:extLst>
          </p:cNvPr>
          <p:cNvGrpSpPr/>
          <p:nvPr/>
        </p:nvGrpSpPr>
        <p:grpSpPr>
          <a:xfrm>
            <a:off x="831501" y="2464437"/>
            <a:ext cx="4559167" cy="772088"/>
            <a:chOff x="831501" y="2464437"/>
            <a:chExt cx="4559167" cy="772088"/>
          </a:xfrm>
        </p:grpSpPr>
        <p:sp>
          <p:nvSpPr>
            <p:cNvPr id="38" name="Rectangle 37">
              <a:extLst>
                <a:ext uri="{FF2B5EF4-FFF2-40B4-BE49-F238E27FC236}">
                  <a16:creationId xmlns:a16="http://schemas.microsoft.com/office/drawing/2014/main" id="{B7C5F4B8-360A-8342-F313-20C4E4E210B4}"/>
                </a:ext>
              </a:extLst>
            </p:cNvPr>
            <p:cNvSpPr/>
            <p:nvPr/>
          </p:nvSpPr>
          <p:spPr>
            <a:xfrm>
              <a:off x="1696878" y="2464437"/>
              <a:ext cx="3693790" cy="772088"/>
            </a:xfrm>
            <a:prstGeom prst="rect">
              <a:avLst/>
            </a:prstGeom>
            <a:solidFill>
              <a:schemeClr val="bg2"/>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100" b="0">
                <a:solidFill>
                  <a:schemeClr val="tx2"/>
                </a:solidFill>
              </a:endParaRPr>
            </a:p>
          </p:txBody>
        </p:sp>
        <p:sp>
          <p:nvSpPr>
            <p:cNvPr id="44" name="Arrow: Chevron 43">
              <a:extLst>
                <a:ext uri="{FF2B5EF4-FFF2-40B4-BE49-F238E27FC236}">
                  <a16:creationId xmlns:a16="http://schemas.microsoft.com/office/drawing/2014/main" id="{B1F542B6-5D34-423A-B9ED-4C323F832A22}"/>
                </a:ext>
              </a:extLst>
            </p:cNvPr>
            <p:cNvSpPr/>
            <p:nvPr/>
          </p:nvSpPr>
          <p:spPr>
            <a:xfrm>
              <a:off x="831501" y="2464437"/>
              <a:ext cx="1132205" cy="772088"/>
            </a:xfrm>
            <a:prstGeom prst="chevron">
              <a:avLst>
                <a:gd name="adj" fmla="val 19060"/>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200" b="1"/>
                <a:t>Phase 1</a:t>
              </a:r>
            </a:p>
          </p:txBody>
        </p:sp>
        <p:sp>
          <p:nvSpPr>
            <p:cNvPr id="47" name="Rectangle 46">
              <a:extLst>
                <a:ext uri="{FF2B5EF4-FFF2-40B4-BE49-F238E27FC236}">
                  <a16:creationId xmlns:a16="http://schemas.microsoft.com/office/drawing/2014/main" id="{D164BC68-BFCC-4FF1-A84C-BF1C4F53BD75}"/>
                </a:ext>
              </a:extLst>
            </p:cNvPr>
            <p:cNvSpPr/>
            <p:nvPr/>
          </p:nvSpPr>
          <p:spPr>
            <a:xfrm>
              <a:off x="5304101" y="2473049"/>
              <a:ext cx="86094" cy="754864"/>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1400"/>
            </a:p>
          </p:txBody>
        </p:sp>
        <p:sp>
          <p:nvSpPr>
            <p:cNvPr id="51" name="TextBox 50">
              <a:extLst>
                <a:ext uri="{FF2B5EF4-FFF2-40B4-BE49-F238E27FC236}">
                  <a16:creationId xmlns:a16="http://schemas.microsoft.com/office/drawing/2014/main" id="{00525D7B-F5E4-479B-94E6-B8B8BDAA0E59}"/>
                </a:ext>
              </a:extLst>
            </p:cNvPr>
            <p:cNvSpPr txBox="1"/>
            <p:nvPr/>
          </p:nvSpPr>
          <p:spPr>
            <a:xfrm>
              <a:off x="1964179" y="2588871"/>
              <a:ext cx="3339922" cy="523220"/>
            </a:xfrm>
            <a:prstGeom prst="rect">
              <a:avLst/>
            </a:prstGeom>
            <a:noFill/>
          </p:spPr>
          <p:txBody>
            <a:bodyPr wrap="square">
              <a:spAutoFit/>
            </a:bodyPr>
            <a:lstStyle/>
            <a:p>
              <a:r>
                <a:rPr lang="en-GB" sz="1400" dirty="0">
                  <a:solidFill>
                    <a:schemeClr val="tx2"/>
                  </a:solidFill>
                </a:rPr>
                <a:t>Literature review of </a:t>
              </a:r>
              <a:r>
                <a:rPr lang="en-GB" sz="1400" b="0" dirty="0">
                  <a:solidFill>
                    <a:schemeClr val="tx2"/>
                  </a:solidFill>
                </a:rPr>
                <a:t>whole energy system coordination</a:t>
              </a:r>
            </a:p>
          </p:txBody>
        </p:sp>
      </p:grpSp>
      <p:grpSp>
        <p:nvGrpSpPr>
          <p:cNvPr id="6" name="Group 5">
            <a:extLst>
              <a:ext uri="{FF2B5EF4-FFF2-40B4-BE49-F238E27FC236}">
                <a16:creationId xmlns:a16="http://schemas.microsoft.com/office/drawing/2014/main" id="{8C6EE2BA-E06B-4E06-AEE0-DFC59B4C0BCE}"/>
              </a:ext>
            </a:extLst>
          </p:cNvPr>
          <p:cNvGrpSpPr/>
          <p:nvPr/>
        </p:nvGrpSpPr>
        <p:grpSpPr>
          <a:xfrm>
            <a:off x="851739" y="3596825"/>
            <a:ext cx="4559167" cy="773051"/>
            <a:chOff x="851739" y="3596825"/>
            <a:chExt cx="4559167" cy="773051"/>
          </a:xfrm>
        </p:grpSpPr>
        <p:sp>
          <p:nvSpPr>
            <p:cNvPr id="60" name="Rectangle 59">
              <a:extLst>
                <a:ext uri="{FF2B5EF4-FFF2-40B4-BE49-F238E27FC236}">
                  <a16:creationId xmlns:a16="http://schemas.microsoft.com/office/drawing/2014/main" id="{86CD8B16-087B-FD28-80D4-5425985C56C6}"/>
                </a:ext>
              </a:extLst>
            </p:cNvPr>
            <p:cNvSpPr/>
            <p:nvPr/>
          </p:nvSpPr>
          <p:spPr>
            <a:xfrm>
              <a:off x="1717116" y="3597788"/>
              <a:ext cx="3693790" cy="772088"/>
            </a:xfrm>
            <a:prstGeom prst="rect">
              <a:avLst/>
            </a:prstGeom>
            <a:solidFill>
              <a:schemeClr val="bg2"/>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100" b="0">
                <a:solidFill>
                  <a:schemeClr val="tx2"/>
                </a:solidFill>
              </a:endParaRPr>
            </a:p>
          </p:txBody>
        </p:sp>
        <p:sp>
          <p:nvSpPr>
            <p:cNvPr id="61" name="Arrow: Chevron 60">
              <a:extLst>
                <a:ext uri="{FF2B5EF4-FFF2-40B4-BE49-F238E27FC236}">
                  <a16:creationId xmlns:a16="http://schemas.microsoft.com/office/drawing/2014/main" id="{BD5C702F-0EAE-E90F-4991-7C30AB119630}"/>
                </a:ext>
              </a:extLst>
            </p:cNvPr>
            <p:cNvSpPr/>
            <p:nvPr/>
          </p:nvSpPr>
          <p:spPr>
            <a:xfrm>
              <a:off x="851739" y="3596825"/>
              <a:ext cx="1111967" cy="772088"/>
            </a:xfrm>
            <a:prstGeom prst="chevron">
              <a:avLst>
                <a:gd name="adj" fmla="val 19060"/>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200" b="1"/>
                <a:t>Phase 2</a:t>
              </a:r>
            </a:p>
          </p:txBody>
        </p:sp>
        <p:sp>
          <p:nvSpPr>
            <p:cNvPr id="62" name="Rectangle 61">
              <a:extLst>
                <a:ext uri="{FF2B5EF4-FFF2-40B4-BE49-F238E27FC236}">
                  <a16:creationId xmlns:a16="http://schemas.microsoft.com/office/drawing/2014/main" id="{4C969A8F-61A5-F476-359C-FFF2CBA87B2E}"/>
                </a:ext>
              </a:extLst>
            </p:cNvPr>
            <p:cNvSpPr/>
            <p:nvPr/>
          </p:nvSpPr>
          <p:spPr>
            <a:xfrm>
              <a:off x="5324339" y="3606252"/>
              <a:ext cx="86094" cy="754864"/>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1400"/>
            </a:p>
          </p:txBody>
        </p:sp>
        <p:sp>
          <p:nvSpPr>
            <p:cNvPr id="63" name="TextBox 62">
              <a:extLst>
                <a:ext uri="{FF2B5EF4-FFF2-40B4-BE49-F238E27FC236}">
                  <a16:creationId xmlns:a16="http://schemas.microsoft.com/office/drawing/2014/main" id="{AD636F0C-6AEC-D3EA-DAB2-E75BC8A22D36}"/>
                </a:ext>
              </a:extLst>
            </p:cNvPr>
            <p:cNvSpPr txBox="1"/>
            <p:nvPr/>
          </p:nvSpPr>
          <p:spPr>
            <a:xfrm>
              <a:off x="1984417" y="3828980"/>
              <a:ext cx="3339922" cy="307777"/>
            </a:xfrm>
            <a:prstGeom prst="rect">
              <a:avLst/>
            </a:prstGeom>
            <a:noFill/>
          </p:spPr>
          <p:txBody>
            <a:bodyPr wrap="square">
              <a:spAutoFit/>
            </a:bodyPr>
            <a:lstStyle/>
            <a:p>
              <a:r>
                <a:rPr lang="en-GB" sz="1400">
                  <a:solidFill>
                    <a:schemeClr val="tx2"/>
                  </a:solidFill>
                </a:rPr>
                <a:t>Stakeholder engagement </a:t>
              </a:r>
            </a:p>
          </p:txBody>
        </p:sp>
      </p:grpSp>
      <p:grpSp>
        <p:nvGrpSpPr>
          <p:cNvPr id="64" name="Group 63">
            <a:extLst>
              <a:ext uri="{FF2B5EF4-FFF2-40B4-BE49-F238E27FC236}">
                <a16:creationId xmlns:a16="http://schemas.microsoft.com/office/drawing/2014/main" id="{0698348F-649F-B301-3FEC-745EAC53882F}"/>
              </a:ext>
            </a:extLst>
          </p:cNvPr>
          <p:cNvGrpSpPr/>
          <p:nvPr/>
        </p:nvGrpSpPr>
        <p:grpSpPr>
          <a:xfrm>
            <a:off x="851849" y="4734912"/>
            <a:ext cx="4559167" cy="772404"/>
            <a:chOff x="6300247" y="1777247"/>
            <a:chExt cx="4559167" cy="772404"/>
          </a:xfrm>
        </p:grpSpPr>
        <p:sp>
          <p:nvSpPr>
            <p:cNvPr id="65" name="Rectangle 64">
              <a:extLst>
                <a:ext uri="{FF2B5EF4-FFF2-40B4-BE49-F238E27FC236}">
                  <a16:creationId xmlns:a16="http://schemas.microsoft.com/office/drawing/2014/main" id="{26271928-4111-E466-C5D6-5B92380458C6}"/>
                </a:ext>
              </a:extLst>
            </p:cNvPr>
            <p:cNvSpPr/>
            <p:nvPr/>
          </p:nvSpPr>
          <p:spPr>
            <a:xfrm>
              <a:off x="7165624" y="1777563"/>
              <a:ext cx="3693790" cy="772088"/>
            </a:xfrm>
            <a:prstGeom prst="rect">
              <a:avLst/>
            </a:prstGeom>
            <a:solidFill>
              <a:schemeClr val="bg2"/>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100" b="0">
                <a:solidFill>
                  <a:schemeClr val="tx2"/>
                </a:solidFill>
              </a:endParaRPr>
            </a:p>
          </p:txBody>
        </p:sp>
        <p:sp>
          <p:nvSpPr>
            <p:cNvPr id="66" name="Arrow: Chevron 65">
              <a:extLst>
                <a:ext uri="{FF2B5EF4-FFF2-40B4-BE49-F238E27FC236}">
                  <a16:creationId xmlns:a16="http://schemas.microsoft.com/office/drawing/2014/main" id="{6817D736-90D8-E2B2-58A9-69DEE4C59CCC}"/>
                </a:ext>
              </a:extLst>
            </p:cNvPr>
            <p:cNvSpPr/>
            <p:nvPr/>
          </p:nvSpPr>
          <p:spPr>
            <a:xfrm>
              <a:off x="6300247" y="1777247"/>
              <a:ext cx="1132095" cy="772088"/>
            </a:xfrm>
            <a:prstGeom prst="chevron">
              <a:avLst>
                <a:gd name="adj" fmla="val 19060"/>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200" b="1" dirty="0"/>
                <a:t>Phase 3</a:t>
              </a:r>
            </a:p>
          </p:txBody>
        </p:sp>
        <p:sp>
          <p:nvSpPr>
            <p:cNvPr id="67" name="Rectangle 66">
              <a:extLst>
                <a:ext uri="{FF2B5EF4-FFF2-40B4-BE49-F238E27FC236}">
                  <a16:creationId xmlns:a16="http://schemas.microsoft.com/office/drawing/2014/main" id="{F5D3E695-1E68-2934-41D1-A5F37B92A102}"/>
                </a:ext>
              </a:extLst>
            </p:cNvPr>
            <p:cNvSpPr/>
            <p:nvPr/>
          </p:nvSpPr>
          <p:spPr>
            <a:xfrm>
              <a:off x="10772847" y="1786027"/>
              <a:ext cx="86094" cy="754864"/>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1400"/>
            </a:p>
          </p:txBody>
        </p:sp>
        <p:sp>
          <p:nvSpPr>
            <p:cNvPr id="68" name="TextBox 67">
              <a:extLst>
                <a:ext uri="{FF2B5EF4-FFF2-40B4-BE49-F238E27FC236}">
                  <a16:creationId xmlns:a16="http://schemas.microsoft.com/office/drawing/2014/main" id="{2509C540-4808-D064-4CE4-FF4825AE77D6}"/>
                </a:ext>
              </a:extLst>
            </p:cNvPr>
            <p:cNvSpPr txBox="1"/>
            <p:nvPr/>
          </p:nvSpPr>
          <p:spPr>
            <a:xfrm>
              <a:off x="7432815" y="1999387"/>
              <a:ext cx="3339922" cy="307777"/>
            </a:xfrm>
            <a:prstGeom prst="rect">
              <a:avLst/>
            </a:prstGeom>
            <a:noFill/>
          </p:spPr>
          <p:txBody>
            <a:bodyPr wrap="square">
              <a:spAutoFit/>
            </a:bodyPr>
            <a:lstStyle/>
            <a:p>
              <a:r>
                <a:rPr lang="en-GB" sz="1400">
                  <a:solidFill>
                    <a:schemeClr val="tx2"/>
                  </a:solidFill>
                </a:rPr>
                <a:t>Gap analysis and reporting </a:t>
              </a:r>
            </a:p>
          </p:txBody>
        </p:sp>
      </p:grpSp>
      <p:sp>
        <p:nvSpPr>
          <p:cNvPr id="33" name="Content Placeholder 2">
            <a:extLst>
              <a:ext uri="{FF2B5EF4-FFF2-40B4-BE49-F238E27FC236}">
                <a16:creationId xmlns:a16="http://schemas.microsoft.com/office/drawing/2014/main" id="{F5780E18-85EA-2C29-8220-7504AC21F0DF}"/>
              </a:ext>
            </a:extLst>
          </p:cNvPr>
          <p:cNvSpPr txBox="1">
            <a:spLocks/>
          </p:cNvSpPr>
          <p:nvPr/>
        </p:nvSpPr>
        <p:spPr>
          <a:xfrm>
            <a:off x="6384871" y="5502108"/>
            <a:ext cx="2862049" cy="268440"/>
          </a:xfrm>
          <a:prstGeom prst="rect">
            <a:avLst/>
          </a:prstGeom>
        </p:spPr>
        <p:txBody>
          <a:bodyPr vert="horz" lIns="0" tIns="0" rIns="0" bIns="0" rtlCol="0">
            <a:noAutofit/>
          </a:bodyPr>
          <a:lstStyle>
            <a:lvl1pPr marL="180000" indent="-180000" algn="l" defTabSz="914400" rtl="0" eaLnBrk="1" latinLnBrk="0" hangingPunct="1">
              <a:lnSpc>
                <a:spcPct val="100000"/>
              </a:lnSpc>
              <a:spcBef>
                <a:spcPts val="1200"/>
              </a:spcBef>
              <a:buClrTx/>
              <a:buFont typeface="Arial" panose="020B0604020202020204" pitchFamily="34" charset="0"/>
              <a:buChar char="•"/>
              <a:defRPr sz="2000" b="0" kern="1200">
                <a:solidFill>
                  <a:schemeClr val="accent1"/>
                </a:solidFill>
                <a:latin typeface="+mn-lt"/>
                <a:ea typeface="+mn-ea"/>
                <a:cs typeface="+mn-cs"/>
              </a:defRPr>
            </a:lvl1pPr>
            <a:lvl2pPr marL="360000" indent="-180000" algn="l" defTabSz="914400" rtl="0" eaLnBrk="1" latinLnBrk="0" hangingPunct="1">
              <a:lnSpc>
                <a:spcPct val="100000"/>
              </a:lnSpc>
              <a:spcBef>
                <a:spcPts val="600"/>
              </a:spcBef>
              <a:buClrTx/>
              <a:buFont typeface="Arial" panose="020B0604020202020204" pitchFamily="34" charset="0"/>
              <a:buChar char="•"/>
              <a:defRPr sz="1800" kern="1200">
                <a:solidFill>
                  <a:schemeClr val="accent1"/>
                </a:solidFill>
                <a:latin typeface="+mn-lt"/>
                <a:ea typeface="+mn-ea"/>
                <a:cs typeface="+mn-cs"/>
              </a:defRPr>
            </a:lvl2pPr>
            <a:lvl3pPr marL="540000" indent="-180000" algn="l" defTabSz="914400" rtl="0" eaLnBrk="1" latinLnBrk="0" hangingPunct="1">
              <a:lnSpc>
                <a:spcPct val="100000"/>
              </a:lnSpc>
              <a:spcBef>
                <a:spcPts val="600"/>
              </a:spcBef>
              <a:buClrTx/>
              <a:buFont typeface="Arial" panose="020B0604020202020204" pitchFamily="34" charset="0"/>
              <a:buChar char="•"/>
              <a:defRPr sz="1600" kern="1200">
                <a:solidFill>
                  <a:schemeClr val="accent1"/>
                </a:solidFill>
                <a:latin typeface="+mn-lt"/>
                <a:ea typeface="+mn-ea"/>
                <a:cs typeface="+mn-cs"/>
              </a:defRPr>
            </a:lvl3pPr>
            <a:lvl4pPr marL="0" indent="0" algn="l" defTabSz="914400" rtl="0" eaLnBrk="1" latinLnBrk="0" hangingPunct="1">
              <a:lnSpc>
                <a:spcPct val="90000"/>
              </a:lnSpc>
              <a:spcBef>
                <a:spcPts val="600"/>
              </a:spcBef>
              <a:buClrTx/>
              <a:buFont typeface="Arial" panose="020B0604020202020204" pitchFamily="34" charset="0"/>
              <a:buChar char="​"/>
              <a:defRPr sz="2000" b="1" kern="1200">
                <a:solidFill>
                  <a:schemeClr val="accent1"/>
                </a:solidFill>
                <a:latin typeface="+mn-lt"/>
                <a:ea typeface="+mn-ea"/>
                <a:cs typeface="+mn-cs"/>
              </a:defRPr>
            </a:lvl4pPr>
            <a:lvl5pPr marL="0" indent="0" algn="l" defTabSz="914400" rtl="0" eaLnBrk="1" latinLnBrk="0" hangingPunct="1">
              <a:lnSpc>
                <a:spcPct val="100000"/>
              </a:lnSpc>
              <a:spcBef>
                <a:spcPts val="1200"/>
              </a:spcBef>
              <a:buClrTx/>
              <a:buFont typeface="Arial" panose="020B0604020202020204" pitchFamily="34" charset="0"/>
              <a:buChar char="​"/>
              <a:defRPr sz="2000" kern="1200">
                <a:solidFill>
                  <a:schemeClr val="accent1"/>
                </a:solidFill>
                <a:latin typeface="+mn-lt"/>
                <a:ea typeface="+mn-ea"/>
                <a:cs typeface="+mn-cs"/>
              </a:defRPr>
            </a:lvl5pPr>
            <a:lvl6pPr marL="0" indent="0" algn="l" defTabSz="914400" rtl="0" eaLnBrk="1" latinLnBrk="0" hangingPunct="1">
              <a:spcBef>
                <a:spcPts val="600"/>
              </a:spcBef>
              <a:buFont typeface="Arial" panose="020B0604020202020204" pitchFamily="34" charset="0"/>
              <a:buChar char="​"/>
              <a:defRPr sz="1000" b="1" kern="1200">
                <a:solidFill>
                  <a:schemeClr val="accent1"/>
                </a:solidFill>
                <a:latin typeface="+mn-lt"/>
                <a:ea typeface="+mn-ea"/>
                <a:cs typeface="+mn-cs"/>
              </a:defRPr>
            </a:lvl6pPr>
            <a:lvl7pPr marL="0" indent="0" algn="l" defTabSz="914400" rtl="0" eaLnBrk="1" latinLnBrk="0" hangingPunct="1">
              <a:spcBef>
                <a:spcPts val="600"/>
              </a:spcBef>
              <a:buFont typeface="Arial" panose="020B0604020202020204" pitchFamily="34" charset="0"/>
              <a:buChar char="​"/>
              <a:defRPr sz="1000" kern="1200">
                <a:solidFill>
                  <a:schemeClr val="accent1"/>
                </a:solidFill>
                <a:latin typeface="+mn-lt"/>
                <a:ea typeface="+mn-ea"/>
                <a:cs typeface="+mn-cs"/>
              </a:defRPr>
            </a:lvl7pPr>
            <a:lvl8pPr marL="180000" indent="-180000" algn="l" defTabSz="914400" rtl="0" eaLnBrk="1" latinLnBrk="0" hangingPunct="1">
              <a:spcBef>
                <a:spcPts val="600"/>
              </a:spcBef>
              <a:buFont typeface="Arial" pitchFamily="34" charset="0"/>
              <a:buChar char="•"/>
              <a:defRPr sz="1000" kern="1200">
                <a:solidFill>
                  <a:schemeClr val="accent1"/>
                </a:solidFill>
                <a:latin typeface="+mn-lt"/>
                <a:ea typeface="+mn-ea"/>
                <a:cs typeface="+mn-cs"/>
              </a:defRPr>
            </a:lvl8pPr>
            <a:lvl9pPr marL="0" indent="0" algn="l" defTabSz="914400" rtl="0" eaLnBrk="1" latinLnBrk="0" hangingPunct="1">
              <a:lnSpc>
                <a:spcPct val="83000"/>
              </a:lnSpc>
              <a:spcBef>
                <a:spcPts val="0"/>
              </a:spcBef>
              <a:buFont typeface="Arial" panose="020B0604020202020204" pitchFamily="34" charset="0"/>
              <a:buChar char="​"/>
              <a:defRPr sz="6000" b="1" kern="1200" spc="-300" baseline="0">
                <a:solidFill>
                  <a:schemeClr val="accent1"/>
                </a:solidFill>
                <a:latin typeface="+mn-lt"/>
                <a:ea typeface="+mn-ea"/>
                <a:cs typeface="+mn-cs"/>
              </a:defRPr>
            </a:lvl9pPr>
          </a:lstStyle>
          <a:p>
            <a:pPr marL="0" indent="0">
              <a:buNone/>
            </a:pPr>
            <a:r>
              <a:rPr lang="en-GB" sz="900" b="1">
                <a:solidFill>
                  <a:schemeClr val="tx2"/>
                </a:solidFill>
              </a:rPr>
              <a:t>Fig 2.2 – Technologies considered in this project</a:t>
            </a:r>
          </a:p>
        </p:txBody>
      </p:sp>
      <p:sp>
        <p:nvSpPr>
          <p:cNvPr id="34" name="Date Placeholder 33">
            <a:extLst>
              <a:ext uri="{FF2B5EF4-FFF2-40B4-BE49-F238E27FC236}">
                <a16:creationId xmlns:a16="http://schemas.microsoft.com/office/drawing/2014/main" id="{78A11302-7183-4399-E445-61EB25C79B03}"/>
              </a:ext>
            </a:extLst>
          </p:cNvPr>
          <p:cNvSpPr>
            <a:spLocks noGrp="1"/>
          </p:cNvSpPr>
          <p:nvPr>
            <p:ph type="dt" sz="half" idx="10"/>
          </p:nvPr>
        </p:nvSpPr>
        <p:spPr/>
        <p:txBody>
          <a:bodyPr/>
          <a:lstStyle/>
          <a:p>
            <a:fld id="{7B4E812C-19DB-4FE7-909F-A9DA50A6400B}" type="datetime4">
              <a:rPr lang="en-GB" smtClean="0"/>
              <a:t>23 January 2024</a:t>
            </a:fld>
            <a:endParaRPr lang="en-GB"/>
          </a:p>
        </p:txBody>
      </p:sp>
      <p:sp>
        <p:nvSpPr>
          <p:cNvPr id="35" name="Content Placeholder 2">
            <a:extLst>
              <a:ext uri="{FF2B5EF4-FFF2-40B4-BE49-F238E27FC236}">
                <a16:creationId xmlns:a16="http://schemas.microsoft.com/office/drawing/2014/main" id="{B2A2294E-5233-A068-8F4D-C1543BF6C5C6}"/>
              </a:ext>
            </a:extLst>
          </p:cNvPr>
          <p:cNvSpPr txBox="1">
            <a:spLocks/>
          </p:cNvSpPr>
          <p:nvPr/>
        </p:nvSpPr>
        <p:spPr>
          <a:xfrm>
            <a:off x="2442052" y="5604228"/>
            <a:ext cx="2862049" cy="268440"/>
          </a:xfrm>
          <a:prstGeom prst="rect">
            <a:avLst/>
          </a:prstGeom>
        </p:spPr>
        <p:txBody>
          <a:bodyPr vert="horz" lIns="0" tIns="0" rIns="0" bIns="0" rtlCol="0">
            <a:noAutofit/>
          </a:bodyPr>
          <a:lstStyle>
            <a:lvl1pPr marL="180000" indent="-180000" algn="l" defTabSz="914400" rtl="0" eaLnBrk="1" latinLnBrk="0" hangingPunct="1">
              <a:lnSpc>
                <a:spcPct val="100000"/>
              </a:lnSpc>
              <a:spcBef>
                <a:spcPts val="1200"/>
              </a:spcBef>
              <a:buClrTx/>
              <a:buFont typeface="Arial" panose="020B0604020202020204" pitchFamily="34" charset="0"/>
              <a:buChar char="•"/>
              <a:defRPr sz="2000" b="0" kern="1200">
                <a:solidFill>
                  <a:schemeClr val="accent1"/>
                </a:solidFill>
                <a:latin typeface="+mn-lt"/>
                <a:ea typeface="+mn-ea"/>
                <a:cs typeface="+mn-cs"/>
              </a:defRPr>
            </a:lvl1pPr>
            <a:lvl2pPr marL="360000" indent="-180000" algn="l" defTabSz="914400" rtl="0" eaLnBrk="1" latinLnBrk="0" hangingPunct="1">
              <a:lnSpc>
                <a:spcPct val="100000"/>
              </a:lnSpc>
              <a:spcBef>
                <a:spcPts val="600"/>
              </a:spcBef>
              <a:buClrTx/>
              <a:buFont typeface="Arial" panose="020B0604020202020204" pitchFamily="34" charset="0"/>
              <a:buChar char="•"/>
              <a:defRPr sz="1800" kern="1200">
                <a:solidFill>
                  <a:schemeClr val="accent1"/>
                </a:solidFill>
                <a:latin typeface="+mn-lt"/>
                <a:ea typeface="+mn-ea"/>
                <a:cs typeface="+mn-cs"/>
              </a:defRPr>
            </a:lvl2pPr>
            <a:lvl3pPr marL="540000" indent="-180000" algn="l" defTabSz="914400" rtl="0" eaLnBrk="1" latinLnBrk="0" hangingPunct="1">
              <a:lnSpc>
                <a:spcPct val="100000"/>
              </a:lnSpc>
              <a:spcBef>
                <a:spcPts val="600"/>
              </a:spcBef>
              <a:buClrTx/>
              <a:buFont typeface="Arial" panose="020B0604020202020204" pitchFamily="34" charset="0"/>
              <a:buChar char="•"/>
              <a:defRPr sz="1600" kern="1200">
                <a:solidFill>
                  <a:schemeClr val="accent1"/>
                </a:solidFill>
                <a:latin typeface="+mn-lt"/>
                <a:ea typeface="+mn-ea"/>
                <a:cs typeface="+mn-cs"/>
              </a:defRPr>
            </a:lvl3pPr>
            <a:lvl4pPr marL="0" indent="0" algn="l" defTabSz="914400" rtl="0" eaLnBrk="1" latinLnBrk="0" hangingPunct="1">
              <a:lnSpc>
                <a:spcPct val="90000"/>
              </a:lnSpc>
              <a:spcBef>
                <a:spcPts val="600"/>
              </a:spcBef>
              <a:buClrTx/>
              <a:buFont typeface="Arial" panose="020B0604020202020204" pitchFamily="34" charset="0"/>
              <a:buChar char="​"/>
              <a:defRPr sz="2000" b="1" kern="1200">
                <a:solidFill>
                  <a:schemeClr val="accent1"/>
                </a:solidFill>
                <a:latin typeface="+mn-lt"/>
                <a:ea typeface="+mn-ea"/>
                <a:cs typeface="+mn-cs"/>
              </a:defRPr>
            </a:lvl4pPr>
            <a:lvl5pPr marL="0" indent="0" algn="l" defTabSz="914400" rtl="0" eaLnBrk="1" latinLnBrk="0" hangingPunct="1">
              <a:lnSpc>
                <a:spcPct val="100000"/>
              </a:lnSpc>
              <a:spcBef>
                <a:spcPts val="1200"/>
              </a:spcBef>
              <a:buClrTx/>
              <a:buFont typeface="Arial" panose="020B0604020202020204" pitchFamily="34" charset="0"/>
              <a:buChar char="​"/>
              <a:defRPr sz="2000" kern="1200">
                <a:solidFill>
                  <a:schemeClr val="accent1"/>
                </a:solidFill>
                <a:latin typeface="+mn-lt"/>
                <a:ea typeface="+mn-ea"/>
                <a:cs typeface="+mn-cs"/>
              </a:defRPr>
            </a:lvl5pPr>
            <a:lvl6pPr marL="0" indent="0" algn="l" defTabSz="914400" rtl="0" eaLnBrk="1" latinLnBrk="0" hangingPunct="1">
              <a:spcBef>
                <a:spcPts val="600"/>
              </a:spcBef>
              <a:buFont typeface="Arial" panose="020B0604020202020204" pitchFamily="34" charset="0"/>
              <a:buChar char="​"/>
              <a:defRPr sz="1000" b="1" kern="1200">
                <a:solidFill>
                  <a:schemeClr val="accent1"/>
                </a:solidFill>
                <a:latin typeface="+mn-lt"/>
                <a:ea typeface="+mn-ea"/>
                <a:cs typeface="+mn-cs"/>
              </a:defRPr>
            </a:lvl6pPr>
            <a:lvl7pPr marL="0" indent="0" algn="l" defTabSz="914400" rtl="0" eaLnBrk="1" latinLnBrk="0" hangingPunct="1">
              <a:spcBef>
                <a:spcPts val="600"/>
              </a:spcBef>
              <a:buFont typeface="Arial" panose="020B0604020202020204" pitchFamily="34" charset="0"/>
              <a:buChar char="​"/>
              <a:defRPr sz="1000" kern="1200">
                <a:solidFill>
                  <a:schemeClr val="accent1"/>
                </a:solidFill>
                <a:latin typeface="+mn-lt"/>
                <a:ea typeface="+mn-ea"/>
                <a:cs typeface="+mn-cs"/>
              </a:defRPr>
            </a:lvl7pPr>
            <a:lvl8pPr marL="180000" indent="-180000" algn="l" defTabSz="914400" rtl="0" eaLnBrk="1" latinLnBrk="0" hangingPunct="1">
              <a:spcBef>
                <a:spcPts val="600"/>
              </a:spcBef>
              <a:buFont typeface="Arial" pitchFamily="34" charset="0"/>
              <a:buChar char="•"/>
              <a:defRPr sz="1000" kern="1200">
                <a:solidFill>
                  <a:schemeClr val="accent1"/>
                </a:solidFill>
                <a:latin typeface="+mn-lt"/>
                <a:ea typeface="+mn-ea"/>
                <a:cs typeface="+mn-cs"/>
              </a:defRPr>
            </a:lvl8pPr>
            <a:lvl9pPr marL="0" indent="0" algn="l" defTabSz="914400" rtl="0" eaLnBrk="1" latinLnBrk="0" hangingPunct="1">
              <a:lnSpc>
                <a:spcPct val="83000"/>
              </a:lnSpc>
              <a:spcBef>
                <a:spcPts val="0"/>
              </a:spcBef>
              <a:buFont typeface="Arial" panose="020B0604020202020204" pitchFamily="34" charset="0"/>
              <a:buChar char="​"/>
              <a:defRPr sz="6000" b="1" kern="1200" spc="-300" baseline="0">
                <a:solidFill>
                  <a:schemeClr val="accent1"/>
                </a:solidFill>
                <a:latin typeface="+mn-lt"/>
                <a:ea typeface="+mn-ea"/>
                <a:cs typeface="+mn-cs"/>
              </a:defRPr>
            </a:lvl9pPr>
          </a:lstStyle>
          <a:p>
            <a:pPr marL="0" indent="0">
              <a:buNone/>
            </a:pPr>
            <a:r>
              <a:rPr lang="en-GB" sz="900" b="1">
                <a:solidFill>
                  <a:schemeClr val="tx2"/>
                </a:solidFill>
              </a:rPr>
              <a:t>Fig 2.1 – Project scope</a:t>
            </a:r>
          </a:p>
        </p:txBody>
      </p:sp>
    </p:spTree>
    <p:extLst>
      <p:ext uri="{BB962C8B-B14F-4D97-AF65-F5344CB8AC3E}">
        <p14:creationId xmlns:p14="http://schemas.microsoft.com/office/powerpoint/2010/main" val="33412574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F1D103-666E-F38E-F7AE-5BB4EC540CB4}"/>
              </a:ext>
            </a:extLst>
          </p:cNvPr>
          <p:cNvSpPr>
            <a:spLocks noGrp="1"/>
          </p:cNvSpPr>
          <p:nvPr>
            <p:ph type="title"/>
          </p:nvPr>
        </p:nvSpPr>
        <p:spPr/>
        <p:txBody>
          <a:bodyPr/>
          <a:lstStyle/>
          <a:p>
            <a:r>
              <a:rPr lang="en-GB" sz="3200" dirty="0"/>
              <a:t>2.2 Phase 1</a:t>
            </a:r>
          </a:p>
        </p:txBody>
      </p:sp>
      <p:sp>
        <p:nvSpPr>
          <p:cNvPr id="4" name="Slide Number Placeholder 3">
            <a:extLst>
              <a:ext uri="{FF2B5EF4-FFF2-40B4-BE49-F238E27FC236}">
                <a16:creationId xmlns:a16="http://schemas.microsoft.com/office/drawing/2014/main" id="{1334F425-BB5E-FC0F-894B-7B1D3036FA77}"/>
              </a:ext>
            </a:extLst>
          </p:cNvPr>
          <p:cNvSpPr>
            <a:spLocks noGrp="1"/>
          </p:cNvSpPr>
          <p:nvPr>
            <p:ph type="sldNum" sz="quarter" idx="12"/>
          </p:nvPr>
        </p:nvSpPr>
        <p:spPr/>
        <p:txBody>
          <a:bodyPr/>
          <a:lstStyle/>
          <a:p>
            <a:fld id="{5BA07366-CB75-4AA8-9E5B-928B849F427C}" type="slidenum">
              <a:rPr lang="en-GB" smtClean="0"/>
              <a:t>12</a:t>
            </a:fld>
            <a:endParaRPr lang="en-GB"/>
          </a:p>
        </p:txBody>
      </p:sp>
      <p:sp>
        <p:nvSpPr>
          <p:cNvPr id="33" name="Content Placeholder 2">
            <a:extLst>
              <a:ext uri="{FF2B5EF4-FFF2-40B4-BE49-F238E27FC236}">
                <a16:creationId xmlns:a16="http://schemas.microsoft.com/office/drawing/2014/main" id="{E1D6637A-6BCE-DEE9-DAEF-6BA019572E43}"/>
              </a:ext>
            </a:extLst>
          </p:cNvPr>
          <p:cNvSpPr txBox="1">
            <a:spLocks/>
          </p:cNvSpPr>
          <p:nvPr/>
        </p:nvSpPr>
        <p:spPr>
          <a:xfrm>
            <a:off x="539750" y="1006590"/>
            <a:ext cx="5220027" cy="3031499"/>
          </a:xfrm>
          <a:prstGeom prst="rect">
            <a:avLst/>
          </a:prstGeom>
        </p:spPr>
        <p:txBody>
          <a:bodyPr vert="horz" lIns="0" tIns="0" rIns="0" bIns="0" rtlCol="0">
            <a:noAutofit/>
          </a:bodyPr>
          <a:lstStyle>
            <a:lvl1pPr marL="180000" indent="-180000" algn="l" defTabSz="914400" rtl="0" eaLnBrk="1" latinLnBrk="0" hangingPunct="1">
              <a:lnSpc>
                <a:spcPct val="100000"/>
              </a:lnSpc>
              <a:spcBef>
                <a:spcPts val="1200"/>
              </a:spcBef>
              <a:buClrTx/>
              <a:buFont typeface="Arial" panose="020B0604020202020204" pitchFamily="34" charset="0"/>
              <a:buChar char="•"/>
              <a:defRPr sz="2000" b="0" kern="1200">
                <a:solidFill>
                  <a:schemeClr val="accent1"/>
                </a:solidFill>
                <a:latin typeface="+mn-lt"/>
                <a:ea typeface="+mn-ea"/>
                <a:cs typeface="+mn-cs"/>
              </a:defRPr>
            </a:lvl1pPr>
            <a:lvl2pPr marL="360000" indent="-180000" algn="l" defTabSz="914400" rtl="0" eaLnBrk="1" latinLnBrk="0" hangingPunct="1">
              <a:lnSpc>
                <a:spcPct val="100000"/>
              </a:lnSpc>
              <a:spcBef>
                <a:spcPts val="600"/>
              </a:spcBef>
              <a:buClrTx/>
              <a:buFont typeface="Arial" panose="020B0604020202020204" pitchFamily="34" charset="0"/>
              <a:buChar char="•"/>
              <a:defRPr sz="1800" kern="1200">
                <a:solidFill>
                  <a:schemeClr val="accent1"/>
                </a:solidFill>
                <a:latin typeface="+mn-lt"/>
                <a:ea typeface="+mn-ea"/>
                <a:cs typeface="+mn-cs"/>
              </a:defRPr>
            </a:lvl2pPr>
            <a:lvl3pPr marL="540000" indent="-180000" algn="l" defTabSz="914400" rtl="0" eaLnBrk="1" latinLnBrk="0" hangingPunct="1">
              <a:lnSpc>
                <a:spcPct val="100000"/>
              </a:lnSpc>
              <a:spcBef>
                <a:spcPts val="600"/>
              </a:spcBef>
              <a:buClrTx/>
              <a:buFont typeface="Arial" panose="020B0604020202020204" pitchFamily="34" charset="0"/>
              <a:buChar char="•"/>
              <a:defRPr sz="1600" kern="1200">
                <a:solidFill>
                  <a:schemeClr val="accent1"/>
                </a:solidFill>
                <a:latin typeface="+mn-lt"/>
                <a:ea typeface="+mn-ea"/>
                <a:cs typeface="+mn-cs"/>
              </a:defRPr>
            </a:lvl3pPr>
            <a:lvl4pPr marL="0" indent="0" algn="l" defTabSz="914400" rtl="0" eaLnBrk="1" latinLnBrk="0" hangingPunct="1">
              <a:lnSpc>
                <a:spcPct val="90000"/>
              </a:lnSpc>
              <a:spcBef>
                <a:spcPts val="600"/>
              </a:spcBef>
              <a:buClrTx/>
              <a:buFont typeface="Arial" panose="020B0604020202020204" pitchFamily="34" charset="0"/>
              <a:buChar char="​"/>
              <a:defRPr sz="2000" b="1" kern="1200">
                <a:solidFill>
                  <a:schemeClr val="accent1"/>
                </a:solidFill>
                <a:latin typeface="+mn-lt"/>
                <a:ea typeface="+mn-ea"/>
                <a:cs typeface="+mn-cs"/>
              </a:defRPr>
            </a:lvl4pPr>
            <a:lvl5pPr marL="0" indent="0" algn="l" defTabSz="914400" rtl="0" eaLnBrk="1" latinLnBrk="0" hangingPunct="1">
              <a:lnSpc>
                <a:spcPct val="100000"/>
              </a:lnSpc>
              <a:spcBef>
                <a:spcPts val="1200"/>
              </a:spcBef>
              <a:buClrTx/>
              <a:buFont typeface="Arial" panose="020B0604020202020204" pitchFamily="34" charset="0"/>
              <a:buChar char="​"/>
              <a:defRPr sz="2000" kern="1200">
                <a:solidFill>
                  <a:schemeClr val="accent1"/>
                </a:solidFill>
                <a:latin typeface="+mn-lt"/>
                <a:ea typeface="+mn-ea"/>
                <a:cs typeface="+mn-cs"/>
              </a:defRPr>
            </a:lvl5pPr>
            <a:lvl6pPr marL="0" indent="0" algn="l" defTabSz="914400" rtl="0" eaLnBrk="1" latinLnBrk="0" hangingPunct="1">
              <a:spcBef>
                <a:spcPts val="600"/>
              </a:spcBef>
              <a:buFont typeface="Arial" panose="020B0604020202020204" pitchFamily="34" charset="0"/>
              <a:buChar char="​"/>
              <a:defRPr sz="1000" b="1" kern="1200">
                <a:solidFill>
                  <a:schemeClr val="accent1"/>
                </a:solidFill>
                <a:latin typeface="+mn-lt"/>
                <a:ea typeface="+mn-ea"/>
                <a:cs typeface="+mn-cs"/>
              </a:defRPr>
            </a:lvl6pPr>
            <a:lvl7pPr marL="0" indent="0" algn="l" defTabSz="914400" rtl="0" eaLnBrk="1" latinLnBrk="0" hangingPunct="1">
              <a:spcBef>
                <a:spcPts val="600"/>
              </a:spcBef>
              <a:buFont typeface="Arial" panose="020B0604020202020204" pitchFamily="34" charset="0"/>
              <a:buChar char="​"/>
              <a:defRPr sz="1000" kern="1200">
                <a:solidFill>
                  <a:schemeClr val="accent1"/>
                </a:solidFill>
                <a:latin typeface="+mn-lt"/>
                <a:ea typeface="+mn-ea"/>
                <a:cs typeface="+mn-cs"/>
              </a:defRPr>
            </a:lvl7pPr>
            <a:lvl8pPr marL="180000" indent="-180000" algn="l" defTabSz="914400" rtl="0" eaLnBrk="1" latinLnBrk="0" hangingPunct="1">
              <a:spcBef>
                <a:spcPts val="600"/>
              </a:spcBef>
              <a:buFont typeface="Arial" pitchFamily="34" charset="0"/>
              <a:buChar char="•"/>
              <a:defRPr sz="1000" kern="1200">
                <a:solidFill>
                  <a:schemeClr val="accent1"/>
                </a:solidFill>
                <a:latin typeface="+mn-lt"/>
                <a:ea typeface="+mn-ea"/>
                <a:cs typeface="+mn-cs"/>
              </a:defRPr>
            </a:lvl8pPr>
            <a:lvl9pPr marL="0" indent="0" algn="l" defTabSz="914400" rtl="0" eaLnBrk="1" latinLnBrk="0" hangingPunct="1">
              <a:lnSpc>
                <a:spcPct val="83000"/>
              </a:lnSpc>
              <a:spcBef>
                <a:spcPts val="0"/>
              </a:spcBef>
              <a:buFont typeface="Arial" panose="020B0604020202020204" pitchFamily="34" charset="0"/>
              <a:buChar char="​"/>
              <a:defRPr sz="6000" b="1" kern="1200" spc="-300" baseline="0">
                <a:solidFill>
                  <a:schemeClr val="accent1"/>
                </a:solidFill>
                <a:latin typeface="+mn-lt"/>
                <a:ea typeface="+mn-ea"/>
                <a:cs typeface="+mn-cs"/>
              </a:defRPr>
            </a:lvl9pPr>
          </a:lstStyle>
          <a:p>
            <a:pPr marL="0" indent="0" algn="just">
              <a:buFont typeface="Arial" panose="020B0604020202020204" pitchFamily="34" charset="0"/>
              <a:buNone/>
            </a:pPr>
            <a:r>
              <a:rPr lang="en-GB" sz="1200" b="1" dirty="0"/>
              <a:t>Literature review</a:t>
            </a:r>
          </a:p>
          <a:p>
            <a:pPr marL="0" indent="0" algn="just">
              <a:buNone/>
            </a:pPr>
            <a:r>
              <a:rPr lang="en-GB" sz="1200" dirty="0"/>
              <a:t>We reviewed over 20 literature sources across the four </a:t>
            </a:r>
            <a:r>
              <a:rPr lang="en-GB" sz="1200" dirty="0">
                <a:solidFill>
                  <a:schemeClr val="tx2"/>
                </a:solidFill>
              </a:rPr>
              <a:t>areas: </a:t>
            </a:r>
            <a:r>
              <a:rPr lang="en-GB" sz="1200" spc="-20" dirty="0">
                <a:solidFill>
                  <a:schemeClr val="tx2"/>
                </a:solidFill>
                <a:latin typeface="Arial"/>
                <a:ea typeface="Roboto Light" panose="02000000000000000000" pitchFamily="2" charset="0"/>
              </a:rPr>
              <a:t>1) policy and regulation, 2) project-level examples, 3) academia, and 4) thought leadership to gather best practice and/or recent developments in whole energy system planning. This research formed a foundation for the use cases developed as part of this project by identifying areas of further improvement and gaps in analysis. </a:t>
            </a:r>
          </a:p>
          <a:p>
            <a:pPr marL="0" indent="0" algn="just">
              <a:buNone/>
            </a:pPr>
            <a:r>
              <a:rPr lang="en-GB" sz="1200" dirty="0"/>
              <a:t>The key insights were drawn from a range of sources and studies, such as the Long Duration Energy Storage Study prepared by DESNZ, academic work carried out by Imperial College London, University of Birmingham and others, Energy Networks Association projects.</a:t>
            </a:r>
          </a:p>
          <a:p>
            <a:pPr marL="0" indent="0" algn="just">
              <a:buNone/>
            </a:pPr>
            <a:r>
              <a:rPr lang="en-GB" sz="1200" dirty="0"/>
              <a:t>We also covered innovation projects carried out by electricity and gas distribution networks (H100 Fife – SGN</a:t>
            </a:r>
            <a:r>
              <a:rPr lang="en-GB" sz="1200" baseline="30000" dirty="0"/>
              <a:t>1</a:t>
            </a:r>
            <a:r>
              <a:rPr lang="en-GB" sz="1200" dirty="0"/>
              <a:t> and Net Zero South Wales – WWU &amp; NGED</a:t>
            </a:r>
            <a:r>
              <a:rPr lang="en-GB" sz="1200" baseline="30000" dirty="0"/>
              <a:t>2</a:t>
            </a:r>
            <a:r>
              <a:rPr lang="en-GB" sz="1200" dirty="0"/>
              <a:t>, in particular) which studied the resilience of the electricity, gas and water sectors as the UK transitions to net zero and the contribution of nuclear energy to the energy mix.</a:t>
            </a:r>
          </a:p>
          <a:p>
            <a:pPr marL="0" indent="0" algn="just">
              <a:buNone/>
            </a:pPr>
            <a:r>
              <a:rPr lang="en-GB" sz="1200" dirty="0">
                <a:solidFill>
                  <a:schemeClr val="accent1"/>
                </a:solidFill>
              </a:rPr>
              <a:t>The majority of the literature focused on theoretical models and simulation, with a few innovation trials, such as Integrated Development of Low-carbon Energy Systems (IDLES)</a:t>
            </a:r>
            <a:r>
              <a:rPr lang="en-GB" sz="1200" baseline="30000" dirty="0">
                <a:solidFill>
                  <a:schemeClr val="accent1"/>
                </a:solidFill>
              </a:rPr>
              <a:t>3</a:t>
            </a:r>
            <a:r>
              <a:rPr lang="en-GB" sz="1200" dirty="0">
                <a:solidFill>
                  <a:schemeClr val="accent1"/>
                </a:solidFill>
              </a:rPr>
              <a:t> and Whole Energy System Accelerator (WESA)</a:t>
            </a:r>
            <a:r>
              <a:rPr lang="en-GB" sz="1200" baseline="30000" dirty="0">
                <a:solidFill>
                  <a:schemeClr val="accent1"/>
                </a:solidFill>
              </a:rPr>
              <a:t>4</a:t>
            </a:r>
            <a:r>
              <a:rPr lang="en-GB" sz="1200" dirty="0">
                <a:solidFill>
                  <a:schemeClr val="accent1"/>
                </a:solidFill>
              </a:rPr>
              <a:t>. </a:t>
            </a:r>
          </a:p>
          <a:p>
            <a:pPr marL="0" indent="0" algn="just">
              <a:buNone/>
            </a:pPr>
            <a:endParaRPr lang="en-GB" sz="1200" dirty="0"/>
          </a:p>
          <a:p>
            <a:pPr algn="just"/>
            <a:endParaRPr lang="en-GB" sz="1200" dirty="0">
              <a:solidFill>
                <a:schemeClr val="tx2"/>
              </a:solidFill>
            </a:endParaRPr>
          </a:p>
          <a:p>
            <a:pPr algn="just"/>
            <a:endParaRPr lang="en-GB" sz="1200" dirty="0"/>
          </a:p>
        </p:txBody>
      </p:sp>
      <p:sp>
        <p:nvSpPr>
          <p:cNvPr id="35" name="TextBox 34">
            <a:extLst>
              <a:ext uri="{FF2B5EF4-FFF2-40B4-BE49-F238E27FC236}">
                <a16:creationId xmlns:a16="http://schemas.microsoft.com/office/drawing/2014/main" id="{BDD3A201-7107-D3EF-91AE-5420200003D6}"/>
              </a:ext>
            </a:extLst>
          </p:cNvPr>
          <p:cNvSpPr txBox="1"/>
          <p:nvPr/>
        </p:nvSpPr>
        <p:spPr>
          <a:xfrm>
            <a:off x="6006180" y="2700915"/>
            <a:ext cx="5698595" cy="3739485"/>
          </a:xfrm>
          <a:prstGeom prst="rect">
            <a:avLst/>
          </a:prstGeom>
          <a:noFill/>
        </p:spPr>
        <p:txBody>
          <a:bodyPr wrap="square">
            <a:spAutoFit/>
          </a:bodyPr>
          <a:lstStyle/>
          <a:p>
            <a:pPr marL="0" indent="0" algn="just">
              <a:spcBef>
                <a:spcPts val="600"/>
              </a:spcBef>
              <a:spcAft>
                <a:spcPts val="600"/>
              </a:spcAft>
              <a:buNone/>
            </a:pPr>
            <a:r>
              <a:rPr lang="en-GB" sz="1200" b="1" dirty="0">
                <a:solidFill>
                  <a:schemeClr val="accent1"/>
                </a:solidFill>
              </a:rPr>
              <a:t>Use cases and principles</a:t>
            </a:r>
          </a:p>
          <a:p>
            <a:pPr algn="just">
              <a:spcBef>
                <a:spcPts val="600"/>
              </a:spcBef>
              <a:spcAft>
                <a:spcPts val="600"/>
              </a:spcAft>
            </a:pPr>
            <a:r>
              <a:rPr lang="en-GB" sz="1200" dirty="0">
                <a:solidFill>
                  <a:schemeClr val="accent1"/>
                </a:solidFill>
              </a:rPr>
              <a:t>Following the literature review, we held internal workshops with experts across electricity, natural gas and hydrogen to develop eight initial use cases, focusing on the potential whole energy system optimisation problems the FSO will have to consider in the future, given the technologies identified on the previous slide.</a:t>
            </a:r>
          </a:p>
          <a:p>
            <a:pPr algn="just">
              <a:spcBef>
                <a:spcPts val="600"/>
              </a:spcBef>
              <a:spcAft>
                <a:spcPts val="600"/>
              </a:spcAft>
            </a:pPr>
            <a:r>
              <a:rPr lang="en-GB" sz="1200" dirty="0">
                <a:solidFill>
                  <a:schemeClr val="accent1"/>
                </a:solidFill>
              </a:rPr>
              <a:t>Each use case considered the interaction between at least two different energy vectors, the stakeholders involved, associated trade-offs and benefits, key barriers and dependencies.</a:t>
            </a:r>
          </a:p>
          <a:p>
            <a:pPr algn="just">
              <a:spcBef>
                <a:spcPts val="600"/>
              </a:spcBef>
              <a:spcAft>
                <a:spcPts val="600"/>
              </a:spcAft>
            </a:pPr>
            <a:r>
              <a:rPr lang="en-GB" sz="1200" dirty="0">
                <a:solidFill>
                  <a:schemeClr val="accent1"/>
                </a:solidFill>
              </a:rPr>
              <a:t>From the use cases we identified the type of decisions the FSO would need to make regarding trade-offs between electricity and gas, optimisation of infrastructure delivery and operation, as well as proving the right signals to developers, infrastructure providers and market participants. </a:t>
            </a:r>
          </a:p>
          <a:p>
            <a:pPr algn="just">
              <a:spcBef>
                <a:spcPts val="600"/>
              </a:spcBef>
              <a:spcAft>
                <a:spcPts val="600"/>
              </a:spcAft>
            </a:pPr>
            <a:r>
              <a:rPr lang="en-GB" sz="1200" dirty="0">
                <a:solidFill>
                  <a:schemeClr val="accent1"/>
                </a:solidFill>
              </a:rPr>
              <a:t>These informed our initial view of the principles of the whole energy system optimisation that the FSO should apply to maximise synergies across vectors and deliver the most efficient and economic outcome for GB.</a:t>
            </a:r>
          </a:p>
          <a:p>
            <a:pPr marL="171450" indent="-171450" algn="just">
              <a:buFont typeface="Arial" panose="020B0604020202020204" pitchFamily="34" charset="0"/>
              <a:buChar char="•"/>
            </a:pPr>
            <a:endParaRPr lang="en-GB" sz="1200" dirty="0">
              <a:solidFill>
                <a:schemeClr val="accent1"/>
              </a:solidFill>
            </a:endParaRPr>
          </a:p>
        </p:txBody>
      </p:sp>
      <p:sp>
        <p:nvSpPr>
          <p:cNvPr id="3" name="Date Placeholder 2">
            <a:extLst>
              <a:ext uri="{FF2B5EF4-FFF2-40B4-BE49-F238E27FC236}">
                <a16:creationId xmlns:a16="http://schemas.microsoft.com/office/drawing/2014/main" id="{F35F753A-D0AD-2AB0-A0FF-BBB67A535FBF}"/>
              </a:ext>
            </a:extLst>
          </p:cNvPr>
          <p:cNvSpPr>
            <a:spLocks noGrp="1"/>
          </p:cNvSpPr>
          <p:nvPr>
            <p:ph type="dt" sz="half" idx="10"/>
          </p:nvPr>
        </p:nvSpPr>
        <p:spPr/>
        <p:txBody>
          <a:bodyPr/>
          <a:lstStyle/>
          <a:p>
            <a:fld id="{0E5CEE59-479D-43D5-BC35-84B3DE62DE58}" type="datetime4">
              <a:rPr lang="en-GB" smtClean="0"/>
              <a:t>23 January 2024</a:t>
            </a:fld>
            <a:endParaRPr lang="en-GB"/>
          </a:p>
        </p:txBody>
      </p:sp>
      <p:sp>
        <p:nvSpPr>
          <p:cNvPr id="7" name="TextBox 6">
            <a:extLst>
              <a:ext uri="{FF2B5EF4-FFF2-40B4-BE49-F238E27FC236}">
                <a16:creationId xmlns:a16="http://schemas.microsoft.com/office/drawing/2014/main" id="{6116898F-06C5-EC00-94BB-B030FB2E8845}"/>
              </a:ext>
            </a:extLst>
          </p:cNvPr>
          <p:cNvSpPr txBox="1"/>
          <p:nvPr/>
        </p:nvSpPr>
        <p:spPr>
          <a:xfrm>
            <a:off x="6006180" y="1238976"/>
            <a:ext cx="5698595" cy="1461939"/>
          </a:xfrm>
          <a:prstGeom prst="rect">
            <a:avLst/>
          </a:prstGeom>
          <a:noFill/>
        </p:spPr>
        <p:txBody>
          <a:bodyPr wrap="square">
            <a:spAutoFit/>
          </a:bodyPr>
          <a:lstStyle/>
          <a:p>
            <a:pPr marL="0" indent="0" algn="just">
              <a:spcBef>
                <a:spcPts val="600"/>
              </a:spcBef>
              <a:buNone/>
            </a:pPr>
            <a:r>
              <a:rPr lang="en-GB" sz="1200" dirty="0">
                <a:solidFill>
                  <a:schemeClr val="accent1"/>
                </a:solidFill>
              </a:rPr>
              <a:t>Most synergies have been identified for hydrogen, in particular with respect to the location of hydrogen plants and production methods.</a:t>
            </a:r>
          </a:p>
          <a:p>
            <a:pPr marL="0" indent="0" algn="just">
              <a:spcBef>
                <a:spcPts val="600"/>
              </a:spcBef>
              <a:buNone/>
            </a:pPr>
            <a:r>
              <a:rPr lang="en-GB" sz="1200" dirty="0">
                <a:solidFill>
                  <a:schemeClr val="accent1"/>
                </a:solidFill>
              </a:rPr>
              <a:t>Increased requirement for flexibility was another common theme, with various technologies offering viable solutions, such as power-to-x technologies and storage. A few sources highlighted the need for long-duration storage, mainly delivered by hydrogen, to increase system resilience and reduce balancing costs [5],[6],[7].</a:t>
            </a:r>
          </a:p>
        </p:txBody>
      </p:sp>
      <p:sp>
        <p:nvSpPr>
          <p:cNvPr id="8" name="Content Placeholder 2">
            <a:extLst>
              <a:ext uri="{FF2B5EF4-FFF2-40B4-BE49-F238E27FC236}">
                <a16:creationId xmlns:a16="http://schemas.microsoft.com/office/drawing/2014/main" id="{ABA338DA-045F-8AB7-6C4C-0257ED5EE793}"/>
              </a:ext>
            </a:extLst>
          </p:cNvPr>
          <p:cNvSpPr txBox="1">
            <a:spLocks/>
          </p:cNvSpPr>
          <p:nvPr/>
        </p:nvSpPr>
        <p:spPr>
          <a:xfrm>
            <a:off x="1975265" y="6254120"/>
            <a:ext cx="2862049" cy="268440"/>
          </a:xfrm>
          <a:prstGeom prst="rect">
            <a:avLst/>
          </a:prstGeom>
        </p:spPr>
        <p:txBody>
          <a:bodyPr vert="horz" lIns="0" tIns="0" rIns="0" bIns="0" rtlCol="0">
            <a:noAutofit/>
          </a:bodyPr>
          <a:lstStyle>
            <a:lvl1pPr marL="180000" indent="-180000" algn="l" defTabSz="914400" rtl="0" eaLnBrk="1" latinLnBrk="0" hangingPunct="1">
              <a:lnSpc>
                <a:spcPct val="100000"/>
              </a:lnSpc>
              <a:spcBef>
                <a:spcPts val="1200"/>
              </a:spcBef>
              <a:buClrTx/>
              <a:buFont typeface="Arial" panose="020B0604020202020204" pitchFamily="34" charset="0"/>
              <a:buChar char="•"/>
              <a:defRPr sz="2000" b="0" kern="1200">
                <a:solidFill>
                  <a:schemeClr val="accent1"/>
                </a:solidFill>
                <a:latin typeface="+mn-lt"/>
                <a:ea typeface="+mn-ea"/>
                <a:cs typeface="+mn-cs"/>
              </a:defRPr>
            </a:lvl1pPr>
            <a:lvl2pPr marL="360000" indent="-180000" algn="l" defTabSz="914400" rtl="0" eaLnBrk="1" latinLnBrk="0" hangingPunct="1">
              <a:lnSpc>
                <a:spcPct val="100000"/>
              </a:lnSpc>
              <a:spcBef>
                <a:spcPts val="600"/>
              </a:spcBef>
              <a:buClrTx/>
              <a:buFont typeface="Arial" panose="020B0604020202020204" pitchFamily="34" charset="0"/>
              <a:buChar char="•"/>
              <a:defRPr sz="1800" kern="1200">
                <a:solidFill>
                  <a:schemeClr val="accent1"/>
                </a:solidFill>
                <a:latin typeface="+mn-lt"/>
                <a:ea typeface="+mn-ea"/>
                <a:cs typeface="+mn-cs"/>
              </a:defRPr>
            </a:lvl2pPr>
            <a:lvl3pPr marL="540000" indent="-180000" algn="l" defTabSz="914400" rtl="0" eaLnBrk="1" latinLnBrk="0" hangingPunct="1">
              <a:lnSpc>
                <a:spcPct val="100000"/>
              </a:lnSpc>
              <a:spcBef>
                <a:spcPts val="600"/>
              </a:spcBef>
              <a:buClrTx/>
              <a:buFont typeface="Arial" panose="020B0604020202020204" pitchFamily="34" charset="0"/>
              <a:buChar char="•"/>
              <a:defRPr sz="1600" kern="1200">
                <a:solidFill>
                  <a:schemeClr val="accent1"/>
                </a:solidFill>
                <a:latin typeface="+mn-lt"/>
                <a:ea typeface="+mn-ea"/>
                <a:cs typeface="+mn-cs"/>
              </a:defRPr>
            </a:lvl3pPr>
            <a:lvl4pPr marL="0" indent="0" algn="l" defTabSz="914400" rtl="0" eaLnBrk="1" latinLnBrk="0" hangingPunct="1">
              <a:lnSpc>
                <a:spcPct val="90000"/>
              </a:lnSpc>
              <a:spcBef>
                <a:spcPts val="600"/>
              </a:spcBef>
              <a:buClrTx/>
              <a:buFont typeface="Arial" panose="020B0604020202020204" pitchFamily="34" charset="0"/>
              <a:buChar char="​"/>
              <a:defRPr sz="2000" b="1" kern="1200">
                <a:solidFill>
                  <a:schemeClr val="accent1"/>
                </a:solidFill>
                <a:latin typeface="+mn-lt"/>
                <a:ea typeface="+mn-ea"/>
                <a:cs typeface="+mn-cs"/>
              </a:defRPr>
            </a:lvl4pPr>
            <a:lvl5pPr marL="0" indent="0" algn="l" defTabSz="914400" rtl="0" eaLnBrk="1" latinLnBrk="0" hangingPunct="1">
              <a:lnSpc>
                <a:spcPct val="100000"/>
              </a:lnSpc>
              <a:spcBef>
                <a:spcPts val="1200"/>
              </a:spcBef>
              <a:buClrTx/>
              <a:buFont typeface="Arial" panose="020B0604020202020204" pitchFamily="34" charset="0"/>
              <a:buChar char="​"/>
              <a:defRPr sz="2000" kern="1200">
                <a:solidFill>
                  <a:schemeClr val="accent1"/>
                </a:solidFill>
                <a:latin typeface="+mn-lt"/>
                <a:ea typeface="+mn-ea"/>
                <a:cs typeface="+mn-cs"/>
              </a:defRPr>
            </a:lvl5pPr>
            <a:lvl6pPr marL="0" indent="0" algn="l" defTabSz="914400" rtl="0" eaLnBrk="1" latinLnBrk="0" hangingPunct="1">
              <a:spcBef>
                <a:spcPts val="600"/>
              </a:spcBef>
              <a:buFont typeface="Arial" panose="020B0604020202020204" pitchFamily="34" charset="0"/>
              <a:buChar char="​"/>
              <a:defRPr sz="1000" b="1" kern="1200">
                <a:solidFill>
                  <a:schemeClr val="accent1"/>
                </a:solidFill>
                <a:latin typeface="+mn-lt"/>
                <a:ea typeface="+mn-ea"/>
                <a:cs typeface="+mn-cs"/>
              </a:defRPr>
            </a:lvl6pPr>
            <a:lvl7pPr marL="0" indent="0" algn="l" defTabSz="914400" rtl="0" eaLnBrk="1" latinLnBrk="0" hangingPunct="1">
              <a:spcBef>
                <a:spcPts val="600"/>
              </a:spcBef>
              <a:buFont typeface="Arial" panose="020B0604020202020204" pitchFamily="34" charset="0"/>
              <a:buChar char="​"/>
              <a:defRPr sz="1000" kern="1200">
                <a:solidFill>
                  <a:schemeClr val="accent1"/>
                </a:solidFill>
                <a:latin typeface="+mn-lt"/>
                <a:ea typeface="+mn-ea"/>
                <a:cs typeface="+mn-cs"/>
              </a:defRPr>
            </a:lvl7pPr>
            <a:lvl8pPr marL="180000" indent="-180000" algn="l" defTabSz="914400" rtl="0" eaLnBrk="1" latinLnBrk="0" hangingPunct="1">
              <a:spcBef>
                <a:spcPts val="600"/>
              </a:spcBef>
              <a:buFont typeface="Arial" pitchFamily="34" charset="0"/>
              <a:buChar char="•"/>
              <a:defRPr sz="1000" kern="1200">
                <a:solidFill>
                  <a:schemeClr val="accent1"/>
                </a:solidFill>
                <a:latin typeface="+mn-lt"/>
                <a:ea typeface="+mn-ea"/>
                <a:cs typeface="+mn-cs"/>
              </a:defRPr>
            </a:lvl8pPr>
            <a:lvl9pPr marL="0" indent="0" algn="l" defTabSz="914400" rtl="0" eaLnBrk="1" latinLnBrk="0" hangingPunct="1">
              <a:lnSpc>
                <a:spcPct val="83000"/>
              </a:lnSpc>
              <a:spcBef>
                <a:spcPts val="0"/>
              </a:spcBef>
              <a:buFont typeface="Arial" panose="020B0604020202020204" pitchFamily="34" charset="0"/>
              <a:buChar char="​"/>
              <a:defRPr sz="6000" b="1" kern="1200" spc="-300" baseline="0">
                <a:solidFill>
                  <a:schemeClr val="accent1"/>
                </a:solidFill>
                <a:latin typeface="+mn-lt"/>
                <a:ea typeface="+mn-ea"/>
                <a:cs typeface="+mn-cs"/>
              </a:defRPr>
            </a:lvl9pPr>
          </a:lstStyle>
          <a:p>
            <a:pPr marL="0" indent="0">
              <a:buNone/>
            </a:pPr>
            <a:r>
              <a:rPr lang="en-GB" sz="900" b="1" dirty="0">
                <a:solidFill>
                  <a:schemeClr val="tx2"/>
                </a:solidFill>
              </a:rPr>
              <a:t>Fig 2.3 – Literature review sources</a:t>
            </a:r>
          </a:p>
        </p:txBody>
      </p:sp>
      <p:pic>
        <p:nvPicPr>
          <p:cNvPr id="6" name="Picture 5">
            <a:extLst>
              <a:ext uri="{FF2B5EF4-FFF2-40B4-BE49-F238E27FC236}">
                <a16:creationId xmlns:a16="http://schemas.microsoft.com/office/drawing/2014/main" id="{92932143-3D52-BEF6-A443-376011DDFBE7}"/>
              </a:ext>
            </a:extLst>
          </p:cNvPr>
          <p:cNvPicPr>
            <a:picLocks noChangeAspect="1"/>
          </p:cNvPicPr>
          <p:nvPr/>
        </p:nvPicPr>
        <p:blipFill>
          <a:blip r:embed="rId3"/>
          <a:stretch>
            <a:fillRect/>
          </a:stretch>
        </p:blipFill>
        <p:spPr>
          <a:xfrm>
            <a:off x="1367267" y="4958510"/>
            <a:ext cx="3470047" cy="1256676"/>
          </a:xfrm>
          <a:prstGeom prst="rect">
            <a:avLst/>
          </a:prstGeom>
        </p:spPr>
      </p:pic>
      <p:sp>
        <p:nvSpPr>
          <p:cNvPr id="9" name="TextBox 8">
            <a:extLst>
              <a:ext uri="{FF2B5EF4-FFF2-40B4-BE49-F238E27FC236}">
                <a16:creationId xmlns:a16="http://schemas.microsoft.com/office/drawing/2014/main" id="{F2521AE6-FD27-61DE-D21C-BD71D5E45D8E}"/>
              </a:ext>
            </a:extLst>
          </p:cNvPr>
          <p:cNvSpPr txBox="1"/>
          <p:nvPr/>
        </p:nvSpPr>
        <p:spPr>
          <a:xfrm>
            <a:off x="83188" y="6561494"/>
            <a:ext cx="11110914" cy="415498"/>
          </a:xfrm>
          <a:prstGeom prst="rect">
            <a:avLst/>
          </a:prstGeom>
          <a:noFill/>
        </p:spPr>
        <p:txBody>
          <a:bodyPr wrap="square" lIns="0" tIns="0" rIns="0" bIns="0" rtlCol="0">
            <a:spAutoFit/>
          </a:bodyPr>
          <a:lstStyle/>
          <a:p>
            <a:pPr>
              <a:spcBef>
                <a:spcPts val="600"/>
              </a:spcBef>
            </a:pPr>
            <a:r>
              <a:rPr lang="en-GB" sz="800" dirty="0">
                <a:solidFill>
                  <a:schemeClr val="accent1"/>
                </a:solidFill>
              </a:rPr>
              <a:t>1</a:t>
            </a:r>
            <a:r>
              <a:rPr lang="en-GB" sz="700" dirty="0">
                <a:solidFill>
                  <a:schemeClr val="accent1"/>
                </a:solidFill>
              </a:rPr>
              <a:t>] </a:t>
            </a:r>
            <a:r>
              <a:rPr lang="en-GB" sz="700" dirty="0">
                <a:solidFill>
                  <a:schemeClr val="accent1"/>
                </a:solidFill>
                <a:hlinkClick r:id="rId4"/>
              </a:rPr>
              <a:t>https://www.h100fife.co.uk/</a:t>
            </a:r>
            <a:r>
              <a:rPr lang="en-GB" sz="700" dirty="0">
                <a:solidFill>
                  <a:schemeClr val="accent1"/>
                </a:solidFill>
              </a:rPr>
              <a:t>; 2] </a:t>
            </a:r>
            <a:r>
              <a:rPr lang="en-GB" sz="700" dirty="0">
                <a:solidFill>
                  <a:schemeClr val="accent1"/>
                </a:solidFill>
                <a:hlinkClick r:id="rId5"/>
              </a:rPr>
              <a:t>https://www.regen.co.uk/project/net-zero-south-wales/</a:t>
            </a:r>
            <a:r>
              <a:rPr lang="en-GB" sz="700" dirty="0">
                <a:solidFill>
                  <a:schemeClr val="accent1"/>
                </a:solidFill>
              </a:rPr>
              <a:t>; 3] </a:t>
            </a:r>
            <a:r>
              <a:rPr lang="en-GB" sz="700" dirty="0">
                <a:solidFill>
                  <a:schemeClr val="accent1"/>
                </a:solidFill>
                <a:hlinkClick r:id="rId6"/>
              </a:rPr>
              <a:t>https://www.imperial.ac.uk/energy-futures-lab/idles/research/</a:t>
            </a:r>
            <a:r>
              <a:rPr lang="en-GB" sz="700" dirty="0">
                <a:solidFill>
                  <a:schemeClr val="accent1"/>
                </a:solidFill>
              </a:rPr>
              <a:t>; 4] </a:t>
            </a:r>
            <a:r>
              <a:rPr lang="en-GB" sz="700" dirty="0">
                <a:solidFill>
                  <a:schemeClr val="accent1"/>
                </a:solidFill>
                <a:hlinkClick r:id="rId7"/>
              </a:rPr>
              <a:t>https://es.catapult.org.uk/tools-and-labs/whole-energy-systems-accelerator/</a:t>
            </a:r>
            <a:r>
              <a:rPr lang="en-GB" sz="700" dirty="0">
                <a:solidFill>
                  <a:schemeClr val="accent1"/>
                </a:solidFill>
              </a:rPr>
              <a:t>; 5] </a:t>
            </a:r>
            <a:r>
              <a:rPr lang="en-GB" sz="700" dirty="0">
                <a:hlinkClick r:id="rId8"/>
              </a:rPr>
              <a:t>https://ieeexplore.ieee.org/document/9762239</a:t>
            </a:r>
            <a:r>
              <a:rPr lang="en-GB" sz="700" dirty="0"/>
              <a:t>; 6] </a:t>
            </a:r>
            <a:r>
              <a:rPr lang="en-GB" sz="700" dirty="0">
                <a:hlinkClick r:id="rId9"/>
              </a:rPr>
              <a:t>https://www.dnv.com/focus-areas/hydrogen/forecast-to-2050.html</a:t>
            </a:r>
            <a:r>
              <a:rPr lang="en-GB" sz="700" dirty="0"/>
              <a:t>; 7] </a:t>
            </a:r>
            <a:r>
              <a:rPr lang="en-GB" sz="700" dirty="0">
                <a:hlinkClick r:id="rId10"/>
              </a:rPr>
              <a:t>https://assets.publishing.service.gov.uk/government/uploads/system/uploads/attachment_data/file/1095997/benefits-long-duration-electricity-storage.pdf</a:t>
            </a:r>
            <a:r>
              <a:rPr lang="en-GB" sz="700" dirty="0"/>
              <a:t> </a:t>
            </a:r>
          </a:p>
          <a:p>
            <a:pPr algn="l">
              <a:lnSpc>
                <a:spcPct val="100000"/>
              </a:lnSpc>
              <a:spcBef>
                <a:spcPts val="600"/>
              </a:spcBef>
            </a:pPr>
            <a:r>
              <a:rPr lang="en-GB" sz="700" dirty="0">
                <a:solidFill>
                  <a:schemeClr val="accent1"/>
                </a:solidFill>
              </a:rPr>
              <a:t> </a:t>
            </a:r>
            <a:endParaRPr lang="en-GB" sz="800" dirty="0">
              <a:solidFill>
                <a:schemeClr val="accent1"/>
              </a:solidFill>
            </a:endParaRPr>
          </a:p>
        </p:txBody>
      </p:sp>
    </p:spTree>
    <p:extLst>
      <p:ext uri="{BB962C8B-B14F-4D97-AF65-F5344CB8AC3E}">
        <p14:creationId xmlns:p14="http://schemas.microsoft.com/office/powerpoint/2010/main" val="26665883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E15EBE-C13D-20D0-5FF5-99E038970F34}"/>
              </a:ext>
            </a:extLst>
          </p:cNvPr>
          <p:cNvSpPr>
            <a:spLocks noGrp="1"/>
          </p:cNvSpPr>
          <p:nvPr>
            <p:ph type="title"/>
          </p:nvPr>
        </p:nvSpPr>
        <p:spPr/>
        <p:txBody>
          <a:bodyPr/>
          <a:lstStyle/>
          <a:p>
            <a:r>
              <a:rPr lang="en-GB" sz="3200" dirty="0"/>
              <a:t>2.2 Phase 2  and Phase 3</a:t>
            </a:r>
          </a:p>
        </p:txBody>
      </p:sp>
      <p:sp>
        <p:nvSpPr>
          <p:cNvPr id="3" name="Content Placeholder 2">
            <a:extLst>
              <a:ext uri="{FF2B5EF4-FFF2-40B4-BE49-F238E27FC236}">
                <a16:creationId xmlns:a16="http://schemas.microsoft.com/office/drawing/2014/main" id="{3F3FC8EF-2555-58F5-6C57-7C525DE86940}"/>
              </a:ext>
            </a:extLst>
          </p:cNvPr>
          <p:cNvSpPr>
            <a:spLocks noGrp="1"/>
          </p:cNvSpPr>
          <p:nvPr>
            <p:ph idx="1"/>
          </p:nvPr>
        </p:nvSpPr>
        <p:spPr>
          <a:xfrm>
            <a:off x="539750" y="1329116"/>
            <a:ext cx="5361430" cy="3989504"/>
          </a:xfrm>
        </p:spPr>
        <p:txBody>
          <a:bodyPr/>
          <a:lstStyle/>
          <a:p>
            <a:pPr marL="0" indent="0" algn="just">
              <a:buNone/>
            </a:pPr>
            <a:r>
              <a:rPr lang="en-GB" sz="1200" b="1" dirty="0"/>
              <a:t>Phase 2 - Stakeholder engagement </a:t>
            </a:r>
          </a:p>
          <a:p>
            <a:pPr marL="0" indent="0" algn="just">
              <a:buNone/>
            </a:pPr>
            <a:r>
              <a:rPr lang="en-GB" sz="1200" dirty="0"/>
              <a:t>Having created initial use cases and principles in Phase 1, we then tested them with a wide range of stakeholders from both the electricity and gas side of the industry. These “challenge and review sessions” provided valuable feedback to enhance our thoughts on use cases, fundamental principles, and implementation requirements for the FSO.</a:t>
            </a:r>
          </a:p>
          <a:p>
            <a:pPr marL="0" indent="0" algn="just">
              <a:buNone/>
            </a:pPr>
            <a:r>
              <a:rPr lang="en-GB" sz="1200" dirty="0"/>
              <a:t>We ran a series of workshops, including bilateral sessions with the ESO; a workshop with National Gas, Ofgem and DESNZ; and a workshop with ENA members. During these sessions participants broadly agreed with our proposed materials and provided additional insights that helped us refine the use cases, add new principles, and identify next steps.</a:t>
            </a:r>
          </a:p>
          <a:p>
            <a:pPr marL="0" indent="0" algn="just">
              <a:buNone/>
            </a:pPr>
            <a:r>
              <a:rPr lang="en-GB" sz="1200" dirty="0"/>
              <a:t>We also excluded a use case on regional planning to avoid interference with the ESO’s response to the (at the time of writing) ongoing consultation.</a:t>
            </a:r>
          </a:p>
          <a:p>
            <a:pPr marL="0" indent="0" algn="just">
              <a:buNone/>
            </a:pPr>
            <a:r>
              <a:rPr lang="en-GB" sz="1200" dirty="0"/>
              <a:t>We intentionally did not develop a use case with other sectors, such as water and transport, to focus this study on the immediate areas of FSO’s influence, namely gas and electricity transmission. We do acknowledge the importance of these other sectors in the energy transition and provide recommendations for further research that will look beyond the energy sector.</a:t>
            </a:r>
          </a:p>
          <a:p>
            <a:pPr algn="just"/>
            <a:endParaRPr lang="en-GB" sz="1200" dirty="0"/>
          </a:p>
          <a:p>
            <a:pPr algn="just"/>
            <a:endParaRPr lang="en-GB" sz="1200" dirty="0"/>
          </a:p>
          <a:p>
            <a:pPr algn="just"/>
            <a:endParaRPr lang="en-GB" sz="1200" dirty="0"/>
          </a:p>
          <a:p>
            <a:pPr marL="0" indent="0" algn="just">
              <a:buNone/>
            </a:pPr>
            <a:endParaRPr lang="en-GB" sz="1200" dirty="0"/>
          </a:p>
          <a:p>
            <a:pPr algn="just"/>
            <a:endParaRPr lang="en-GB" sz="1200" dirty="0"/>
          </a:p>
        </p:txBody>
      </p:sp>
      <p:sp>
        <p:nvSpPr>
          <p:cNvPr id="4" name="Slide Number Placeholder 3">
            <a:extLst>
              <a:ext uri="{FF2B5EF4-FFF2-40B4-BE49-F238E27FC236}">
                <a16:creationId xmlns:a16="http://schemas.microsoft.com/office/drawing/2014/main" id="{ABD8AEF3-848E-4EF4-1A26-7CFFC4F22892}"/>
              </a:ext>
            </a:extLst>
          </p:cNvPr>
          <p:cNvSpPr>
            <a:spLocks noGrp="1"/>
          </p:cNvSpPr>
          <p:nvPr>
            <p:ph type="sldNum" sz="quarter" idx="12"/>
          </p:nvPr>
        </p:nvSpPr>
        <p:spPr/>
        <p:txBody>
          <a:bodyPr/>
          <a:lstStyle/>
          <a:p>
            <a:fld id="{5BA07366-CB75-4AA8-9E5B-928B849F427C}" type="slidenum">
              <a:rPr lang="en-GB" smtClean="0"/>
              <a:t>13</a:t>
            </a:fld>
            <a:endParaRPr lang="en-GB"/>
          </a:p>
        </p:txBody>
      </p:sp>
      <p:sp>
        <p:nvSpPr>
          <p:cNvPr id="7" name="Content Placeholder 2">
            <a:extLst>
              <a:ext uri="{FF2B5EF4-FFF2-40B4-BE49-F238E27FC236}">
                <a16:creationId xmlns:a16="http://schemas.microsoft.com/office/drawing/2014/main" id="{05DC2840-A032-2B99-75FA-076ED64C8297}"/>
              </a:ext>
            </a:extLst>
          </p:cNvPr>
          <p:cNvSpPr txBox="1">
            <a:spLocks/>
          </p:cNvSpPr>
          <p:nvPr/>
        </p:nvSpPr>
        <p:spPr>
          <a:xfrm>
            <a:off x="6163986" y="1700950"/>
            <a:ext cx="5361430" cy="2246263"/>
          </a:xfrm>
          <a:prstGeom prst="rect">
            <a:avLst/>
          </a:prstGeom>
        </p:spPr>
        <p:txBody>
          <a:bodyPr vert="horz" lIns="0" tIns="0" rIns="0" bIns="0" rtlCol="0">
            <a:noAutofit/>
          </a:bodyPr>
          <a:lstStyle>
            <a:lvl1pPr marL="180000" indent="-180000" algn="l" defTabSz="914400" rtl="0" eaLnBrk="1" latinLnBrk="0" hangingPunct="1">
              <a:lnSpc>
                <a:spcPct val="100000"/>
              </a:lnSpc>
              <a:spcBef>
                <a:spcPts val="1200"/>
              </a:spcBef>
              <a:buClrTx/>
              <a:buFont typeface="Arial" panose="020B0604020202020204" pitchFamily="34" charset="0"/>
              <a:buChar char="•"/>
              <a:defRPr sz="2000" b="0" kern="1200">
                <a:solidFill>
                  <a:schemeClr val="accent1"/>
                </a:solidFill>
                <a:latin typeface="+mn-lt"/>
                <a:ea typeface="+mn-ea"/>
                <a:cs typeface="+mn-cs"/>
              </a:defRPr>
            </a:lvl1pPr>
            <a:lvl2pPr marL="360000" indent="-180000" algn="l" defTabSz="914400" rtl="0" eaLnBrk="1" latinLnBrk="0" hangingPunct="1">
              <a:lnSpc>
                <a:spcPct val="100000"/>
              </a:lnSpc>
              <a:spcBef>
                <a:spcPts val="600"/>
              </a:spcBef>
              <a:buClrTx/>
              <a:buFont typeface="Arial" panose="020B0604020202020204" pitchFamily="34" charset="0"/>
              <a:buChar char="•"/>
              <a:defRPr sz="1800" kern="1200">
                <a:solidFill>
                  <a:schemeClr val="accent1"/>
                </a:solidFill>
                <a:latin typeface="+mn-lt"/>
                <a:ea typeface="+mn-ea"/>
                <a:cs typeface="+mn-cs"/>
              </a:defRPr>
            </a:lvl2pPr>
            <a:lvl3pPr marL="540000" indent="-180000" algn="l" defTabSz="914400" rtl="0" eaLnBrk="1" latinLnBrk="0" hangingPunct="1">
              <a:lnSpc>
                <a:spcPct val="100000"/>
              </a:lnSpc>
              <a:spcBef>
                <a:spcPts val="600"/>
              </a:spcBef>
              <a:buClrTx/>
              <a:buFont typeface="Arial" panose="020B0604020202020204" pitchFamily="34" charset="0"/>
              <a:buChar char="•"/>
              <a:defRPr sz="1600" kern="1200">
                <a:solidFill>
                  <a:schemeClr val="accent1"/>
                </a:solidFill>
                <a:latin typeface="+mn-lt"/>
                <a:ea typeface="+mn-ea"/>
                <a:cs typeface="+mn-cs"/>
              </a:defRPr>
            </a:lvl3pPr>
            <a:lvl4pPr marL="0" indent="0" algn="l" defTabSz="914400" rtl="0" eaLnBrk="1" latinLnBrk="0" hangingPunct="1">
              <a:lnSpc>
                <a:spcPct val="90000"/>
              </a:lnSpc>
              <a:spcBef>
                <a:spcPts val="600"/>
              </a:spcBef>
              <a:buClrTx/>
              <a:buFont typeface="Arial" panose="020B0604020202020204" pitchFamily="34" charset="0"/>
              <a:buChar char="​"/>
              <a:defRPr sz="2000" b="1" kern="1200">
                <a:solidFill>
                  <a:schemeClr val="accent1"/>
                </a:solidFill>
                <a:latin typeface="+mn-lt"/>
                <a:ea typeface="+mn-ea"/>
                <a:cs typeface="+mn-cs"/>
              </a:defRPr>
            </a:lvl4pPr>
            <a:lvl5pPr marL="0" indent="0" algn="l" defTabSz="914400" rtl="0" eaLnBrk="1" latinLnBrk="0" hangingPunct="1">
              <a:lnSpc>
                <a:spcPct val="100000"/>
              </a:lnSpc>
              <a:spcBef>
                <a:spcPts val="1200"/>
              </a:spcBef>
              <a:buClrTx/>
              <a:buFont typeface="Arial" panose="020B0604020202020204" pitchFamily="34" charset="0"/>
              <a:buChar char="​"/>
              <a:defRPr sz="2000" kern="1200">
                <a:solidFill>
                  <a:schemeClr val="accent1"/>
                </a:solidFill>
                <a:latin typeface="+mn-lt"/>
                <a:ea typeface="+mn-ea"/>
                <a:cs typeface="+mn-cs"/>
              </a:defRPr>
            </a:lvl5pPr>
            <a:lvl6pPr marL="0" indent="0" algn="l" defTabSz="914400" rtl="0" eaLnBrk="1" latinLnBrk="0" hangingPunct="1">
              <a:spcBef>
                <a:spcPts val="600"/>
              </a:spcBef>
              <a:buFont typeface="Arial" panose="020B0604020202020204" pitchFamily="34" charset="0"/>
              <a:buChar char="​"/>
              <a:defRPr sz="1000" b="1" kern="1200">
                <a:solidFill>
                  <a:schemeClr val="accent1"/>
                </a:solidFill>
                <a:latin typeface="+mn-lt"/>
                <a:ea typeface="+mn-ea"/>
                <a:cs typeface="+mn-cs"/>
              </a:defRPr>
            </a:lvl6pPr>
            <a:lvl7pPr marL="0" indent="0" algn="l" defTabSz="914400" rtl="0" eaLnBrk="1" latinLnBrk="0" hangingPunct="1">
              <a:spcBef>
                <a:spcPts val="600"/>
              </a:spcBef>
              <a:buFont typeface="Arial" panose="020B0604020202020204" pitchFamily="34" charset="0"/>
              <a:buChar char="​"/>
              <a:defRPr sz="1000" kern="1200">
                <a:solidFill>
                  <a:schemeClr val="accent1"/>
                </a:solidFill>
                <a:latin typeface="+mn-lt"/>
                <a:ea typeface="+mn-ea"/>
                <a:cs typeface="+mn-cs"/>
              </a:defRPr>
            </a:lvl7pPr>
            <a:lvl8pPr marL="180000" indent="-180000" algn="l" defTabSz="914400" rtl="0" eaLnBrk="1" latinLnBrk="0" hangingPunct="1">
              <a:spcBef>
                <a:spcPts val="600"/>
              </a:spcBef>
              <a:buFont typeface="Arial" pitchFamily="34" charset="0"/>
              <a:buChar char="•"/>
              <a:defRPr sz="1000" kern="1200">
                <a:solidFill>
                  <a:schemeClr val="accent1"/>
                </a:solidFill>
                <a:latin typeface="+mn-lt"/>
                <a:ea typeface="+mn-ea"/>
                <a:cs typeface="+mn-cs"/>
              </a:defRPr>
            </a:lvl8pPr>
            <a:lvl9pPr marL="0" indent="0" algn="l" defTabSz="914400" rtl="0" eaLnBrk="1" latinLnBrk="0" hangingPunct="1">
              <a:lnSpc>
                <a:spcPct val="83000"/>
              </a:lnSpc>
              <a:spcBef>
                <a:spcPts val="0"/>
              </a:spcBef>
              <a:buFont typeface="Arial" panose="020B0604020202020204" pitchFamily="34" charset="0"/>
              <a:buChar char="​"/>
              <a:defRPr sz="6000" b="1" kern="1200" spc="-300" baseline="0">
                <a:solidFill>
                  <a:schemeClr val="accent1"/>
                </a:solidFill>
                <a:latin typeface="+mn-lt"/>
                <a:ea typeface="+mn-ea"/>
                <a:cs typeface="+mn-cs"/>
              </a:defRPr>
            </a:lvl9pPr>
          </a:lstStyle>
          <a:p>
            <a:pPr algn="just"/>
            <a:endParaRPr lang="en-GB" sz="1200"/>
          </a:p>
        </p:txBody>
      </p:sp>
      <p:sp>
        <p:nvSpPr>
          <p:cNvPr id="8" name="Date Placeholder 7">
            <a:extLst>
              <a:ext uri="{FF2B5EF4-FFF2-40B4-BE49-F238E27FC236}">
                <a16:creationId xmlns:a16="http://schemas.microsoft.com/office/drawing/2014/main" id="{335AA034-4B02-51FD-7C74-9FEFB00956D9}"/>
              </a:ext>
            </a:extLst>
          </p:cNvPr>
          <p:cNvSpPr>
            <a:spLocks noGrp="1"/>
          </p:cNvSpPr>
          <p:nvPr>
            <p:ph type="dt" sz="half" idx="10"/>
          </p:nvPr>
        </p:nvSpPr>
        <p:spPr/>
        <p:txBody>
          <a:bodyPr/>
          <a:lstStyle/>
          <a:p>
            <a:fld id="{A556BFCD-8F45-4A7A-953A-8B2241C12250}" type="datetime4">
              <a:rPr lang="en-GB" smtClean="0"/>
              <a:t>23 January 2024</a:t>
            </a:fld>
            <a:endParaRPr lang="en-GB"/>
          </a:p>
        </p:txBody>
      </p:sp>
      <p:sp>
        <p:nvSpPr>
          <p:cNvPr id="12" name="TextBox 11">
            <a:extLst>
              <a:ext uri="{FF2B5EF4-FFF2-40B4-BE49-F238E27FC236}">
                <a16:creationId xmlns:a16="http://schemas.microsoft.com/office/drawing/2014/main" id="{1CE51565-FAF6-6DC9-9A78-47DFFEC37C07}"/>
              </a:ext>
            </a:extLst>
          </p:cNvPr>
          <p:cNvSpPr txBox="1"/>
          <p:nvPr/>
        </p:nvSpPr>
        <p:spPr>
          <a:xfrm>
            <a:off x="6030729" y="1329116"/>
            <a:ext cx="5663118" cy="4062651"/>
          </a:xfrm>
          <a:prstGeom prst="rect">
            <a:avLst/>
          </a:prstGeom>
          <a:noFill/>
        </p:spPr>
        <p:txBody>
          <a:bodyPr wrap="square">
            <a:spAutoFit/>
          </a:bodyPr>
          <a:lstStyle/>
          <a:p>
            <a:pPr marL="0" indent="0" algn="just">
              <a:spcBef>
                <a:spcPts val="1200"/>
              </a:spcBef>
              <a:buNone/>
            </a:pPr>
            <a:r>
              <a:rPr lang="en-GB" sz="1200" b="1" dirty="0">
                <a:solidFill>
                  <a:schemeClr val="accent1"/>
                </a:solidFill>
              </a:rPr>
              <a:t>Phase 3 - Finalising use cases and principles, gaps and recommendations</a:t>
            </a:r>
          </a:p>
          <a:p>
            <a:pPr marL="0" indent="0" algn="just">
              <a:spcBef>
                <a:spcPts val="1200"/>
              </a:spcBef>
              <a:buNone/>
            </a:pPr>
            <a:r>
              <a:rPr lang="en-GB" sz="1200" dirty="0">
                <a:solidFill>
                  <a:schemeClr val="accent1"/>
                </a:solidFill>
              </a:rPr>
              <a:t>Following our stakeholder engagement sessions, we refined and finalised the use cases and principles to reflect feedback from stakeholders. </a:t>
            </a:r>
          </a:p>
          <a:p>
            <a:pPr marL="0" indent="0" algn="just">
              <a:spcBef>
                <a:spcPts val="1200"/>
              </a:spcBef>
              <a:buNone/>
            </a:pPr>
            <a:r>
              <a:rPr lang="en-GB" sz="1200" dirty="0">
                <a:solidFill>
                  <a:schemeClr val="accent1"/>
                </a:solidFill>
              </a:rPr>
              <a:t>As a last step, we performed a gap analysis in evidence and analytical requirements in both the electricity and gas sectors which are required for whole energy system planning. The identified gaps can be grouped into six categories: </a:t>
            </a:r>
          </a:p>
          <a:p>
            <a:pPr marL="628650" indent="-228600" algn="just">
              <a:spcBef>
                <a:spcPts val="1200"/>
              </a:spcBef>
              <a:buFont typeface="+mj-lt"/>
              <a:buAutoNum type="arabicPeriod"/>
            </a:pPr>
            <a:r>
              <a:rPr lang="en-GB" sz="1200" dirty="0">
                <a:solidFill>
                  <a:schemeClr val="accent1"/>
                </a:solidFill>
              </a:rPr>
              <a:t>Technologies; </a:t>
            </a:r>
          </a:p>
          <a:p>
            <a:pPr marL="628650" indent="-228600" algn="just">
              <a:spcBef>
                <a:spcPts val="1200"/>
              </a:spcBef>
              <a:buFont typeface="+mj-lt"/>
              <a:buAutoNum type="arabicPeriod"/>
            </a:pPr>
            <a:r>
              <a:rPr lang="en-GB" sz="1200" dirty="0">
                <a:solidFill>
                  <a:schemeClr val="accent1"/>
                </a:solidFill>
              </a:rPr>
              <a:t>Skills, knowledge and resources; </a:t>
            </a:r>
          </a:p>
          <a:p>
            <a:pPr marL="628650" indent="-228600" algn="just">
              <a:spcBef>
                <a:spcPts val="1200"/>
              </a:spcBef>
              <a:buFont typeface="+mj-lt"/>
              <a:buAutoNum type="arabicPeriod"/>
            </a:pPr>
            <a:r>
              <a:rPr lang="en-GB" sz="1200" dirty="0">
                <a:solidFill>
                  <a:schemeClr val="accent1"/>
                </a:solidFill>
              </a:rPr>
              <a:t>Coordination; </a:t>
            </a:r>
          </a:p>
          <a:p>
            <a:pPr marL="628650" indent="-228600" algn="just">
              <a:spcBef>
                <a:spcPts val="1200"/>
              </a:spcBef>
              <a:buFont typeface="+mj-lt"/>
              <a:buAutoNum type="arabicPeriod"/>
            </a:pPr>
            <a:r>
              <a:rPr lang="en-GB" sz="1200" dirty="0">
                <a:solidFill>
                  <a:schemeClr val="accent1"/>
                </a:solidFill>
              </a:rPr>
              <a:t>Business processes, tools, data and ICT; </a:t>
            </a:r>
          </a:p>
          <a:p>
            <a:pPr marL="628650" indent="-228600" algn="just">
              <a:spcBef>
                <a:spcPts val="1200"/>
              </a:spcBef>
              <a:buFont typeface="+mj-lt"/>
              <a:buAutoNum type="arabicPeriod"/>
            </a:pPr>
            <a:r>
              <a:rPr lang="en-GB" sz="1200" dirty="0">
                <a:solidFill>
                  <a:schemeClr val="accent1"/>
                </a:solidFill>
              </a:rPr>
              <a:t>Policy; and </a:t>
            </a:r>
          </a:p>
          <a:p>
            <a:pPr marL="628650" indent="-228600" algn="just">
              <a:spcBef>
                <a:spcPts val="1200"/>
              </a:spcBef>
              <a:buFont typeface="+mj-lt"/>
              <a:buAutoNum type="arabicPeriod"/>
            </a:pPr>
            <a:r>
              <a:rPr lang="en-GB" sz="1200" dirty="0">
                <a:solidFill>
                  <a:schemeClr val="accent1"/>
                </a:solidFill>
              </a:rPr>
              <a:t>Governance.</a:t>
            </a:r>
          </a:p>
          <a:p>
            <a:pPr marL="0" indent="0" algn="just">
              <a:spcBef>
                <a:spcPts val="1200"/>
              </a:spcBef>
              <a:buNone/>
            </a:pPr>
            <a:r>
              <a:rPr lang="en-GB" sz="1200" dirty="0">
                <a:solidFill>
                  <a:schemeClr val="accent1"/>
                </a:solidFill>
              </a:rPr>
              <a:t>The gap analysis informed our recommendations for further work to advance the collective thinking to underpin the future FSO role. </a:t>
            </a:r>
          </a:p>
        </p:txBody>
      </p:sp>
    </p:spTree>
    <p:extLst>
      <p:ext uri="{BB962C8B-B14F-4D97-AF65-F5344CB8AC3E}">
        <p14:creationId xmlns:p14="http://schemas.microsoft.com/office/powerpoint/2010/main" val="11688631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6C59D-E825-3C44-02C0-4B91031E5471}"/>
              </a:ext>
            </a:extLst>
          </p:cNvPr>
          <p:cNvSpPr>
            <a:spLocks noGrp="1"/>
          </p:cNvSpPr>
          <p:nvPr>
            <p:ph type="title"/>
          </p:nvPr>
        </p:nvSpPr>
        <p:spPr/>
        <p:txBody>
          <a:bodyPr/>
          <a:lstStyle/>
          <a:p>
            <a:r>
              <a:rPr lang="en-GB" sz="4800" dirty="0"/>
              <a:t>Section 3: Use Cases</a:t>
            </a:r>
          </a:p>
        </p:txBody>
      </p:sp>
      <p:sp>
        <p:nvSpPr>
          <p:cNvPr id="3" name="Slide Number Placeholder 2">
            <a:extLst>
              <a:ext uri="{FF2B5EF4-FFF2-40B4-BE49-F238E27FC236}">
                <a16:creationId xmlns:a16="http://schemas.microsoft.com/office/drawing/2014/main" id="{A2550368-26ED-B0CE-17C8-53A7739C598B}"/>
              </a:ext>
            </a:extLst>
          </p:cNvPr>
          <p:cNvSpPr>
            <a:spLocks noGrp="1"/>
          </p:cNvSpPr>
          <p:nvPr>
            <p:ph type="sldNum" sz="quarter" idx="12"/>
          </p:nvPr>
        </p:nvSpPr>
        <p:spPr/>
        <p:txBody>
          <a:bodyPr/>
          <a:lstStyle/>
          <a:p>
            <a:fld id="{5BA07366-CB75-4AA8-9E5B-928B849F427C}" type="slidenum">
              <a:rPr lang="en-GB" smtClean="0"/>
              <a:pPr/>
              <a:t>14</a:t>
            </a:fld>
            <a:endParaRPr lang="en-GB"/>
          </a:p>
        </p:txBody>
      </p:sp>
    </p:spTree>
    <p:extLst>
      <p:ext uri="{BB962C8B-B14F-4D97-AF65-F5344CB8AC3E}">
        <p14:creationId xmlns:p14="http://schemas.microsoft.com/office/powerpoint/2010/main" val="7486804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6C59D-E825-3C44-02C0-4B91031E5471}"/>
              </a:ext>
            </a:extLst>
          </p:cNvPr>
          <p:cNvSpPr>
            <a:spLocks noGrp="1"/>
          </p:cNvSpPr>
          <p:nvPr>
            <p:ph type="title"/>
          </p:nvPr>
        </p:nvSpPr>
        <p:spPr/>
        <p:txBody>
          <a:bodyPr/>
          <a:lstStyle/>
          <a:p>
            <a:r>
              <a:rPr lang="en-GB" sz="4800" dirty="0"/>
              <a:t>3.1 Use Cases - Methodology </a:t>
            </a:r>
          </a:p>
        </p:txBody>
      </p:sp>
      <p:sp>
        <p:nvSpPr>
          <p:cNvPr id="3" name="Slide Number Placeholder 2">
            <a:extLst>
              <a:ext uri="{FF2B5EF4-FFF2-40B4-BE49-F238E27FC236}">
                <a16:creationId xmlns:a16="http://schemas.microsoft.com/office/drawing/2014/main" id="{A2550368-26ED-B0CE-17C8-53A7739C598B}"/>
              </a:ext>
            </a:extLst>
          </p:cNvPr>
          <p:cNvSpPr>
            <a:spLocks noGrp="1"/>
          </p:cNvSpPr>
          <p:nvPr>
            <p:ph type="sldNum" sz="quarter" idx="12"/>
          </p:nvPr>
        </p:nvSpPr>
        <p:spPr/>
        <p:txBody>
          <a:bodyPr/>
          <a:lstStyle/>
          <a:p>
            <a:fld id="{5BA07366-CB75-4AA8-9E5B-928B849F427C}" type="slidenum">
              <a:rPr lang="en-GB" smtClean="0"/>
              <a:pPr/>
              <a:t>15</a:t>
            </a:fld>
            <a:endParaRPr lang="en-GB"/>
          </a:p>
        </p:txBody>
      </p:sp>
    </p:spTree>
    <p:extLst>
      <p:ext uri="{BB962C8B-B14F-4D97-AF65-F5344CB8AC3E}">
        <p14:creationId xmlns:p14="http://schemas.microsoft.com/office/powerpoint/2010/main" val="12109391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59E37B5-9F33-BE75-4144-6706DD04D67C}"/>
              </a:ext>
            </a:extLst>
          </p:cNvPr>
          <p:cNvSpPr/>
          <p:nvPr/>
        </p:nvSpPr>
        <p:spPr>
          <a:xfrm>
            <a:off x="435262" y="5007991"/>
            <a:ext cx="5556250" cy="936000"/>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2" name="Title 1">
            <a:extLst>
              <a:ext uri="{FF2B5EF4-FFF2-40B4-BE49-F238E27FC236}">
                <a16:creationId xmlns:a16="http://schemas.microsoft.com/office/drawing/2014/main" id="{C920DA7A-AD7A-A2C8-F165-95DF1B099BD7}"/>
              </a:ext>
            </a:extLst>
          </p:cNvPr>
          <p:cNvSpPr>
            <a:spLocks noGrp="1"/>
          </p:cNvSpPr>
          <p:nvPr>
            <p:ph type="title"/>
          </p:nvPr>
        </p:nvSpPr>
        <p:spPr/>
        <p:txBody>
          <a:bodyPr/>
          <a:lstStyle/>
          <a:p>
            <a:r>
              <a:rPr lang="en-GB" sz="3200" dirty="0"/>
              <a:t>3.1 Use Cases - Methodology</a:t>
            </a:r>
          </a:p>
        </p:txBody>
      </p:sp>
      <p:sp>
        <p:nvSpPr>
          <p:cNvPr id="3" name="Content Placeholder 2">
            <a:extLst>
              <a:ext uri="{FF2B5EF4-FFF2-40B4-BE49-F238E27FC236}">
                <a16:creationId xmlns:a16="http://schemas.microsoft.com/office/drawing/2014/main" id="{DEDA79C4-CBA0-3161-4031-AD258D7C4FE6}"/>
              </a:ext>
            </a:extLst>
          </p:cNvPr>
          <p:cNvSpPr>
            <a:spLocks noGrp="1"/>
          </p:cNvSpPr>
          <p:nvPr>
            <p:ph idx="1"/>
          </p:nvPr>
        </p:nvSpPr>
        <p:spPr>
          <a:xfrm>
            <a:off x="539750" y="1155339"/>
            <a:ext cx="11110914" cy="4927239"/>
          </a:xfrm>
        </p:spPr>
        <p:txBody>
          <a:bodyPr numCol="2" spcCol="180000"/>
          <a:lstStyle/>
          <a:p>
            <a:pPr marL="0" indent="0" algn="just">
              <a:buNone/>
            </a:pPr>
            <a:r>
              <a:rPr lang="en-GB" sz="1200" dirty="0"/>
              <a:t>This section describes the methodology used to develop use cases. </a:t>
            </a:r>
          </a:p>
          <a:p>
            <a:pPr marL="0" indent="0" algn="just">
              <a:buNone/>
            </a:pPr>
            <a:r>
              <a:rPr lang="en-GB" sz="1200" b="1" dirty="0"/>
              <a:t>Methodology</a:t>
            </a:r>
          </a:p>
          <a:p>
            <a:pPr marL="0" indent="0" algn="just">
              <a:buNone/>
            </a:pPr>
            <a:r>
              <a:rPr lang="en-GB" sz="1200" dirty="0"/>
              <a:t>The project team ran several workshops to define and build use cases. Initial use cases were developed using the following inputs:</a:t>
            </a:r>
          </a:p>
          <a:p>
            <a:pPr lvl="1" algn="just">
              <a:buFont typeface="Arial" panose="020B0604020202020204" pitchFamily="34" charset="0"/>
              <a:buChar char="–"/>
            </a:pPr>
            <a:r>
              <a:rPr lang="en-GB" sz="1200" dirty="0"/>
              <a:t>Insights from the literature review</a:t>
            </a:r>
          </a:p>
          <a:p>
            <a:pPr lvl="1" algn="just">
              <a:buFont typeface="Arial" panose="020B0604020202020204" pitchFamily="34" charset="0"/>
              <a:buChar char="–"/>
            </a:pPr>
            <a:r>
              <a:rPr lang="en-GB" sz="1200" dirty="0"/>
              <a:t>DNV’s previous projects and expertise</a:t>
            </a:r>
          </a:p>
          <a:p>
            <a:pPr lvl="1" algn="just">
              <a:buFont typeface="Arial" panose="020B0604020202020204" pitchFamily="34" charset="0"/>
              <a:buChar char="–"/>
            </a:pPr>
            <a:r>
              <a:rPr lang="en-GB" sz="1200" dirty="0"/>
              <a:t>Examples from wider industry projects (past and ongoing)</a:t>
            </a:r>
          </a:p>
          <a:p>
            <a:pPr marL="0" indent="0" algn="just">
              <a:buNone/>
            </a:pPr>
            <a:r>
              <a:rPr lang="en-GB" sz="1200" dirty="0"/>
              <a:t>DNV and the ESO then held multiple external sessions with Ofgem, DESNZ, National Gas and ENA members to test them and receive feedback. The outputs of these sessions were used to enhance, update and finalise the use cases.</a:t>
            </a:r>
          </a:p>
          <a:p>
            <a:pPr marL="0" indent="0" algn="just">
              <a:buNone/>
            </a:pPr>
            <a:r>
              <a:rPr lang="en-GB" sz="1200" b="1" dirty="0"/>
              <a:t>Definition of a use case</a:t>
            </a:r>
          </a:p>
          <a:p>
            <a:pPr marL="0" indent="0" algn="just">
              <a:buNone/>
            </a:pPr>
            <a:r>
              <a:rPr lang="en-GB" sz="1200" dirty="0"/>
              <a:t>The first step towards developing the use cases was to define the use cases as a concept and articulate their key requirements for this project. </a:t>
            </a:r>
          </a:p>
          <a:p>
            <a:pPr marL="0" indent="0" algn="just">
              <a:buNone/>
            </a:pPr>
            <a:r>
              <a:rPr lang="en-GB" sz="1200" dirty="0"/>
              <a:t>This study adopted the following definition for a use case:</a:t>
            </a:r>
          </a:p>
          <a:p>
            <a:pPr marL="0" indent="0" algn="just">
              <a:buNone/>
            </a:pPr>
            <a:endParaRPr lang="en-GB" sz="1200" dirty="0"/>
          </a:p>
          <a:p>
            <a:pPr marL="0" indent="0" algn="just">
              <a:buNone/>
            </a:pPr>
            <a:endParaRPr lang="en-US" sz="1200" dirty="0">
              <a:latin typeface="+mj-lt"/>
              <a:ea typeface="+mj-ea"/>
              <a:cs typeface="+mj-cs"/>
            </a:endParaRPr>
          </a:p>
          <a:p>
            <a:pPr marL="0" indent="0" algn="just">
              <a:buNone/>
            </a:pPr>
            <a:endParaRPr lang="en-US" sz="1200" b="0" kern="1200" dirty="0">
              <a:latin typeface="+mj-lt"/>
              <a:ea typeface="+mj-ea"/>
              <a:cs typeface="+mj-cs"/>
            </a:endParaRPr>
          </a:p>
          <a:p>
            <a:pPr marL="0" indent="0" algn="just">
              <a:buNone/>
            </a:pPr>
            <a:endParaRPr lang="en-US" sz="1200" dirty="0">
              <a:latin typeface="+mj-lt"/>
              <a:ea typeface="+mj-ea"/>
              <a:cs typeface="+mj-cs"/>
            </a:endParaRPr>
          </a:p>
          <a:p>
            <a:pPr marL="0" indent="0" algn="just">
              <a:buNone/>
            </a:pPr>
            <a:endParaRPr lang="en-US" sz="1200" b="0" kern="1200" dirty="0">
              <a:latin typeface="+mj-lt"/>
              <a:ea typeface="+mj-ea"/>
              <a:cs typeface="+mj-cs"/>
            </a:endParaRPr>
          </a:p>
          <a:p>
            <a:pPr marL="0" indent="0" algn="just">
              <a:buNone/>
            </a:pPr>
            <a:r>
              <a:rPr lang="en-GB" sz="1200" b="1" dirty="0">
                <a:latin typeface="+mj-lt"/>
                <a:ea typeface="+mj-ea"/>
                <a:cs typeface="+mj-cs"/>
              </a:rPr>
              <a:t>Use Cases Design Criteria</a:t>
            </a:r>
          </a:p>
          <a:p>
            <a:pPr marL="0" indent="0" algn="just">
              <a:buNone/>
            </a:pPr>
            <a:r>
              <a:rPr lang="en-US" sz="1200" dirty="0">
                <a:solidFill>
                  <a:schemeClr val="tx2"/>
                </a:solidFill>
              </a:rPr>
              <a:t>This project sought to identify a </a:t>
            </a:r>
            <a:r>
              <a:rPr lang="en-US" sz="1200" b="1" dirty="0">
                <a:solidFill>
                  <a:schemeClr val="tx2"/>
                </a:solidFill>
              </a:rPr>
              <a:t>reasonable spectrum </a:t>
            </a:r>
            <a:r>
              <a:rPr lang="en-US" sz="1200" dirty="0">
                <a:solidFill>
                  <a:schemeClr val="tx2"/>
                </a:solidFill>
              </a:rPr>
              <a:t>of use cases representing a range of situations that the FSO would be expected to encounter when it undertakes whole energy system planning. The use cases were therefore not meant to be exclusive. </a:t>
            </a:r>
          </a:p>
          <a:p>
            <a:pPr marL="0" indent="0" algn="just">
              <a:buNone/>
            </a:pPr>
            <a:r>
              <a:rPr lang="en-US" sz="1200" dirty="0">
                <a:solidFill>
                  <a:schemeClr val="tx2"/>
                </a:solidFill>
              </a:rPr>
              <a:t>In order to ensure that the use cases were fit for purpose DNV articulated 5 design criteria that informed the development of the use cases. These were:</a:t>
            </a:r>
          </a:p>
          <a:p>
            <a:pPr algn="just">
              <a:buFont typeface="Wingdings" panose="05000000000000000000" pitchFamily="2" charset="2"/>
              <a:buChar char="ü"/>
            </a:pPr>
            <a:r>
              <a:rPr lang="en-GB" sz="1200" dirty="0">
                <a:solidFill>
                  <a:schemeClr val="accent1">
                    <a:lumMod val="50000"/>
                    <a:lumOff val="50000"/>
                  </a:schemeClr>
                </a:solidFill>
              </a:rPr>
              <a:t>Focus on network infrastructure</a:t>
            </a:r>
            <a:r>
              <a:rPr lang="en-GB" sz="1200" dirty="0"/>
              <a:t>: The situation should describe a network infrastructure project, such as connection of new generation or demand, new H</a:t>
            </a:r>
            <a:r>
              <a:rPr lang="en-GB" sz="1200" baseline="-25000" dirty="0"/>
              <a:t>2</a:t>
            </a:r>
            <a:r>
              <a:rPr lang="en-GB" sz="1200" dirty="0"/>
              <a:t> production, or transmission or distribution network reinforcement.</a:t>
            </a:r>
          </a:p>
          <a:p>
            <a:pPr algn="just">
              <a:buFont typeface="Wingdings" panose="05000000000000000000" pitchFamily="2" charset="2"/>
              <a:buChar char="ü"/>
            </a:pPr>
            <a:r>
              <a:rPr lang="en-GB" sz="1200" dirty="0">
                <a:solidFill>
                  <a:schemeClr val="accent1">
                    <a:lumMod val="50000"/>
                    <a:lumOff val="50000"/>
                  </a:schemeClr>
                </a:solidFill>
              </a:rPr>
              <a:t>Whole energy system scope</a:t>
            </a:r>
            <a:r>
              <a:rPr lang="en-GB" sz="1200" dirty="0"/>
              <a:t>: The situation should explore infrastructure options that involve at least two different energy vectors (e.g., electricity, natural gas and/or hydrogen and CCS).</a:t>
            </a:r>
          </a:p>
          <a:p>
            <a:pPr algn="just">
              <a:buFont typeface="Wingdings" panose="05000000000000000000" pitchFamily="2" charset="2"/>
              <a:buChar char="ü"/>
            </a:pPr>
            <a:r>
              <a:rPr lang="en-GB" sz="1200" dirty="0">
                <a:solidFill>
                  <a:schemeClr val="accent1">
                    <a:lumMod val="50000"/>
                    <a:lumOff val="50000"/>
                  </a:schemeClr>
                </a:solidFill>
              </a:rPr>
              <a:t>Involves a (potential) trade-off </a:t>
            </a:r>
            <a:r>
              <a:rPr lang="en-GB" sz="1200" dirty="0"/>
              <a:t>between time, size, location, scale, net zero contribution of infrastructure solution(s).</a:t>
            </a:r>
          </a:p>
          <a:p>
            <a:pPr algn="just">
              <a:buFont typeface="Wingdings" panose="05000000000000000000" pitchFamily="2" charset="2"/>
              <a:buChar char="ü"/>
            </a:pPr>
            <a:r>
              <a:rPr lang="en-GB" sz="1200" dirty="0">
                <a:solidFill>
                  <a:schemeClr val="accent1">
                    <a:lumMod val="50000"/>
                    <a:lumOff val="50000"/>
                  </a:schemeClr>
                </a:solidFill>
              </a:rPr>
              <a:t>Representative of realistic whole energy system planning challenges: </a:t>
            </a:r>
            <a:r>
              <a:rPr lang="en-GB" sz="1200" dirty="0"/>
              <a:t>The situation should describe network planning challenges that the FSO and GB energy industry are already facing, or are expected to face, on the pathway towards net zero 2050.</a:t>
            </a:r>
          </a:p>
          <a:p>
            <a:pPr algn="just">
              <a:buFont typeface="Wingdings" panose="05000000000000000000" pitchFamily="2" charset="2"/>
              <a:buChar char="ü"/>
            </a:pPr>
            <a:r>
              <a:rPr lang="en-GB" sz="1200" dirty="0">
                <a:solidFill>
                  <a:schemeClr val="accent1">
                    <a:lumMod val="50000"/>
                    <a:lumOff val="50000"/>
                  </a:schemeClr>
                </a:solidFill>
              </a:rPr>
              <a:t>Unique: </a:t>
            </a:r>
            <a:r>
              <a:rPr lang="en-GB" sz="1200" dirty="0"/>
              <a:t>The approach in each use case should reasonably avoid duplication of the main question that it is seeking to address.</a:t>
            </a:r>
          </a:p>
          <a:p>
            <a:pPr algn="just"/>
            <a:endParaRPr lang="en-GB" sz="1200" dirty="0"/>
          </a:p>
        </p:txBody>
      </p:sp>
      <p:sp>
        <p:nvSpPr>
          <p:cNvPr id="4" name="Slide Number Placeholder 3">
            <a:extLst>
              <a:ext uri="{FF2B5EF4-FFF2-40B4-BE49-F238E27FC236}">
                <a16:creationId xmlns:a16="http://schemas.microsoft.com/office/drawing/2014/main" id="{3CE53448-45D0-998D-B9D5-E5C7F52999C2}"/>
              </a:ext>
            </a:extLst>
          </p:cNvPr>
          <p:cNvSpPr>
            <a:spLocks noGrp="1"/>
          </p:cNvSpPr>
          <p:nvPr>
            <p:ph type="sldNum" sz="quarter" idx="12"/>
          </p:nvPr>
        </p:nvSpPr>
        <p:spPr/>
        <p:txBody>
          <a:bodyPr/>
          <a:lstStyle/>
          <a:p>
            <a:fld id="{5BA07366-CB75-4AA8-9E5B-928B849F427C}" type="slidenum">
              <a:rPr lang="en-GB" smtClean="0"/>
              <a:t>16</a:t>
            </a:fld>
            <a:endParaRPr lang="en-GB"/>
          </a:p>
        </p:txBody>
      </p:sp>
      <p:sp>
        <p:nvSpPr>
          <p:cNvPr id="5" name="Date Placeholder 4">
            <a:extLst>
              <a:ext uri="{FF2B5EF4-FFF2-40B4-BE49-F238E27FC236}">
                <a16:creationId xmlns:a16="http://schemas.microsoft.com/office/drawing/2014/main" id="{007CE498-B4F9-DB0B-45C8-49A5A227A270}"/>
              </a:ext>
            </a:extLst>
          </p:cNvPr>
          <p:cNvSpPr>
            <a:spLocks noGrp="1"/>
          </p:cNvSpPr>
          <p:nvPr>
            <p:ph type="dt" sz="half" idx="10"/>
          </p:nvPr>
        </p:nvSpPr>
        <p:spPr/>
        <p:txBody>
          <a:bodyPr/>
          <a:lstStyle/>
          <a:p>
            <a:fld id="{0F8DC4FC-5E04-427E-8CDB-A9C6EF9E5147}" type="datetime4">
              <a:rPr lang="en-GB" smtClean="0"/>
              <a:t>23 January 2024</a:t>
            </a:fld>
            <a:endParaRPr lang="en-GB"/>
          </a:p>
        </p:txBody>
      </p:sp>
      <p:sp>
        <p:nvSpPr>
          <p:cNvPr id="7" name="TextBox 6">
            <a:extLst>
              <a:ext uri="{FF2B5EF4-FFF2-40B4-BE49-F238E27FC236}">
                <a16:creationId xmlns:a16="http://schemas.microsoft.com/office/drawing/2014/main" id="{7E39C091-6BB0-05FF-7027-1B675240CB2D}"/>
              </a:ext>
            </a:extLst>
          </p:cNvPr>
          <p:cNvSpPr txBox="1"/>
          <p:nvPr/>
        </p:nvSpPr>
        <p:spPr>
          <a:xfrm>
            <a:off x="436055" y="5071430"/>
            <a:ext cx="5403850" cy="830997"/>
          </a:xfrm>
          <a:prstGeom prst="rect">
            <a:avLst/>
          </a:prstGeom>
          <a:noFill/>
        </p:spPr>
        <p:txBody>
          <a:bodyPr wrap="square">
            <a:spAutoFit/>
          </a:bodyPr>
          <a:lstStyle/>
          <a:p>
            <a:pPr marL="361950" indent="0" algn="ctr">
              <a:buNone/>
            </a:pPr>
            <a:r>
              <a:rPr lang="en-GB" sz="1200" i="1">
                <a:solidFill>
                  <a:schemeClr val="tx2"/>
                </a:solidFill>
                <a:latin typeface="+mj-lt"/>
                <a:ea typeface="+mj-ea"/>
                <a:cs typeface="+mj-cs"/>
              </a:rPr>
              <a:t>“A use case is a </a:t>
            </a:r>
            <a:r>
              <a:rPr lang="en-GB" sz="1200" b="0" i="1" kern="1200">
                <a:solidFill>
                  <a:schemeClr val="tx2"/>
                </a:solidFill>
                <a:latin typeface="+mj-lt"/>
                <a:ea typeface="+mj-ea"/>
                <a:cs typeface="+mj-cs"/>
              </a:rPr>
              <a:t>situation where the FSO has to consider network infrastructure options with interactions between different energy vectors, such as gas, electricity or hydrogen, and explore the potential trade-offs and synergies to optimize the outcome for GB.”</a:t>
            </a:r>
          </a:p>
        </p:txBody>
      </p:sp>
    </p:spTree>
    <p:extLst>
      <p:ext uri="{BB962C8B-B14F-4D97-AF65-F5344CB8AC3E}">
        <p14:creationId xmlns:p14="http://schemas.microsoft.com/office/powerpoint/2010/main" val="37714155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B60E8E-5DAC-807F-961B-59323AD70D90}"/>
              </a:ext>
            </a:extLst>
          </p:cNvPr>
          <p:cNvSpPr>
            <a:spLocks noGrp="1"/>
          </p:cNvSpPr>
          <p:nvPr>
            <p:ph type="title"/>
          </p:nvPr>
        </p:nvSpPr>
        <p:spPr/>
        <p:txBody>
          <a:bodyPr/>
          <a:lstStyle/>
          <a:p>
            <a:r>
              <a:rPr lang="en-GB" sz="3200" dirty="0"/>
              <a:t>3.1 Use Cases - Methodology</a:t>
            </a:r>
          </a:p>
        </p:txBody>
      </p:sp>
      <p:sp>
        <p:nvSpPr>
          <p:cNvPr id="4" name="Slide Number Placeholder 3">
            <a:extLst>
              <a:ext uri="{FF2B5EF4-FFF2-40B4-BE49-F238E27FC236}">
                <a16:creationId xmlns:a16="http://schemas.microsoft.com/office/drawing/2014/main" id="{ABEF6F55-B18F-C413-6B24-B867AC5DA7A1}"/>
              </a:ext>
            </a:extLst>
          </p:cNvPr>
          <p:cNvSpPr>
            <a:spLocks noGrp="1"/>
          </p:cNvSpPr>
          <p:nvPr>
            <p:ph type="sldNum" sz="quarter" idx="12"/>
          </p:nvPr>
        </p:nvSpPr>
        <p:spPr/>
        <p:txBody>
          <a:bodyPr/>
          <a:lstStyle/>
          <a:p>
            <a:fld id="{5BA07366-CB75-4AA8-9E5B-928B849F427C}" type="slidenum">
              <a:rPr lang="en-GB" smtClean="0"/>
              <a:t>17</a:t>
            </a:fld>
            <a:endParaRPr lang="en-GB"/>
          </a:p>
        </p:txBody>
      </p:sp>
      <p:graphicFrame>
        <p:nvGraphicFramePr>
          <p:cNvPr id="37" name="Table 5">
            <a:extLst>
              <a:ext uri="{FF2B5EF4-FFF2-40B4-BE49-F238E27FC236}">
                <a16:creationId xmlns:a16="http://schemas.microsoft.com/office/drawing/2014/main" id="{F0DC0B7C-38A9-9666-A6E3-C0413F074D9C}"/>
              </a:ext>
            </a:extLst>
          </p:cNvPr>
          <p:cNvGraphicFramePr>
            <a:graphicFrameLocks noGrp="1"/>
          </p:cNvGraphicFramePr>
          <p:nvPr>
            <p:ph idx="1"/>
            <p:extLst>
              <p:ext uri="{D42A27DB-BD31-4B8C-83A1-F6EECF244321}">
                <p14:modId xmlns:p14="http://schemas.microsoft.com/office/powerpoint/2010/main" val="2362779564"/>
              </p:ext>
            </p:extLst>
          </p:nvPr>
        </p:nvGraphicFramePr>
        <p:xfrm>
          <a:off x="539750" y="1753710"/>
          <a:ext cx="11119150" cy="3736295"/>
        </p:xfrm>
        <a:graphic>
          <a:graphicData uri="http://schemas.openxmlformats.org/drawingml/2006/table">
            <a:tbl>
              <a:tblPr firstCol="1" bandRow="1">
                <a:tableStyleId>{5C22544A-7EE6-4342-B048-85BDC9FD1C3A}</a:tableStyleId>
              </a:tblPr>
              <a:tblGrid>
                <a:gridCol w="2720064">
                  <a:extLst>
                    <a:ext uri="{9D8B030D-6E8A-4147-A177-3AD203B41FA5}">
                      <a16:colId xmlns:a16="http://schemas.microsoft.com/office/drawing/2014/main" val="2780760448"/>
                    </a:ext>
                  </a:extLst>
                </a:gridCol>
                <a:gridCol w="8399086">
                  <a:extLst>
                    <a:ext uri="{9D8B030D-6E8A-4147-A177-3AD203B41FA5}">
                      <a16:colId xmlns:a16="http://schemas.microsoft.com/office/drawing/2014/main" val="3390086950"/>
                    </a:ext>
                  </a:extLst>
                </a:gridCol>
              </a:tblGrid>
              <a:tr h="283463">
                <a:tc>
                  <a:txBody>
                    <a:bodyPr/>
                    <a:lstStyle/>
                    <a:p>
                      <a:r>
                        <a:rPr lang="en-GB" sz="1200" dirty="0"/>
                        <a:t>ID</a:t>
                      </a:r>
                    </a:p>
                  </a:txBody>
                  <a:tcPr/>
                </a:tc>
                <a:tc>
                  <a:txBody>
                    <a:bodyPr/>
                    <a:lstStyle/>
                    <a:p>
                      <a:pPr>
                        <a:spcBef>
                          <a:spcPts val="300"/>
                        </a:spcBef>
                        <a:spcAft>
                          <a:spcPts val="300"/>
                        </a:spcAft>
                      </a:pPr>
                      <a:r>
                        <a:rPr lang="en-GB" sz="1200" i="0"/>
                        <a:t>This is a unique ID number for each use case. ID numbers range from UC1 to UC7.</a:t>
                      </a:r>
                    </a:p>
                  </a:txBody>
                  <a:tcPr>
                    <a:solidFill>
                      <a:schemeClr val="bg1">
                        <a:lumMod val="95000"/>
                      </a:schemeClr>
                    </a:solidFill>
                  </a:tcPr>
                </a:tc>
                <a:extLst>
                  <a:ext uri="{0D108BD9-81ED-4DB2-BD59-A6C34878D82A}">
                    <a16:rowId xmlns:a16="http://schemas.microsoft.com/office/drawing/2014/main" val="4184509846"/>
                  </a:ext>
                </a:extLst>
              </a:tr>
              <a:tr h="283463">
                <a:tc>
                  <a:txBody>
                    <a:bodyPr/>
                    <a:lstStyle/>
                    <a:p>
                      <a:r>
                        <a:rPr lang="en-GB" sz="1200"/>
                        <a:t>Name</a:t>
                      </a:r>
                    </a:p>
                  </a:txBody>
                  <a:tcPr/>
                </a:tc>
                <a:tc>
                  <a:txBody>
                    <a:bodyPr/>
                    <a:lstStyle/>
                    <a:p>
                      <a:pPr>
                        <a:spcBef>
                          <a:spcPts val="300"/>
                        </a:spcBef>
                        <a:spcAft>
                          <a:spcPts val="300"/>
                        </a:spcAft>
                      </a:pPr>
                      <a:r>
                        <a:rPr lang="en-GB" sz="1200" i="0"/>
                        <a:t>This field reflects a representative name for each use case. </a:t>
                      </a:r>
                    </a:p>
                  </a:txBody>
                  <a:tcPr>
                    <a:solidFill>
                      <a:schemeClr val="bg1">
                        <a:lumMod val="95000"/>
                      </a:schemeClr>
                    </a:solidFill>
                  </a:tcPr>
                </a:tc>
                <a:extLst>
                  <a:ext uri="{0D108BD9-81ED-4DB2-BD59-A6C34878D82A}">
                    <a16:rowId xmlns:a16="http://schemas.microsoft.com/office/drawing/2014/main" val="1710053541"/>
                  </a:ext>
                </a:extLst>
              </a:tr>
              <a:tr h="481887">
                <a:tc>
                  <a:txBody>
                    <a:bodyPr/>
                    <a:lstStyle/>
                    <a:p>
                      <a:r>
                        <a:rPr lang="en-GB" sz="1200"/>
                        <a:t>Goal</a:t>
                      </a:r>
                    </a:p>
                  </a:txBody>
                  <a:tcPr/>
                </a:tc>
                <a:tc>
                  <a:txBody>
                    <a:bodyPr/>
                    <a:lstStyle/>
                    <a:p>
                      <a:pPr marL="0" marR="0" lvl="0" indent="0" algn="l" defTabSz="914400" rtl="0" eaLnBrk="1" fontAlgn="auto" latinLnBrk="0" hangingPunct="1">
                        <a:lnSpc>
                          <a:spcPct val="100000"/>
                        </a:lnSpc>
                        <a:spcBef>
                          <a:spcPts val="300"/>
                        </a:spcBef>
                        <a:spcAft>
                          <a:spcPts val="300"/>
                        </a:spcAft>
                        <a:buClrTx/>
                        <a:buSzTx/>
                        <a:buFontTx/>
                        <a:buNone/>
                        <a:tabLst/>
                        <a:defRPr/>
                      </a:pPr>
                      <a:r>
                        <a:rPr lang="en-GB" sz="1200" i="0"/>
                        <a:t>This field summarises what the use case aims to achieve through the different network infrastructure options. It provides the context for the desired outcome from each problem statement. </a:t>
                      </a:r>
                    </a:p>
                  </a:txBody>
                  <a:tcPr>
                    <a:solidFill>
                      <a:schemeClr val="bg1">
                        <a:lumMod val="95000"/>
                      </a:schemeClr>
                    </a:solidFill>
                  </a:tcPr>
                </a:tc>
                <a:extLst>
                  <a:ext uri="{0D108BD9-81ED-4DB2-BD59-A6C34878D82A}">
                    <a16:rowId xmlns:a16="http://schemas.microsoft.com/office/drawing/2014/main" val="3374267055"/>
                  </a:ext>
                </a:extLst>
              </a:tr>
              <a:tr h="0">
                <a:tc>
                  <a:txBody>
                    <a:bodyPr/>
                    <a:lstStyle/>
                    <a:p>
                      <a:r>
                        <a:rPr lang="en-GB" sz="1200" b="1" kern="1200">
                          <a:solidFill>
                            <a:schemeClr val="lt1"/>
                          </a:solidFill>
                          <a:latin typeface="+mn-lt"/>
                          <a:ea typeface="+mn-ea"/>
                          <a:cs typeface="+mn-cs"/>
                        </a:rPr>
                        <a:t>“Networked Energy” Elements</a:t>
                      </a:r>
                    </a:p>
                  </a:txBody>
                  <a:tcPr/>
                </a:tc>
                <a:tc>
                  <a:txBody>
                    <a:bodyPr/>
                    <a:lstStyle/>
                    <a:p>
                      <a:pPr marL="0" algn="l" defTabSz="914400" rtl="0" eaLnBrk="1" latinLnBrk="0" hangingPunct="1">
                        <a:spcBef>
                          <a:spcPts val="300"/>
                        </a:spcBef>
                        <a:spcAft>
                          <a:spcPts val="300"/>
                        </a:spcAft>
                      </a:pPr>
                      <a:r>
                        <a:rPr lang="en-GB" sz="1200" i="0" kern="1200">
                          <a:solidFill>
                            <a:schemeClr val="dk1"/>
                          </a:solidFill>
                          <a:latin typeface="+mn-lt"/>
                          <a:ea typeface="+mn-ea"/>
                          <a:cs typeface="+mn-cs"/>
                        </a:rPr>
                        <a:t>This field is described in detail in the next section. </a:t>
                      </a:r>
                    </a:p>
                  </a:txBody>
                  <a:tcPr>
                    <a:solidFill>
                      <a:schemeClr val="bg1">
                        <a:lumMod val="95000"/>
                      </a:schemeClr>
                    </a:solidFill>
                  </a:tcPr>
                </a:tc>
                <a:extLst>
                  <a:ext uri="{0D108BD9-81ED-4DB2-BD59-A6C34878D82A}">
                    <a16:rowId xmlns:a16="http://schemas.microsoft.com/office/drawing/2014/main" val="693603939"/>
                  </a:ext>
                </a:extLst>
              </a:tr>
              <a:tr h="481887">
                <a:tc>
                  <a:txBody>
                    <a:bodyPr/>
                    <a:lstStyle/>
                    <a:p>
                      <a:r>
                        <a:rPr lang="en-GB" sz="1200"/>
                        <a:t>Associated Synergies/ Benefits</a:t>
                      </a:r>
                    </a:p>
                  </a:txBody>
                  <a:tcPr/>
                </a:tc>
                <a:tc>
                  <a:txBody>
                    <a:bodyPr/>
                    <a:lstStyle/>
                    <a:p>
                      <a:pPr>
                        <a:spcBef>
                          <a:spcPts val="300"/>
                        </a:spcBef>
                        <a:spcAft>
                          <a:spcPts val="300"/>
                        </a:spcAft>
                      </a:pPr>
                      <a:r>
                        <a:rPr lang="en-GB" sz="1200" i="0"/>
                        <a:t>This field describes the whole energy system benefits that are sought in the specific use case and the opportunities for synergies across whole energy vectors. More details included in the next section.</a:t>
                      </a:r>
                    </a:p>
                  </a:txBody>
                  <a:tcPr>
                    <a:solidFill>
                      <a:schemeClr val="bg1">
                        <a:lumMod val="95000"/>
                      </a:schemeClr>
                    </a:solidFill>
                  </a:tcPr>
                </a:tc>
                <a:extLst>
                  <a:ext uri="{0D108BD9-81ED-4DB2-BD59-A6C34878D82A}">
                    <a16:rowId xmlns:a16="http://schemas.microsoft.com/office/drawing/2014/main" val="2373417870"/>
                  </a:ext>
                </a:extLst>
              </a:tr>
              <a:tr h="680311">
                <a:tc>
                  <a:txBody>
                    <a:bodyPr/>
                    <a:lstStyle/>
                    <a:p>
                      <a:r>
                        <a:rPr lang="en-GB" sz="1200"/>
                        <a:t>Key Barriers and Dependencies</a:t>
                      </a:r>
                    </a:p>
                  </a:txBody>
                  <a:tcPr/>
                </a:tc>
                <a:tc>
                  <a:txBody>
                    <a:bodyPr/>
                    <a:lstStyle/>
                    <a:p>
                      <a:pPr>
                        <a:spcBef>
                          <a:spcPts val="300"/>
                        </a:spcBef>
                        <a:spcAft>
                          <a:spcPts val="300"/>
                        </a:spcAft>
                      </a:pPr>
                      <a:r>
                        <a:rPr lang="en-GB" sz="1200" i="0" dirty="0"/>
                        <a:t>This fields describes barriers to implementation of the solution and/or key considerations that should be taken into account during the decision making process. It also summarises dependencies on industry developments and on other sectors, including barriers to the ESO’s stakeholders as well. </a:t>
                      </a:r>
                    </a:p>
                  </a:txBody>
                  <a:tcPr>
                    <a:solidFill>
                      <a:schemeClr val="bg1">
                        <a:lumMod val="95000"/>
                      </a:schemeClr>
                    </a:solidFill>
                  </a:tcPr>
                </a:tc>
                <a:extLst>
                  <a:ext uri="{0D108BD9-81ED-4DB2-BD59-A6C34878D82A}">
                    <a16:rowId xmlns:a16="http://schemas.microsoft.com/office/drawing/2014/main" val="926609312"/>
                  </a:ext>
                </a:extLst>
              </a:tr>
              <a:tr h="283463">
                <a:tc>
                  <a:txBody>
                    <a:bodyPr/>
                    <a:lstStyle/>
                    <a:p>
                      <a:r>
                        <a:rPr lang="en-GB" sz="1200"/>
                        <a:t>Stakeholders</a:t>
                      </a:r>
                    </a:p>
                  </a:txBody>
                  <a:tcPr/>
                </a:tc>
                <a:tc>
                  <a:txBody>
                    <a:bodyPr/>
                    <a:lstStyle/>
                    <a:p>
                      <a:pPr>
                        <a:spcBef>
                          <a:spcPts val="300"/>
                        </a:spcBef>
                        <a:spcAft>
                          <a:spcPts val="300"/>
                        </a:spcAft>
                      </a:pPr>
                      <a:r>
                        <a:rPr lang="en-GB" sz="1200" i="0" dirty="0"/>
                        <a:t>Any organisation outside the ESO which has a direct interest in the use case or is impacted by the decision. </a:t>
                      </a:r>
                    </a:p>
                  </a:txBody>
                  <a:tcPr>
                    <a:solidFill>
                      <a:schemeClr val="bg1">
                        <a:lumMod val="95000"/>
                      </a:schemeClr>
                    </a:solidFill>
                  </a:tcPr>
                </a:tc>
                <a:extLst>
                  <a:ext uri="{0D108BD9-81ED-4DB2-BD59-A6C34878D82A}">
                    <a16:rowId xmlns:a16="http://schemas.microsoft.com/office/drawing/2014/main" val="230233118"/>
                  </a:ext>
                </a:extLst>
              </a:tr>
              <a:tr h="287190">
                <a:tc>
                  <a:txBody>
                    <a:bodyPr/>
                    <a:lstStyle/>
                    <a:p>
                      <a:r>
                        <a:rPr lang="en-GB" sz="1200"/>
                        <a:t>Description</a:t>
                      </a:r>
                    </a:p>
                  </a:txBody>
                  <a:tcPr/>
                </a:tc>
                <a:tc>
                  <a:txBody>
                    <a:bodyPr/>
                    <a:lstStyle/>
                    <a:p>
                      <a:pPr>
                        <a:spcBef>
                          <a:spcPts val="300"/>
                        </a:spcBef>
                        <a:spcAft>
                          <a:spcPts val="300"/>
                        </a:spcAft>
                      </a:pPr>
                      <a:r>
                        <a:rPr lang="en-GB" sz="1200" i="0" u="none"/>
                        <a:t>Detailed description of the use case</a:t>
                      </a:r>
                    </a:p>
                  </a:txBody>
                  <a:tcPr>
                    <a:solidFill>
                      <a:schemeClr val="bg1">
                        <a:lumMod val="95000"/>
                      </a:schemeClr>
                    </a:solidFill>
                  </a:tcPr>
                </a:tc>
                <a:extLst>
                  <a:ext uri="{0D108BD9-81ED-4DB2-BD59-A6C34878D82A}">
                    <a16:rowId xmlns:a16="http://schemas.microsoft.com/office/drawing/2014/main" val="1384319395"/>
                  </a:ext>
                </a:extLst>
              </a:tr>
              <a:tr h="680311">
                <a:tc>
                  <a:txBody>
                    <a:bodyPr/>
                    <a:lstStyle/>
                    <a:p>
                      <a:r>
                        <a:rPr lang="en-GB" sz="1200"/>
                        <a:t>What does it mean for the FSO?</a:t>
                      </a:r>
                    </a:p>
                  </a:txBody>
                  <a:tcPr/>
                </a:tc>
                <a:tc>
                  <a:txBody>
                    <a:bodyPr/>
                    <a:lstStyle/>
                    <a:p>
                      <a:pPr>
                        <a:spcBef>
                          <a:spcPts val="300"/>
                        </a:spcBef>
                        <a:spcAft>
                          <a:spcPts val="300"/>
                        </a:spcAft>
                      </a:pPr>
                      <a:r>
                        <a:rPr lang="en-GB" sz="1200" i="0" u="none"/>
                        <a:t>This field is specific to the ESO and the project and addresses what the role of the FSO would be in each use case. For example, what should the FSO do? Is this relevant to FSO’s advisory role? Does it have an impact on network planning? Does the FSO need to facilitate coordination with other stakeholders? </a:t>
                      </a:r>
                    </a:p>
                  </a:txBody>
                  <a:tcPr>
                    <a:solidFill>
                      <a:schemeClr val="bg1">
                        <a:lumMod val="95000"/>
                      </a:schemeClr>
                    </a:solidFill>
                  </a:tcPr>
                </a:tc>
                <a:extLst>
                  <a:ext uri="{0D108BD9-81ED-4DB2-BD59-A6C34878D82A}">
                    <a16:rowId xmlns:a16="http://schemas.microsoft.com/office/drawing/2014/main" val="1244384571"/>
                  </a:ext>
                </a:extLst>
              </a:tr>
            </a:tbl>
          </a:graphicData>
        </a:graphic>
      </p:graphicFrame>
      <p:sp>
        <p:nvSpPr>
          <p:cNvPr id="3" name="Content Placeholder 2">
            <a:extLst>
              <a:ext uri="{FF2B5EF4-FFF2-40B4-BE49-F238E27FC236}">
                <a16:creationId xmlns:a16="http://schemas.microsoft.com/office/drawing/2014/main" id="{5339446B-8EFA-23F8-E524-64CA71027B57}"/>
              </a:ext>
            </a:extLst>
          </p:cNvPr>
          <p:cNvSpPr txBox="1">
            <a:spLocks/>
          </p:cNvSpPr>
          <p:nvPr/>
        </p:nvSpPr>
        <p:spPr>
          <a:xfrm>
            <a:off x="539750" y="1391011"/>
            <a:ext cx="11110914" cy="377621"/>
          </a:xfrm>
          <a:prstGeom prst="rect">
            <a:avLst/>
          </a:prstGeom>
        </p:spPr>
        <p:txBody>
          <a:bodyPr vert="horz" lIns="0" tIns="0" rIns="0" bIns="0" numCol="1" spcCol="108000" rtlCol="0">
            <a:noAutofit/>
          </a:bodyPr>
          <a:lstStyle>
            <a:lvl1pPr marL="180000" indent="-180000" algn="l" defTabSz="914400" rtl="0" eaLnBrk="1" latinLnBrk="0" hangingPunct="1">
              <a:lnSpc>
                <a:spcPct val="100000"/>
              </a:lnSpc>
              <a:spcBef>
                <a:spcPts val="1200"/>
              </a:spcBef>
              <a:buClrTx/>
              <a:buFont typeface="Arial" panose="020B0604020202020204" pitchFamily="34" charset="0"/>
              <a:buChar char="•"/>
              <a:defRPr sz="2000" b="0" kern="1200">
                <a:solidFill>
                  <a:schemeClr val="accent1"/>
                </a:solidFill>
                <a:latin typeface="+mn-lt"/>
                <a:ea typeface="+mn-ea"/>
                <a:cs typeface="+mn-cs"/>
              </a:defRPr>
            </a:lvl1pPr>
            <a:lvl2pPr marL="360000" indent="-180000" algn="l" defTabSz="914400" rtl="0" eaLnBrk="1" latinLnBrk="0" hangingPunct="1">
              <a:lnSpc>
                <a:spcPct val="100000"/>
              </a:lnSpc>
              <a:spcBef>
                <a:spcPts val="600"/>
              </a:spcBef>
              <a:buClrTx/>
              <a:buFont typeface="Arial" panose="020B0604020202020204" pitchFamily="34" charset="0"/>
              <a:buChar char="•"/>
              <a:defRPr sz="1800" kern="1200">
                <a:solidFill>
                  <a:schemeClr val="accent1"/>
                </a:solidFill>
                <a:latin typeface="+mn-lt"/>
                <a:ea typeface="+mn-ea"/>
                <a:cs typeface="+mn-cs"/>
              </a:defRPr>
            </a:lvl2pPr>
            <a:lvl3pPr marL="540000" indent="-180000" algn="l" defTabSz="914400" rtl="0" eaLnBrk="1" latinLnBrk="0" hangingPunct="1">
              <a:lnSpc>
                <a:spcPct val="100000"/>
              </a:lnSpc>
              <a:spcBef>
                <a:spcPts val="600"/>
              </a:spcBef>
              <a:buClrTx/>
              <a:buFont typeface="Arial" panose="020B0604020202020204" pitchFamily="34" charset="0"/>
              <a:buChar char="•"/>
              <a:defRPr sz="1600" kern="1200">
                <a:solidFill>
                  <a:schemeClr val="accent1"/>
                </a:solidFill>
                <a:latin typeface="+mn-lt"/>
                <a:ea typeface="+mn-ea"/>
                <a:cs typeface="+mn-cs"/>
              </a:defRPr>
            </a:lvl3pPr>
            <a:lvl4pPr marL="0" indent="0" algn="l" defTabSz="914400" rtl="0" eaLnBrk="1" latinLnBrk="0" hangingPunct="1">
              <a:lnSpc>
                <a:spcPct val="90000"/>
              </a:lnSpc>
              <a:spcBef>
                <a:spcPts val="600"/>
              </a:spcBef>
              <a:buClrTx/>
              <a:buFont typeface="Arial" panose="020B0604020202020204" pitchFamily="34" charset="0"/>
              <a:buChar char="​"/>
              <a:defRPr sz="2000" b="1" kern="1200">
                <a:solidFill>
                  <a:schemeClr val="accent1"/>
                </a:solidFill>
                <a:latin typeface="+mn-lt"/>
                <a:ea typeface="+mn-ea"/>
                <a:cs typeface="+mn-cs"/>
              </a:defRPr>
            </a:lvl4pPr>
            <a:lvl5pPr marL="0" indent="0" algn="l" defTabSz="914400" rtl="0" eaLnBrk="1" latinLnBrk="0" hangingPunct="1">
              <a:lnSpc>
                <a:spcPct val="100000"/>
              </a:lnSpc>
              <a:spcBef>
                <a:spcPts val="1200"/>
              </a:spcBef>
              <a:buClrTx/>
              <a:buFont typeface="Arial" panose="020B0604020202020204" pitchFamily="34" charset="0"/>
              <a:buChar char="​"/>
              <a:defRPr sz="2000" kern="1200">
                <a:solidFill>
                  <a:schemeClr val="accent1"/>
                </a:solidFill>
                <a:latin typeface="+mn-lt"/>
                <a:ea typeface="+mn-ea"/>
                <a:cs typeface="+mn-cs"/>
              </a:defRPr>
            </a:lvl5pPr>
            <a:lvl6pPr marL="0" indent="0" algn="l" defTabSz="914400" rtl="0" eaLnBrk="1" latinLnBrk="0" hangingPunct="1">
              <a:spcBef>
                <a:spcPts val="600"/>
              </a:spcBef>
              <a:buFont typeface="Arial" panose="020B0604020202020204" pitchFamily="34" charset="0"/>
              <a:buChar char="​"/>
              <a:defRPr sz="1000" b="1" kern="1200">
                <a:solidFill>
                  <a:schemeClr val="accent1"/>
                </a:solidFill>
                <a:latin typeface="+mn-lt"/>
                <a:ea typeface="+mn-ea"/>
                <a:cs typeface="+mn-cs"/>
              </a:defRPr>
            </a:lvl6pPr>
            <a:lvl7pPr marL="0" indent="0" algn="l" defTabSz="914400" rtl="0" eaLnBrk="1" latinLnBrk="0" hangingPunct="1">
              <a:spcBef>
                <a:spcPts val="600"/>
              </a:spcBef>
              <a:buFont typeface="Arial" panose="020B0604020202020204" pitchFamily="34" charset="0"/>
              <a:buChar char="​"/>
              <a:defRPr sz="1000" kern="1200">
                <a:solidFill>
                  <a:schemeClr val="accent1"/>
                </a:solidFill>
                <a:latin typeface="+mn-lt"/>
                <a:ea typeface="+mn-ea"/>
                <a:cs typeface="+mn-cs"/>
              </a:defRPr>
            </a:lvl7pPr>
            <a:lvl8pPr marL="180000" indent="-180000" algn="l" defTabSz="914400" rtl="0" eaLnBrk="1" latinLnBrk="0" hangingPunct="1">
              <a:spcBef>
                <a:spcPts val="600"/>
              </a:spcBef>
              <a:buFont typeface="Arial" pitchFamily="34" charset="0"/>
              <a:buChar char="•"/>
              <a:defRPr sz="1000" kern="1200">
                <a:solidFill>
                  <a:schemeClr val="accent1"/>
                </a:solidFill>
                <a:latin typeface="+mn-lt"/>
                <a:ea typeface="+mn-ea"/>
                <a:cs typeface="+mn-cs"/>
              </a:defRPr>
            </a:lvl8pPr>
            <a:lvl9pPr marL="0" indent="0" algn="l" defTabSz="914400" rtl="0" eaLnBrk="1" latinLnBrk="0" hangingPunct="1">
              <a:lnSpc>
                <a:spcPct val="83000"/>
              </a:lnSpc>
              <a:spcBef>
                <a:spcPts val="0"/>
              </a:spcBef>
              <a:buFont typeface="Arial" panose="020B0604020202020204" pitchFamily="34" charset="0"/>
              <a:buChar char="​"/>
              <a:defRPr sz="6000" b="1" kern="1200" spc="-300" baseline="0">
                <a:solidFill>
                  <a:schemeClr val="accent1"/>
                </a:solidFill>
                <a:latin typeface="+mn-lt"/>
                <a:ea typeface="+mn-ea"/>
                <a:cs typeface="+mn-cs"/>
              </a:defRPr>
            </a:lvl9pPr>
          </a:lstStyle>
          <a:p>
            <a:pPr marL="0" indent="0">
              <a:buFont typeface="Arial" panose="020B0604020202020204" pitchFamily="34" charset="0"/>
              <a:buNone/>
            </a:pPr>
            <a:r>
              <a:rPr lang="en-GB" sz="1200"/>
              <a:t>Each use case comprises of the following fields which are described below:</a:t>
            </a:r>
          </a:p>
        </p:txBody>
      </p:sp>
      <p:sp>
        <p:nvSpPr>
          <p:cNvPr id="5" name="Date Placeholder 4">
            <a:extLst>
              <a:ext uri="{FF2B5EF4-FFF2-40B4-BE49-F238E27FC236}">
                <a16:creationId xmlns:a16="http://schemas.microsoft.com/office/drawing/2014/main" id="{F24EABC1-6893-61F1-1F74-7119DD3003B7}"/>
              </a:ext>
            </a:extLst>
          </p:cNvPr>
          <p:cNvSpPr>
            <a:spLocks noGrp="1"/>
          </p:cNvSpPr>
          <p:nvPr>
            <p:ph type="dt" sz="half" idx="10"/>
          </p:nvPr>
        </p:nvSpPr>
        <p:spPr/>
        <p:txBody>
          <a:bodyPr/>
          <a:lstStyle/>
          <a:p>
            <a:fld id="{4F4B44D8-F863-490F-97DB-BF2A3145B9C1}" type="datetime4">
              <a:rPr lang="en-GB" smtClean="0"/>
              <a:t>23 January 2024</a:t>
            </a:fld>
            <a:endParaRPr lang="en-GB"/>
          </a:p>
        </p:txBody>
      </p:sp>
      <p:sp>
        <p:nvSpPr>
          <p:cNvPr id="6" name="TextBox 5">
            <a:extLst>
              <a:ext uri="{FF2B5EF4-FFF2-40B4-BE49-F238E27FC236}">
                <a16:creationId xmlns:a16="http://schemas.microsoft.com/office/drawing/2014/main" id="{CC87C3E6-6B71-EB03-D082-1946D8716CDC}"/>
              </a:ext>
            </a:extLst>
          </p:cNvPr>
          <p:cNvSpPr txBox="1"/>
          <p:nvPr/>
        </p:nvSpPr>
        <p:spPr>
          <a:xfrm>
            <a:off x="539750" y="5556680"/>
            <a:ext cx="6296025" cy="138499"/>
          </a:xfrm>
          <a:prstGeom prst="rect">
            <a:avLst/>
          </a:prstGeom>
          <a:noFill/>
        </p:spPr>
        <p:txBody>
          <a:bodyPr wrap="square" lIns="0" tIns="0" rIns="0" bIns="0" rtlCol="0">
            <a:spAutoFit/>
          </a:bodyPr>
          <a:lstStyle/>
          <a:p>
            <a:pPr algn="l">
              <a:lnSpc>
                <a:spcPct val="100000"/>
              </a:lnSpc>
              <a:spcBef>
                <a:spcPts val="600"/>
              </a:spcBef>
            </a:pPr>
            <a:r>
              <a:rPr lang="en-GB" sz="900" b="1">
                <a:solidFill>
                  <a:schemeClr val="accent1"/>
                </a:solidFill>
              </a:rPr>
              <a:t>Table 3.1 – Use case elements </a:t>
            </a:r>
          </a:p>
        </p:txBody>
      </p:sp>
    </p:spTree>
    <p:extLst>
      <p:ext uri="{BB962C8B-B14F-4D97-AF65-F5344CB8AC3E}">
        <p14:creationId xmlns:p14="http://schemas.microsoft.com/office/powerpoint/2010/main" val="19200017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4DDCD7-7CFB-67AB-5CCE-78C937B26E03}"/>
              </a:ext>
            </a:extLst>
          </p:cNvPr>
          <p:cNvSpPr>
            <a:spLocks noGrp="1"/>
          </p:cNvSpPr>
          <p:nvPr>
            <p:ph type="title"/>
          </p:nvPr>
        </p:nvSpPr>
        <p:spPr/>
        <p:txBody>
          <a:bodyPr/>
          <a:lstStyle/>
          <a:p>
            <a:r>
              <a:rPr lang="en-GB" sz="4800" dirty="0"/>
              <a:t>3.2 Use Cases – Detailed Description</a:t>
            </a:r>
          </a:p>
        </p:txBody>
      </p:sp>
      <p:sp>
        <p:nvSpPr>
          <p:cNvPr id="3" name="Slide Number Placeholder 2">
            <a:extLst>
              <a:ext uri="{FF2B5EF4-FFF2-40B4-BE49-F238E27FC236}">
                <a16:creationId xmlns:a16="http://schemas.microsoft.com/office/drawing/2014/main" id="{C2571CCB-3787-27C3-3F1A-CFE822B17D87}"/>
              </a:ext>
            </a:extLst>
          </p:cNvPr>
          <p:cNvSpPr>
            <a:spLocks noGrp="1"/>
          </p:cNvSpPr>
          <p:nvPr>
            <p:ph type="sldNum" sz="quarter" idx="12"/>
          </p:nvPr>
        </p:nvSpPr>
        <p:spPr/>
        <p:txBody>
          <a:bodyPr/>
          <a:lstStyle/>
          <a:p>
            <a:fld id="{5BA07366-CB75-4AA8-9E5B-928B849F427C}" type="slidenum">
              <a:rPr lang="en-GB" smtClean="0"/>
              <a:pPr/>
              <a:t>18</a:t>
            </a:fld>
            <a:endParaRPr lang="en-GB"/>
          </a:p>
        </p:txBody>
      </p:sp>
    </p:spTree>
    <p:extLst>
      <p:ext uri="{BB962C8B-B14F-4D97-AF65-F5344CB8AC3E}">
        <p14:creationId xmlns:p14="http://schemas.microsoft.com/office/powerpoint/2010/main" val="33399353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FB428-2459-7899-A309-7C64DD7A8D5D}"/>
              </a:ext>
            </a:extLst>
          </p:cNvPr>
          <p:cNvSpPr>
            <a:spLocks noGrp="1"/>
          </p:cNvSpPr>
          <p:nvPr>
            <p:ph type="title"/>
          </p:nvPr>
        </p:nvSpPr>
        <p:spPr/>
        <p:txBody>
          <a:bodyPr/>
          <a:lstStyle/>
          <a:p>
            <a:r>
              <a:rPr lang="en-GB" sz="3200" dirty="0"/>
              <a:t>3.2 Overview of use cases</a:t>
            </a:r>
          </a:p>
        </p:txBody>
      </p:sp>
      <p:sp>
        <p:nvSpPr>
          <p:cNvPr id="4" name="Slide Number Placeholder 3">
            <a:extLst>
              <a:ext uri="{FF2B5EF4-FFF2-40B4-BE49-F238E27FC236}">
                <a16:creationId xmlns:a16="http://schemas.microsoft.com/office/drawing/2014/main" id="{C7696F12-66F3-FF2D-89A1-DD24D750BC7B}"/>
              </a:ext>
            </a:extLst>
          </p:cNvPr>
          <p:cNvSpPr>
            <a:spLocks noGrp="1"/>
          </p:cNvSpPr>
          <p:nvPr>
            <p:ph type="sldNum" sz="quarter" idx="12"/>
          </p:nvPr>
        </p:nvSpPr>
        <p:spPr/>
        <p:txBody>
          <a:bodyPr/>
          <a:lstStyle/>
          <a:p>
            <a:fld id="{5BA07366-CB75-4AA8-9E5B-928B849F427C}" type="slidenum">
              <a:rPr lang="en-GB" smtClean="0"/>
              <a:t>19</a:t>
            </a:fld>
            <a:endParaRPr lang="en-GB"/>
          </a:p>
        </p:txBody>
      </p:sp>
      <p:sp>
        <p:nvSpPr>
          <p:cNvPr id="6" name="Content Placeholder 2">
            <a:extLst>
              <a:ext uri="{FF2B5EF4-FFF2-40B4-BE49-F238E27FC236}">
                <a16:creationId xmlns:a16="http://schemas.microsoft.com/office/drawing/2014/main" id="{9892CB1D-B893-380C-A275-2B433C7B1EFD}"/>
              </a:ext>
            </a:extLst>
          </p:cNvPr>
          <p:cNvSpPr txBox="1">
            <a:spLocks/>
          </p:cNvSpPr>
          <p:nvPr/>
        </p:nvSpPr>
        <p:spPr>
          <a:xfrm>
            <a:off x="349350" y="1316855"/>
            <a:ext cx="5394326" cy="3593333"/>
          </a:xfrm>
          <a:prstGeom prst="rect">
            <a:avLst/>
          </a:prstGeom>
        </p:spPr>
        <p:txBody>
          <a:bodyPr vert="horz" lIns="0" tIns="0" rIns="0" bIns="0" rtlCol="0">
            <a:noAutofit/>
          </a:bodyPr>
          <a:lstStyle>
            <a:lvl1pPr marL="180000" indent="-180000" algn="l" defTabSz="914400" rtl="0" eaLnBrk="1" latinLnBrk="0" hangingPunct="1">
              <a:lnSpc>
                <a:spcPct val="100000"/>
              </a:lnSpc>
              <a:spcBef>
                <a:spcPts val="1200"/>
              </a:spcBef>
              <a:buClrTx/>
              <a:buFont typeface="Arial" panose="020B0604020202020204" pitchFamily="34" charset="0"/>
              <a:buChar char="•"/>
              <a:defRPr sz="2000" b="0" kern="1200">
                <a:solidFill>
                  <a:schemeClr val="accent1"/>
                </a:solidFill>
                <a:latin typeface="+mn-lt"/>
                <a:ea typeface="+mn-ea"/>
                <a:cs typeface="+mn-cs"/>
              </a:defRPr>
            </a:lvl1pPr>
            <a:lvl2pPr marL="360000" indent="-180000" algn="l" defTabSz="914400" rtl="0" eaLnBrk="1" latinLnBrk="0" hangingPunct="1">
              <a:lnSpc>
                <a:spcPct val="100000"/>
              </a:lnSpc>
              <a:spcBef>
                <a:spcPts val="600"/>
              </a:spcBef>
              <a:buClrTx/>
              <a:buFont typeface="Arial" panose="020B0604020202020204" pitchFamily="34" charset="0"/>
              <a:buChar char="•"/>
              <a:defRPr sz="1800" kern="1200">
                <a:solidFill>
                  <a:schemeClr val="accent1"/>
                </a:solidFill>
                <a:latin typeface="+mn-lt"/>
                <a:ea typeface="+mn-ea"/>
                <a:cs typeface="+mn-cs"/>
              </a:defRPr>
            </a:lvl2pPr>
            <a:lvl3pPr marL="540000" indent="-180000" algn="l" defTabSz="914400" rtl="0" eaLnBrk="1" latinLnBrk="0" hangingPunct="1">
              <a:lnSpc>
                <a:spcPct val="100000"/>
              </a:lnSpc>
              <a:spcBef>
                <a:spcPts val="600"/>
              </a:spcBef>
              <a:buClrTx/>
              <a:buFont typeface="Arial" panose="020B0604020202020204" pitchFamily="34" charset="0"/>
              <a:buChar char="•"/>
              <a:defRPr sz="1600" kern="1200">
                <a:solidFill>
                  <a:schemeClr val="accent1"/>
                </a:solidFill>
                <a:latin typeface="+mn-lt"/>
                <a:ea typeface="+mn-ea"/>
                <a:cs typeface="+mn-cs"/>
              </a:defRPr>
            </a:lvl3pPr>
            <a:lvl4pPr marL="0" indent="0" algn="l" defTabSz="914400" rtl="0" eaLnBrk="1" latinLnBrk="0" hangingPunct="1">
              <a:lnSpc>
                <a:spcPct val="90000"/>
              </a:lnSpc>
              <a:spcBef>
                <a:spcPts val="600"/>
              </a:spcBef>
              <a:buClrTx/>
              <a:buFont typeface="Arial" panose="020B0604020202020204" pitchFamily="34" charset="0"/>
              <a:buChar char="​"/>
              <a:defRPr sz="2000" b="1" kern="1200">
                <a:solidFill>
                  <a:schemeClr val="accent1"/>
                </a:solidFill>
                <a:latin typeface="+mn-lt"/>
                <a:ea typeface="+mn-ea"/>
                <a:cs typeface="+mn-cs"/>
              </a:defRPr>
            </a:lvl4pPr>
            <a:lvl5pPr marL="0" indent="0" algn="l" defTabSz="914400" rtl="0" eaLnBrk="1" latinLnBrk="0" hangingPunct="1">
              <a:lnSpc>
                <a:spcPct val="100000"/>
              </a:lnSpc>
              <a:spcBef>
                <a:spcPts val="1200"/>
              </a:spcBef>
              <a:buClrTx/>
              <a:buFont typeface="Arial" panose="020B0604020202020204" pitchFamily="34" charset="0"/>
              <a:buChar char="​"/>
              <a:defRPr sz="2000" kern="1200">
                <a:solidFill>
                  <a:schemeClr val="accent1"/>
                </a:solidFill>
                <a:latin typeface="+mn-lt"/>
                <a:ea typeface="+mn-ea"/>
                <a:cs typeface="+mn-cs"/>
              </a:defRPr>
            </a:lvl5pPr>
            <a:lvl6pPr marL="0" indent="0" algn="l" defTabSz="914400" rtl="0" eaLnBrk="1" latinLnBrk="0" hangingPunct="1">
              <a:spcBef>
                <a:spcPts val="600"/>
              </a:spcBef>
              <a:buFont typeface="Arial" panose="020B0604020202020204" pitchFamily="34" charset="0"/>
              <a:buChar char="​"/>
              <a:defRPr sz="1000" b="1" kern="1200">
                <a:solidFill>
                  <a:schemeClr val="accent1"/>
                </a:solidFill>
                <a:latin typeface="+mn-lt"/>
                <a:ea typeface="+mn-ea"/>
                <a:cs typeface="+mn-cs"/>
              </a:defRPr>
            </a:lvl6pPr>
            <a:lvl7pPr marL="0" indent="0" algn="l" defTabSz="914400" rtl="0" eaLnBrk="1" latinLnBrk="0" hangingPunct="1">
              <a:spcBef>
                <a:spcPts val="600"/>
              </a:spcBef>
              <a:buFont typeface="Arial" panose="020B0604020202020204" pitchFamily="34" charset="0"/>
              <a:buChar char="​"/>
              <a:defRPr sz="1000" kern="1200">
                <a:solidFill>
                  <a:schemeClr val="accent1"/>
                </a:solidFill>
                <a:latin typeface="+mn-lt"/>
                <a:ea typeface="+mn-ea"/>
                <a:cs typeface="+mn-cs"/>
              </a:defRPr>
            </a:lvl7pPr>
            <a:lvl8pPr marL="180000" indent="-180000" algn="l" defTabSz="914400" rtl="0" eaLnBrk="1" latinLnBrk="0" hangingPunct="1">
              <a:spcBef>
                <a:spcPts val="600"/>
              </a:spcBef>
              <a:buFont typeface="Arial" pitchFamily="34" charset="0"/>
              <a:buChar char="•"/>
              <a:defRPr sz="1000" kern="1200">
                <a:solidFill>
                  <a:schemeClr val="accent1"/>
                </a:solidFill>
                <a:latin typeface="+mn-lt"/>
                <a:ea typeface="+mn-ea"/>
                <a:cs typeface="+mn-cs"/>
              </a:defRPr>
            </a:lvl8pPr>
            <a:lvl9pPr marL="0" indent="0" algn="l" defTabSz="914400" rtl="0" eaLnBrk="1" latinLnBrk="0" hangingPunct="1">
              <a:lnSpc>
                <a:spcPct val="83000"/>
              </a:lnSpc>
              <a:spcBef>
                <a:spcPts val="0"/>
              </a:spcBef>
              <a:buFont typeface="Arial" panose="020B0604020202020204" pitchFamily="34" charset="0"/>
              <a:buChar char="​"/>
              <a:defRPr sz="6000" b="1" kern="1200" spc="-300" baseline="0">
                <a:solidFill>
                  <a:schemeClr val="accent1"/>
                </a:solidFill>
                <a:latin typeface="+mn-lt"/>
                <a:ea typeface="+mn-ea"/>
                <a:cs typeface="+mn-cs"/>
              </a:defRPr>
            </a:lvl9pPr>
          </a:lstStyle>
          <a:p>
            <a:pPr marL="180000" lvl="1" indent="0" algn="just">
              <a:buNone/>
            </a:pPr>
            <a:r>
              <a:rPr lang="en-GB" sz="1200"/>
              <a:t>This section provides an overview of the use cases developed as part of this study. </a:t>
            </a:r>
          </a:p>
          <a:p>
            <a:pPr marL="180000" lvl="1" indent="0" algn="just">
              <a:buNone/>
            </a:pPr>
            <a:r>
              <a:rPr lang="en-GB" sz="1200"/>
              <a:t>The aim of these use cases was to demonstrate potential optimisation challenges the FSO will encounter with whole energy system network planning. Use cases do not show an ‘end state’ of the energy system at a certain time but rather offer an </a:t>
            </a:r>
            <a:r>
              <a:rPr lang="en-GB" sz="1200" b="1"/>
              <a:t>articulation of plausible whole system interactions</a:t>
            </a:r>
            <a:r>
              <a:rPr lang="en-GB" sz="1200"/>
              <a:t>. When and how these interactions might precisely materialise depends on many factors, such as system needs, policy targets, security of supply, etc.</a:t>
            </a:r>
          </a:p>
          <a:p>
            <a:pPr marL="180000" lvl="1" indent="0" algn="just">
              <a:buNone/>
            </a:pPr>
            <a:r>
              <a:rPr lang="en-GB" sz="1200"/>
              <a:t>In general, all use cases considered </a:t>
            </a:r>
            <a:r>
              <a:rPr lang="en-GB" sz="1200" b="1"/>
              <a:t>challenges that were relevant today, </a:t>
            </a:r>
            <a:r>
              <a:rPr lang="en-GB" sz="1200"/>
              <a:t>or that we </a:t>
            </a:r>
            <a:r>
              <a:rPr lang="en-GB" sz="1200" b="1"/>
              <a:t>expected to be relevant in the future</a:t>
            </a:r>
            <a:r>
              <a:rPr lang="en-GB" sz="1200"/>
              <a:t>. Inevitably, some use cases depended on the outcome of future market developments or policy decisions, which would ultimately impact other market, regulatory and technology developments. For example, the government policy decision on hydrogen for heat decision, expected in 2026, will have a significant steer on the future development of hydrogen networks and hydrogen production. </a:t>
            </a:r>
          </a:p>
          <a:p>
            <a:pPr marL="180000" lvl="1" indent="0" algn="just">
              <a:buNone/>
            </a:pPr>
            <a:r>
              <a:rPr lang="en-GB" sz="1200"/>
              <a:t>Finally, the study aimed to have </a:t>
            </a:r>
            <a:r>
              <a:rPr lang="en-GB" sz="1200" b="1"/>
              <a:t>a balanced and unbiased representation of the natural gas, electricity and hydrogen sectors </a:t>
            </a:r>
            <a:r>
              <a:rPr lang="en-GB" sz="1200"/>
              <a:t>to reflect the new responsibilities of the FSO that will extend beyond its current remit for electricity. All use cases involved interaction at least between two energy vectors (electricity and natural gas, electricity and hydrogen, natural gas and hydrogen).</a:t>
            </a:r>
          </a:p>
        </p:txBody>
      </p:sp>
      <p:sp>
        <p:nvSpPr>
          <p:cNvPr id="7" name="Content Placeholder 2">
            <a:extLst>
              <a:ext uri="{FF2B5EF4-FFF2-40B4-BE49-F238E27FC236}">
                <a16:creationId xmlns:a16="http://schemas.microsoft.com/office/drawing/2014/main" id="{879D56B7-EDBE-17CD-F925-5049A327C71D}"/>
              </a:ext>
            </a:extLst>
          </p:cNvPr>
          <p:cNvSpPr txBox="1">
            <a:spLocks/>
          </p:cNvSpPr>
          <p:nvPr/>
        </p:nvSpPr>
        <p:spPr>
          <a:xfrm>
            <a:off x="6256338" y="1769242"/>
            <a:ext cx="5394326" cy="3593333"/>
          </a:xfrm>
          <a:prstGeom prst="rect">
            <a:avLst/>
          </a:prstGeom>
        </p:spPr>
        <p:txBody>
          <a:bodyPr vert="horz" lIns="0" tIns="0" rIns="0" bIns="0" rtlCol="0">
            <a:noAutofit/>
          </a:bodyPr>
          <a:lstStyle>
            <a:lvl1pPr marL="180000" indent="-180000" algn="l" defTabSz="914400" rtl="0" eaLnBrk="1" latinLnBrk="0" hangingPunct="1">
              <a:lnSpc>
                <a:spcPct val="100000"/>
              </a:lnSpc>
              <a:spcBef>
                <a:spcPts val="1200"/>
              </a:spcBef>
              <a:buClrTx/>
              <a:buFont typeface="Arial" panose="020B0604020202020204" pitchFamily="34" charset="0"/>
              <a:buChar char="•"/>
              <a:defRPr sz="2000" b="0" kern="1200">
                <a:solidFill>
                  <a:schemeClr val="accent1"/>
                </a:solidFill>
                <a:latin typeface="+mn-lt"/>
                <a:ea typeface="+mn-ea"/>
                <a:cs typeface="+mn-cs"/>
              </a:defRPr>
            </a:lvl1pPr>
            <a:lvl2pPr marL="360000" indent="-180000" algn="l" defTabSz="914400" rtl="0" eaLnBrk="1" latinLnBrk="0" hangingPunct="1">
              <a:lnSpc>
                <a:spcPct val="100000"/>
              </a:lnSpc>
              <a:spcBef>
                <a:spcPts val="600"/>
              </a:spcBef>
              <a:buClrTx/>
              <a:buFont typeface="Arial" panose="020B0604020202020204" pitchFamily="34" charset="0"/>
              <a:buChar char="•"/>
              <a:defRPr sz="1800" kern="1200">
                <a:solidFill>
                  <a:schemeClr val="accent1"/>
                </a:solidFill>
                <a:latin typeface="+mn-lt"/>
                <a:ea typeface="+mn-ea"/>
                <a:cs typeface="+mn-cs"/>
              </a:defRPr>
            </a:lvl2pPr>
            <a:lvl3pPr marL="540000" indent="-180000" algn="l" defTabSz="914400" rtl="0" eaLnBrk="1" latinLnBrk="0" hangingPunct="1">
              <a:lnSpc>
                <a:spcPct val="100000"/>
              </a:lnSpc>
              <a:spcBef>
                <a:spcPts val="600"/>
              </a:spcBef>
              <a:buClrTx/>
              <a:buFont typeface="Arial" panose="020B0604020202020204" pitchFamily="34" charset="0"/>
              <a:buChar char="•"/>
              <a:defRPr sz="1600" kern="1200">
                <a:solidFill>
                  <a:schemeClr val="accent1"/>
                </a:solidFill>
                <a:latin typeface="+mn-lt"/>
                <a:ea typeface="+mn-ea"/>
                <a:cs typeface="+mn-cs"/>
              </a:defRPr>
            </a:lvl3pPr>
            <a:lvl4pPr marL="0" indent="0" algn="l" defTabSz="914400" rtl="0" eaLnBrk="1" latinLnBrk="0" hangingPunct="1">
              <a:lnSpc>
                <a:spcPct val="90000"/>
              </a:lnSpc>
              <a:spcBef>
                <a:spcPts val="600"/>
              </a:spcBef>
              <a:buClrTx/>
              <a:buFont typeface="Arial" panose="020B0604020202020204" pitchFamily="34" charset="0"/>
              <a:buChar char="​"/>
              <a:defRPr sz="2000" b="1" kern="1200">
                <a:solidFill>
                  <a:schemeClr val="accent1"/>
                </a:solidFill>
                <a:latin typeface="+mn-lt"/>
                <a:ea typeface="+mn-ea"/>
                <a:cs typeface="+mn-cs"/>
              </a:defRPr>
            </a:lvl4pPr>
            <a:lvl5pPr marL="0" indent="0" algn="l" defTabSz="914400" rtl="0" eaLnBrk="1" latinLnBrk="0" hangingPunct="1">
              <a:lnSpc>
                <a:spcPct val="100000"/>
              </a:lnSpc>
              <a:spcBef>
                <a:spcPts val="1200"/>
              </a:spcBef>
              <a:buClrTx/>
              <a:buFont typeface="Arial" panose="020B0604020202020204" pitchFamily="34" charset="0"/>
              <a:buChar char="​"/>
              <a:defRPr sz="2000" kern="1200">
                <a:solidFill>
                  <a:schemeClr val="accent1"/>
                </a:solidFill>
                <a:latin typeface="+mn-lt"/>
                <a:ea typeface="+mn-ea"/>
                <a:cs typeface="+mn-cs"/>
              </a:defRPr>
            </a:lvl5pPr>
            <a:lvl6pPr marL="0" indent="0" algn="l" defTabSz="914400" rtl="0" eaLnBrk="1" latinLnBrk="0" hangingPunct="1">
              <a:spcBef>
                <a:spcPts val="600"/>
              </a:spcBef>
              <a:buFont typeface="Arial" panose="020B0604020202020204" pitchFamily="34" charset="0"/>
              <a:buChar char="​"/>
              <a:defRPr sz="1000" b="1" kern="1200">
                <a:solidFill>
                  <a:schemeClr val="accent1"/>
                </a:solidFill>
                <a:latin typeface="+mn-lt"/>
                <a:ea typeface="+mn-ea"/>
                <a:cs typeface="+mn-cs"/>
              </a:defRPr>
            </a:lvl6pPr>
            <a:lvl7pPr marL="0" indent="0" algn="l" defTabSz="914400" rtl="0" eaLnBrk="1" latinLnBrk="0" hangingPunct="1">
              <a:spcBef>
                <a:spcPts val="600"/>
              </a:spcBef>
              <a:buFont typeface="Arial" panose="020B0604020202020204" pitchFamily="34" charset="0"/>
              <a:buChar char="​"/>
              <a:defRPr sz="1000" kern="1200">
                <a:solidFill>
                  <a:schemeClr val="accent1"/>
                </a:solidFill>
                <a:latin typeface="+mn-lt"/>
                <a:ea typeface="+mn-ea"/>
                <a:cs typeface="+mn-cs"/>
              </a:defRPr>
            </a:lvl7pPr>
            <a:lvl8pPr marL="180000" indent="-180000" algn="l" defTabSz="914400" rtl="0" eaLnBrk="1" latinLnBrk="0" hangingPunct="1">
              <a:spcBef>
                <a:spcPts val="600"/>
              </a:spcBef>
              <a:buFont typeface="Arial" pitchFamily="34" charset="0"/>
              <a:buChar char="•"/>
              <a:defRPr sz="1000" kern="1200">
                <a:solidFill>
                  <a:schemeClr val="accent1"/>
                </a:solidFill>
                <a:latin typeface="+mn-lt"/>
                <a:ea typeface="+mn-ea"/>
                <a:cs typeface="+mn-cs"/>
              </a:defRPr>
            </a:lvl8pPr>
            <a:lvl9pPr marL="0" indent="0" algn="l" defTabSz="914400" rtl="0" eaLnBrk="1" latinLnBrk="0" hangingPunct="1">
              <a:lnSpc>
                <a:spcPct val="83000"/>
              </a:lnSpc>
              <a:spcBef>
                <a:spcPts val="0"/>
              </a:spcBef>
              <a:buFont typeface="Arial" panose="020B0604020202020204" pitchFamily="34" charset="0"/>
              <a:buChar char="​"/>
              <a:defRPr sz="6000" b="1" kern="1200" spc="-300" baseline="0">
                <a:solidFill>
                  <a:schemeClr val="accent1"/>
                </a:solidFill>
                <a:latin typeface="+mn-lt"/>
                <a:ea typeface="+mn-ea"/>
                <a:cs typeface="+mn-cs"/>
              </a:defRPr>
            </a:lvl9pPr>
          </a:lstStyle>
          <a:p>
            <a:pPr marL="180000" lvl="1" indent="0">
              <a:buNone/>
            </a:pPr>
            <a:endParaRPr lang="en-GB" sz="1200">
              <a:highlight>
                <a:srgbClr val="FFFF00"/>
              </a:highlight>
            </a:endParaRPr>
          </a:p>
        </p:txBody>
      </p:sp>
      <p:sp>
        <p:nvSpPr>
          <p:cNvPr id="8" name="Content Placeholder 2">
            <a:extLst>
              <a:ext uri="{FF2B5EF4-FFF2-40B4-BE49-F238E27FC236}">
                <a16:creationId xmlns:a16="http://schemas.microsoft.com/office/drawing/2014/main" id="{3538082C-05FC-1675-5DEC-4B7DBC6A4BA6}"/>
              </a:ext>
            </a:extLst>
          </p:cNvPr>
          <p:cNvSpPr txBox="1">
            <a:spLocks/>
          </p:cNvSpPr>
          <p:nvPr/>
        </p:nvSpPr>
        <p:spPr>
          <a:xfrm>
            <a:off x="5945288" y="1316855"/>
            <a:ext cx="5916613" cy="4671158"/>
          </a:xfrm>
          <a:prstGeom prst="rect">
            <a:avLst/>
          </a:prstGeom>
        </p:spPr>
        <p:txBody>
          <a:bodyPr vert="horz" lIns="0" tIns="0" rIns="0" bIns="0" rtlCol="0">
            <a:noAutofit/>
          </a:bodyPr>
          <a:lstStyle>
            <a:lvl1pPr marL="180000" indent="-180000" algn="l" defTabSz="914400" rtl="0" eaLnBrk="1" latinLnBrk="0" hangingPunct="1">
              <a:lnSpc>
                <a:spcPct val="100000"/>
              </a:lnSpc>
              <a:spcBef>
                <a:spcPts val="1200"/>
              </a:spcBef>
              <a:buClrTx/>
              <a:buFont typeface="Arial" panose="020B0604020202020204" pitchFamily="34" charset="0"/>
              <a:buChar char="•"/>
              <a:defRPr sz="2000" b="0" kern="1200">
                <a:solidFill>
                  <a:schemeClr val="accent1"/>
                </a:solidFill>
                <a:latin typeface="+mn-lt"/>
                <a:ea typeface="+mn-ea"/>
                <a:cs typeface="+mn-cs"/>
              </a:defRPr>
            </a:lvl1pPr>
            <a:lvl2pPr marL="360000" indent="-180000" algn="l" defTabSz="914400" rtl="0" eaLnBrk="1" latinLnBrk="0" hangingPunct="1">
              <a:lnSpc>
                <a:spcPct val="100000"/>
              </a:lnSpc>
              <a:spcBef>
                <a:spcPts val="600"/>
              </a:spcBef>
              <a:buClrTx/>
              <a:buFont typeface="Arial" panose="020B0604020202020204" pitchFamily="34" charset="0"/>
              <a:buChar char="•"/>
              <a:defRPr sz="1800" kern="1200">
                <a:solidFill>
                  <a:schemeClr val="accent1"/>
                </a:solidFill>
                <a:latin typeface="+mn-lt"/>
                <a:ea typeface="+mn-ea"/>
                <a:cs typeface="+mn-cs"/>
              </a:defRPr>
            </a:lvl2pPr>
            <a:lvl3pPr marL="540000" indent="-180000" algn="l" defTabSz="914400" rtl="0" eaLnBrk="1" latinLnBrk="0" hangingPunct="1">
              <a:lnSpc>
                <a:spcPct val="100000"/>
              </a:lnSpc>
              <a:spcBef>
                <a:spcPts val="600"/>
              </a:spcBef>
              <a:buClrTx/>
              <a:buFont typeface="Arial" panose="020B0604020202020204" pitchFamily="34" charset="0"/>
              <a:buChar char="•"/>
              <a:defRPr sz="1600" kern="1200">
                <a:solidFill>
                  <a:schemeClr val="accent1"/>
                </a:solidFill>
                <a:latin typeface="+mn-lt"/>
                <a:ea typeface="+mn-ea"/>
                <a:cs typeface="+mn-cs"/>
              </a:defRPr>
            </a:lvl3pPr>
            <a:lvl4pPr marL="0" indent="0" algn="l" defTabSz="914400" rtl="0" eaLnBrk="1" latinLnBrk="0" hangingPunct="1">
              <a:lnSpc>
                <a:spcPct val="90000"/>
              </a:lnSpc>
              <a:spcBef>
                <a:spcPts val="600"/>
              </a:spcBef>
              <a:buClrTx/>
              <a:buFont typeface="Arial" panose="020B0604020202020204" pitchFamily="34" charset="0"/>
              <a:buChar char="​"/>
              <a:defRPr sz="2000" b="1" kern="1200">
                <a:solidFill>
                  <a:schemeClr val="accent1"/>
                </a:solidFill>
                <a:latin typeface="+mn-lt"/>
                <a:ea typeface="+mn-ea"/>
                <a:cs typeface="+mn-cs"/>
              </a:defRPr>
            </a:lvl4pPr>
            <a:lvl5pPr marL="0" indent="0" algn="l" defTabSz="914400" rtl="0" eaLnBrk="1" latinLnBrk="0" hangingPunct="1">
              <a:lnSpc>
                <a:spcPct val="100000"/>
              </a:lnSpc>
              <a:spcBef>
                <a:spcPts val="1200"/>
              </a:spcBef>
              <a:buClrTx/>
              <a:buFont typeface="Arial" panose="020B0604020202020204" pitchFamily="34" charset="0"/>
              <a:buChar char="​"/>
              <a:defRPr sz="2000" kern="1200">
                <a:solidFill>
                  <a:schemeClr val="accent1"/>
                </a:solidFill>
                <a:latin typeface="+mn-lt"/>
                <a:ea typeface="+mn-ea"/>
                <a:cs typeface="+mn-cs"/>
              </a:defRPr>
            </a:lvl5pPr>
            <a:lvl6pPr marL="0" indent="0" algn="l" defTabSz="914400" rtl="0" eaLnBrk="1" latinLnBrk="0" hangingPunct="1">
              <a:spcBef>
                <a:spcPts val="600"/>
              </a:spcBef>
              <a:buFont typeface="Arial" panose="020B0604020202020204" pitchFamily="34" charset="0"/>
              <a:buChar char="​"/>
              <a:defRPr sz="1000" b="1" kern="1200">
                <a:solidFill>
                  <a:schemeClr val="accent1"/>
                </a:solidFill>
                <a:latin typeface="+mn-lt"/>
                <a:ea typeface="+mn-ea"/>
                <a:cs typeface="+mn-cs"/>
              </a:defRPr>
            </a:lvl6pPr>
            <a:lvl7pPr marL="0" indent="0" algn="l" defTabSz="914400" rtl="0" eaLnBrk="1" latinLnBrk="0" hangingPunct="1">
              <a:spcBef>
                <a:spcPts val="600"/>
              </a:spcBef>
              <a:buFont typeface="Arial" panose="020B0604020202020204" pitchFamily="34" charset="0"/>
              <a:buChar char="​"/>
              <a:defRPr sz="1000" kern="1200">
                <a:solidFill>
                  <a:schemeClr val="accent1"/>
                </a:solidFill>
                <a:latin typeface="+mn-lt"/>
                <a:ea typeface="+mn-ea"/>
                <a:cs typeface="+mn-cs"/>
              </a:defRPr>
            </a:lvl7pPr>
            <a:lvl8pPr marL="180000" indent="-180000" algn="l" defTabSz="914400" rtl="0" eaLnBrk="1" latinLnBrk="0" hangingPunct="1">
              <a:spcBef>
                <a:spcPts val="600"/>
              </a:spcBef>
              <a:buFont typeface="Arial" pitchFamily="34" charset="0"/>
              <a:buChar char="•"/>
              <a:defRPr sz="1000" kern="1200">
                <a:solidFill>
                  <a:schemeClr val="accent1"/>
                </a:solidFill>
                <a:latin typeface="+mn-lt"/>
                <a:ea typeface="+mn-ea"/>
                <a:cs typeface="+mn-cs"/>
              </a:defRPr>
            </a:lvl8pPr>
            <a:lvl9pPr marL="0" indent="0" algn="l" defTabSz="914400" rtl="0" eaLnBrk="1" latinLnBrk="0" hangingPunct="1">
              <a:lnSpc>
                <a:spcPct val="83000"/>
              </a:lnSpc>
              <a:spcBef>
                <a:spcPts val="0"/>
              </a:spcBef>
              <a:buFont typeface="Arial" panose="020B0604020202020204" pitchFamily="34" charset="0"/>
              <a:buChar char="​"/>
              <a:defRPr sz="6000" b="1" kern="1200" spc="-300" baseline="0">
                <a:solidFill>
                  <a:schemeClr val="accent1"/>
                </a:solidFill>
                <a:latin typeface="+mn-lt"/>
                <a:ea typeface="+mn-ea"/>
                <a:cs typeface="+mn-cs"/>
              </a:defRPr>
            </a:lvl9pPr>
          </a:lstStyle>
          <a:p>
            <a:pPr marL="180000" lvl="1" indent="0">
              <a:buNone/>
            </a:pPr>
            <a:r>
              <a:rPr lang="en-GB" sz="1200" dirty="0"/>
              <a:t>We developed seven use cases, which are summarised in the diagram on the next slide. These are:</a:t>
            </a:r>
          </a:p>
          <a:p>
            <a:pPr marL="408600" lvl="1" indent="-228600">
              <a:buFont typeface="+mj-lt"/>
              <a:buAutoNum type="arabicPeriod"/>
            </a:pPr>
            <a:r>
              <a:rPr lang="en-GB" sz="1200" dirty="0">
                <a:hlinkClick r:id="rId3" action="ppaction://hlinksldjump"/>
              </a:rPr>
              <a:t>Wind farm and electrolysis build</a:t>
            </a:r>
            <a:endParaRPr lang="en-GB" sz="1200" dirty="0"/>
          </a:p>
          <a:p>
            <a:pPr marL="408600" lvl="1" indent="-228600">
              <a:buFont typeface="+mj-lt"/>
              <a:buAutoNum type="arabicPeriod"/>
            </a:pPr>
            <a:r>
              <a:rPr lang="en-GB" sz="1200" dirty="0">
                <a:hlinkClick r:id="rId4" action="ppaction://hlinksldjump"/>
              </a:rPr>
              <a:t>Wind farm and CCGT conversion to hydrogen </a:t>
            </a:r>
            <a:endParaRPr lang="en-GB" sz="1200" dirty="0"/>
          </a:p>
          <a:p>
            <a:pPr marL="408600" lvl="1" indent="-228600">
              <a:buFont typeface="+mj-lt"/>
              <a:buAutoNum type="arabicPeriod"/>
            </a:pPr>
            <a:r>
              <a:rPr lang="en-GB" sz="1200" dirty="0">
                <a:hlinkClick r:id="rId5" action="ppaction://hlinksldjump"/>
              </a:rPr>
              <a:t>Industrial cluster and blue hydrogen hub</a:t>
            </a:r>
            <a:endParaRPr lang="en-GB" sz="1200" dirty="0"/>
          </a:p>
          <a:p>
            <a:pPr marL="408600" lvl="1" indent="-228600">
              <a:buFont typeface="+mj-lt"/>
              <a:buAutoNum type="arabicPeriod"/>
            </a:pPr>
            <a:r>
              <a:rPr lang="en-GB" sz="1200" dirty="0">
                <a:hlinkClick r:id="rId6" action="ppaction://hlinksldjump"/>
              </a:rPr>
              <a:t>Hydrogen storage to maximise recovery or renewable energy</a:t>
            </a:r>
            <a:endParaRPr lang="en-GB" sz="1200" dirty="0"/>
          </a:p>
          <a:p>
            <a:pPr marL="408600" lvl="1" indent="-228600">
              <a:buFont typeface="+mj-lt"/>
              <a:buAutoNum type="arabicPeriod"/>
            </a:pPr>
            <a:r>
              <a:rPr lang="en-GB" sz="1200" dirty="0">
                <a:hlinkClick r:id="rId7" action="ppaction://hlinksldjump"/>
              </a:rPr>
              <a:t>Optimising a nuclear plant connection</a:t>
            </a:r>
            <a:endParaRPr lang="en-GB" sz="1200" dirty="0"/>
          </a:p>
          <a:p>
            <a:pPr marL="408600" lvl="1" indent="-228600">
              <a:buFont typeface="+mj-lt"/>
              <a:buAutoNum type="arabicPeriod"/>
            </a:pPr>
            <a:r>
              <a:rPr lang="en-GB" sz="1200" dirty="0">
                <a:hlinkClick r:id="rId8" action="ppaction://hlinksldjump"/>
              </a:rPr>
              <a:t>Transition of natural gas networks to low/zero carbon fuel networks</a:t>
            </a:r>
            <a:endParaRPr lang="en-GB" sz="1200" dirty="0"/>
          </a:p>
          <a:p>
            <a:pPr marL="408600" lvl="1" indent="-228600">
              <a:buFont typeface="+mj-lt"/>
              <a:buAutoNum type="arabicPeriod"/>
            </a:pPr>
            <a:r>
              <a:rPr lang="en-GB" sz="1200" dirty="0">
                <a:hlinkClick r:id="rId9" action="ppaction://hlinksldjump"/>
              </a:rPr>
              <a:t>Flexibility of whole system options for long-term planning and stability </a:t>
            </a:r>
            <a:endParaRPr lang="en-GB" sz="1200" dirty="0"/>
          </a:p>
          <a:p>
            <a:pPr marL="180000" lvl="1" indent="0">
              <a:buNone/>
            </a:pPr>
            <a:r>
              <a:rPr lang="en-GB" sz="1200" dirty="0"/>
              <a:t>Slides 22-35 provide a detailed description for each of these use cases.</a:t>
            </a:r>
          </a:p>
          <a:p>
            <a:pPr marL="180000" lvl="1" indent="0">
              <a:buNone/>
            </a:pPr>
            <a:r>
              <a:rPr lang="en-GB" sz="1200" dirty="0"/>
              <a:t>This list is not exhaustive, and we acknowledge there are other whole energy system uses cases, such as interaction with data centres and heat networks among others, but these were deemed outside of the scope of Project </a:t>
            </a:r>
            <a:r>
              <a:rPr lang="en-GB" sz="1200" dirty="0">
                <a:latin typeface="+mj-lt"/>
                <a:ea typeface="SimSun" panose="02010600030101010101" pitchFamily="2" charset="-122"/>
              </a:rPr>
              <a:t>WESNP</a:t>
            </a:r>
            <a:r>
              <a:rPr lang="en-GB" sz="1200" dirty="0"/>
              <a:t>. The purpose of the use cases described in this project was to not to reflect a finite list, but rather to provide typical examples of network infrastructure planning challenges. </a:t>
            </a:r>
          </a:p>
          <a:p>
            <a:pPr marL="180000" lvl="1" indent="0">
              <a:buNone/>
            </a:pPr>
            <a:r>
              <a:rPr lang="en-GB" sz="1200" dirty="0"/>
              <a:t>Furthermore it is important to note that </a:t>
            </a:r>
            <a:r>
              <a:rPr lang="en-GB" sz="1200" b="1" dirty="0"/>
              <a:t>every use case refers to a single optimisation problem which required a single infrastructure solution. </a:t>
            </a:r>
            <a:r>
              <a:rPr lang="en-GB" sz="1200" dirty="0"/>
              <a:t>Naturally, this would change when considering the wider GB planning strategy, where a variety of options could be applicable subject to the specifics of the problem. For example, network reinforcement may be an optimal infrastructure solution in one instance, while at another location installing an electrolyser could optimise network planning.</a:t>
            </a:r>
          </a:p>
          <a:p>
            <a:pPr marL="180000" lvl="1" indent="0">
              <a:buNone/>
            </a:pPr>
            <a:r>
              <a:rPr lang="en-GB" sz="1200" dirty="0"/>
              <a:t>Figure 3.2 on the next slides provides a schematic overview of the use cases. </a:t>
            </a:r>
          </a:p>
        </p:txBody>
      </p:sp>
      <p:sp>
        <p:nvSpPr>
          <p:cNvPr id="9" name="Date Placeholder 8">
            <a:extLst>
              <a:ext uri="{FF2B5EF4-FFF2-40B4-BE49-F238E27FC236}">
                <a16:creationId xmlns:a16="http://schemas.microsoft.com/office/drawing/2014/main" id="{5D20482B-8EE7-1ED5-EED1-DA3F268E5F40}"/>
              </a:ext>
            </a:extLst>
          </p:cNvPr>
          <p:cNvSpPr>
            <a:spLocks noGrp="1"/>
          </p:cNvSpPr>
          <p:nvPr>
            <p:ph type="dt" sz="half" idx="10"/>
          </p:nvPr>
        </p:nvSpPr>
        <p:spPr/>
        <p:txBody>
          <a:bodyPr/>
          <a:lstStyle/>
          <a:p>
            <a:fld id="{92312375-7BFF-4F24-AFBB-5364F76FED60}" type="datetime4">
              <a:rPr lang="en-GB" smtClean="0"/>
              <a:t>23 January 2024</a:t>
            </a:fld>
            <a:endParaRPr lang="en-GB"/>
          </a:p>
        </p:txBody>
      </p:sp>
    </p:spTree>
    <p:extLst>
      <p:ext uri="{BB962C8B-B14F-4D97-AF65-F5344CB8AC3E}">
        <p14:creationId xmlns:p14="http://schemas.microsoft.com/office/powerpoint/2010/main" val="17579963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a:extLst>
              <a:ext uri="{FF2B5EF4-FFF2-40B4-BE49-F238E27FC236}">
                <a16:creationId xmlns:a16="http://schemas.microsoft.com/office/drawing/2014/main" id="{AADC230B-D189-FB3A-25BD-949944ABC392}"/>
              </a:ext>
            </a:extLst>
          </p:cNvPr>
          <p:cNvGraphicFramePr>
            <a:graphicFrameLocks noGrp="1"/>
          </p:cNvGraphicFramePr>
          <p:nvPr>
            <p:extLst>
              <p:ext uri="{D42A27DB-BD31-4B8C-83A1-F6EECF244321}">
                <p14:modId xmlns:p14="http://schemas.microsoft.com/office/powerpoint/2010/main" val="529841477"/>
              </p:ext>
            </p:extLst>
          </p:nvPr>
        </p:nvGraphicFramePr>
        <p:xfrm>
          <a:off x="540000" y="4409849"/>
          <a:ext cx="5280989" cy="1638872"/>
        </p:xfrm>
        <a:graphic>
          <a:graphicData uri="http://schemas.openxmlformats.org/drawingml/2006/table">
            <a:tbl>
              <a:tblPr/>
              <a:tblGrid>
                <a:gridCol w="1709074">
                  <a:extLst>
                    <a:ext uri="{9D8B030D-6E8A-4147-A177-3AD203B41FA5}">
                      <a16:colId xmlns:a16="http://schemas.microsoft.com/office/drawing/2014/main" val="4080100842"/>
                    </a:ext>
                  </a:extLst>
                </a:gridCol>
                <a:gridCol w="80029">
                  <a:extLst>
                    <a:ext uri="{9D8B030D-6E8A-4147-A177-3AD203B41FA5}">
                      <a16:colId xmlns:a16="http://schemas.microsoft.com/office/drawing/2014/main" val="2488453367"/>
                    </a:ext>
                  </a:extLst>
                </a:gridCol>
                <a:gridCol w="1705653">
                  <a:extLst>
                    <a:ext uri="{9D8B030D-6E8A-4147-A177-3AD203B41FA5}">
                      <a16:colId xmlns:a16="http://schemas.microsoft.com/office/drawing/2014/main" val="3052262333"/>
                    </a:ext>
                  </a:extLst>
                </a:gridCol>
                <a:gridCol w="77710">
                  <a:extLst>
                    <a:ext uri="{9D8B030D-6E8A-4147-A177-3AD203B41FA5}">
                      <a16:colId xmlns:a16="http://schemas.microsoft.com/office/drawing/2014/main" val="4164864403"/>
                    </a:ext>
                  </a:extLst>
                </a:gridCol>
                <a:gridCol w="1708523">
                  <a:extLst>
                    <a:ext uri="{9D8B030D-6E8A-4147-A177-3AD203B41FA5}">
                      <a16:colId xmlns:a16="http://schemas.microsoft.com/office/drawing/2014/main" val="2510744395"/>
                    </a:ext>
                  </a:extLst>
                </a:gridCol>
              </a:tblGrid>
              <a:tr h="1302961">
                <a:tc>
                  <a:txBody>
                    <a:bodyPr/>
                    <a:lstStyle/>
                    <a:p>
                      <a:pPr>
                        <a:lnSpc>
                          <a:spcPts val="1400"/>
                        </a:lnSpc>
                      </a:pPr>
                      <a:r>
                        <a:rPr lang="en-GB" sz="900" dirty="0">
                          <a:effectLst/>
                          <a:latin typeface="Arial" panose="020B0604020202020204" pitchFamily="34" charset="0"/>
                          <a:ea typeface="SimSun" panose="02010600030101010101" pitchFamily="2" charset="-122"/>
                          <a:cs typeface="Arial" panose="020B0604020202020204" pitchFamily="34" charset="0"/>
                        </a:rPr>
                        <a:t>Prepared by: </a:t>
                      </a:r>
                    </a:p>
                    <a:p>
                      <a:pPr>
                        <a:lnSpc>
                          <a:spcPts val="1400"/>
                        </a:lnSpc>
                      </a:pPr>
                      <a:r>
                        <a:rPr lang="en-GB" sz="900" dirty="0">
                          <a:effectLst/>
                          <a:latin typeface="Arial" panose="020B0604020202020204" pitchFamily="34" charset="0"/>
                          <a:ea typeface="SimSun" panose="02010600030101010101" pitchFamily="2" charset="-122"/>
                          <a:cs typeface="Arial" panose="020B0604020202020204" pitchFamily="34" charset="0"/>
                        </a:rPr>
                        <a:t>Angeliki Gkogka, Senior Consultant – Energy Strategy Advisory</a:t>
                      </a:r>
                    </a:p>
                    <a:p>
                      <a:pPr>
                        <a:lnSpc>
                          <a:spcPts val="1400"/>
                        </a:lnSpc>
                      </a:pPr>
                      <a:endParaRPr lang="en-GB" sz="900" dirty="0">
                        <a:effectLst/>
                        <a:latin typeface="Arial" panose="020B0604020202020204" pitchFamily="34" charset="0"/>
                        <a:ea typeface="SimSun" panose="02010600030101010101" pitchFamily="2" charset="-122"/>
                        <a:cs typeface="Arial" panose="020B0604020202020204" pitchFamily="34" charset="0"/>
                      </a:endParaRPr>
                    </a:p>
                    <a:p>
                      <a:pPr>
                        <a:lnSpc>
                          <a:spcPts val="1400"/>
                        </a:lnSpc>
                      </a:pPr>
                      <a:r>
                        <a:rPr lang="en-GB" sz="900" dirty="0">
                          <a:effectLst/>
                          <a:latin typeface="Arial" panose="020B0604020202020204" pitchFamily="34" charset="0"/>
                          <a:ea typeface="SimSun" panose="02010600030101010101" pitchFamily="2" charset="-122"/>
                          <a:cs typeface="Arial" panose="020B0604020202020204" pitchFamily="34" charset="0"/>
                        </a:rPr>
                        <a:t>Maria Tolokonskaya – Consultant, Energy Strategy Advisory  </a:t>
                      </a:r>
                    </a:p>
                  </a:txBody>
                  <a:tcPr marL="0" marR="0" marT="0" marB="0">
                    <a:lnL>
                      <a:noFill/>
                    </a:lnL>
                    <a:lnR>
                      <a:noFill/>
                    </a:lnR>
                    <a:lnT w="12700" cap="flat" cmpd="sng" algn="ctr">
                      <a:solidFill>
                        <a:srgbClr val="009FDA"/>
                      </a:solidFill>
                      <a:prstDash val="solid"/>
                      <a:round/>
                      <a:headEnd type="none" w="med" len="med"/>
                      <a:tailEnd type="none" w="med" len="med"/>
                    </a:lnT>
                    <a:lnB>
                      <a:noFill/>
                    </a:lnB>
                  </a:tcPr>
                </a:tc>
                <a:tc>
                  <a:txBody>
                    <a:bodyPr/>
                    <a:lstStyle/>
                    <a:p>
                      <a:pPr>
                        <a:lnSpc>
                          <a:spcPts val="1400"/>
                        </a:lnSpc>
                      </a:pPr>
                      <a:r>
                        <a:rPr lang="en-GB" sz="900" dirty="0">
                          <a:effectLst/>
                          <a:latin typeface="Arial" panose="020B0604020202020204" pitchFamily="34" charset="0"/>
                          <a:ea typeface="SimSun" panose="02010600030101010101" pitchFamily="2" charset="-122"/>
                          <a:cs typeface="Arial" panose="020B0604020202020204" pitchFamily="34" charset="0"/>
                        </a:rPr>
                        <a:t> </a:t>
                      </a:r>
                    </a:p>
                  </a:txBody>
                  <a:tcPr marL="0" marR="0" marT="0" marB="0">
                    <a:lnL>
                      <a:noFill/>
                    </a:lnL>
                    <a:lnR>
                      <a:noFill/>
                    </a:lnR>
                    <a:lnT w="12700" cap="flat" cmpd="sng" algn="ctr">
                      <a:solidFill>
                        <a:srgbClr val="009FDA"/>
                      </a:solidFill>
                      <a:prstDash val="solid"/>
                      <a:round/>
                      <a:headEnd type="none" w="med" len="med"/>
                      <a:tailEnd type="none" w="med" len="med"/>
                    </a:lnT>
                    <a:lnB>
                      <a:noFill/>
                    </a:lnB>
                  </a:tcPr>
                </a:tc>
                <a:tc>
                  <a:txBody>
                    <a:bodyPr/>
                    <a:lstStyle/>
                    <a:p>
                      <a:pPr>
                        <a:lnSpc>
                          <a:spcPts val="1400"/>
                        </a:lnSpc>
                      </a:pPr>
                      <a:r>
                        <a:rPr lang="en-GB" sz="900" dirty="0">
                          <a:effectLst/>
                          <a:latin typeface="Arial" panose="020B0604020202020204" pitchFamily="34" charset="0"/>
                          <a:ea typeface="SimSun" panose="02010600030101010101" pitchFamily="2" charset="-122"/>
                          <a:cs typeface="Arial" panose="020B0604020202020204" pitchFamily="34" charset="0"/>
                        </a:rPr>
                        <a:t>Verified by: </a:t>
                      </a:r>
                    </a:p>
                    <a:p>
                      <a:pPr>
                        <a:lnSpc>
                          <a:spcPts val="1400"/>
                        </a:lnSpc>
                      </a:pPr>
                      <a:r>
                        <a:rPr lang="en-GB" sz="900" dirty="0">
                          <a:effectLst/>
                          <a:latin typeface="Arial" panose="020B0604020202020204" pitchFamily="34" charset="0"/>
                          <a:ea typeface="SimSun" panose="02010600030101010101" pitchFamily="2" charset="-122"/>
                          <a:cs typeface="Arial" panose="020B0604020202020204" pitchFamily="34" charset="0"/>
                        </a:rPr>
                        <a:t>Sarah </a:t>
                      </a:r>
                      <a:r>
                        <a:rPr lang="en-GB" sz="900" dirty="0" err="1">
                          <a:effectLst/>
                          <a:latin typeface="Arial" panose="020B0604020202020204" pitchFamily="34" charset="0"/>
                          <a:ea typeface="SimSun" panose="02010600030101010101" pitchFamily="2" charset="-122"/>
                          <a:cs typeface="Arial" panose="020B0604020202020204" pitchFamily="34" charset="0"/>
                        </a:rPr>
                        <a:t>Kimpton</a:t>
                      </a:r>
                      <a:r>
                        <a:rPr lang="en-GB" sz="900" dirty="0">
                          <a:effectLst/>
                          <a:latin typeface="Arial" panose="020B0604020202020204" pitchFamily="34" charset="0"/>
                          <a:ea typeface="SimSun" panose="02010600030101010101" pitchFamily="2" charset="-122"/>
                          <a:cs typeface="Arial" panose="020B0604020202020204" pitchFamily="34" charset="0"/>
                        </a:rPr>
                        <a:t>– Vice President, Energy Transition</a:t>
                      </a:r>
                    </a:p>
                  </a:txBody>
                  <a:tcPr marL="0" marR="0" marT="0" marB="0">
                    <a:lnL>
                      <a:noFill/>
                    </a:lnL>
                    <a:lnR>
                      <a:noFill/>
                    </a:lnR>
                    <a:lnT w="12700" cap="flat" cmpd="sng" algn="ctr">
                      <a:solidFill>
                        <a:srgbClr val="009FDA"/>
                      </a:solidFill>
                      <a:prstDash val="solid"/>
                      <a:round/>
                      <a:headEnd type="none" w="med" len="med"/>
                      <a:tailEnd type="none" w="med" len="med"/>
                    </a:lnT>
                    <a:lnB>
                      <a:noFill/>
                    </a:lnB>
                  </a:tcPr>
                </a:tc>
                <a:tc>
                  <a:txBody>
                    <a:bodyPr/>
                    <a:lstStyle/>
                    <a:p>
                      <a:pPr>
                        <a:lnSpc>
                          <a:spcPts val="1400"/>
                        </a:lnSpc>
                      </a:pPr>
                      <a:r>
                        <a:rPr lang="en-GB" sz="900">
                          <a:effectLst/>
                          <a:latin typeface="Arial" panose="020B0604020202020204" pitchFamily="34" charset="0"/>
                          <a:ea typeface="SimSun" panose="02010600030101010101" pitchFamily="2" charset="-122"/>
                          <a:cs typeface="Arial" panose="020B0604020202020204" pitchFamily="34" charset="0"/>
                        </a:rPr>
                        <a:t> </a:t>
                      </a:r>
                    </a:p>
                  </a:txBody>
                  <a:tcPr marL="0" marR="0" marT="0" marB="0">
                    <a:lnL>
                      <a:noFill/>
                    </a:lnL>
                    <a:lnR>
                      <a:noFill/>
                    </a:lnR>
                    <a:lnT w="12700" cap="flat" cmpd="sng" algn="ctr">
                      <a:solidFill>
                        <a:srgbClr val="009FDA"/>
                      </a:solidFill>
                      <a:prstDash val="solid"/>
                      <a:round/>
                      <a:headEnd type="none" w="med" len="med"/>
                      <a:tailEnd type="none" w="med" len="med"/>
                    </a:lnT>
                    <a:lnB>
                      <a:noFill/>
                    </a:lnB>
                  </a:tcPr>
                </a:tc>
                <a:tc>
                  <a:txBody>
                    <a:bodyPr/>
                    <a:lstStyle/>
                    <a:p>
                      <a:pPr marL="0" marR="0" lvl="0" indent="0" algn="l" defTabSz="914400" rtl="0" eaLnBrk="1" fontAlgn="auto" latinLnBrk="0" hangingPunct="1">
                        <a:lnSpc>
                          <a:spcPts val="1400"/>
                        </a:lnSpc>
                        <a:spcBef>
                          <a:spcPts val="0"/>
                        </a:spcBef>
                        <a:spcAft>
                          <a:spcPts val="0"/>
                        </a:spcAft>
                        <a:buClrTx/>
                        <a:buSzTx/>
                        <a:buFontTx/>
                        <a:buNone/>
                        <a:tabLst/>
                        <a:defRPr/>
                      </a:pPr>
                      <a:r>
                        <a:rPr lang="en-GB" sz="900">
                          <a:effectLst/>
                          <a:latin typeface="Arial" panose="020B0604020202020204" pitchFamily="34" charset="0"/>
                          <a:ea typeface="SimSun" panose="02010600030101010101" pitchFamily="2" charset="-122"/>
                          <a:cs typeface="Arial" panose="020B0604020202020204" pitchFamily="34" charset="0"/>
                        </a:rPr>
                        <a:t>Approved by: </a:t>
                      </a:r>
                    </a:p>
                    <a:p>
                      <a:pPr marL="0" marR="0" lvl="0" indent="0" algn="l" defTabSz="914400" rtl="0" eaLnBrk="1" fontAlgn="auto" latinLnBrk="0" hangingPunct="1">
                        <a:lnSpc>
                          <a:spcPts val="1400"/>
                        </a:lnSpc>
                        <a:spcBef>
                          <a:spcPts val="0"/>
                        </a:spcBef>
                        <a:spcAft>
                          <a:spcPts val="0"/>
                        </a:spcAft>
                        <a:buClrTx/>
                        <a:buSzTx/>
                        <a:buFontTx/>
                        <a:buNone/>
                        <a:tabLst/>
                        <a:defRPr/>
                      </a:pPr>
                      <a:r>
                        <a:rPr lang="en-GB" sz="900">
                          <a:effectLst/>
                          <a:latin typeface="Arial" panose="020B0604020202020204" pitchFamily="34" charset="0"/>
                          <a:ea typeface="SimSun" panose="02010600030101010101" pitchFamily="2" charset="-122"/>
                          <a:cs typeface="Arial" panose="020B0604020202020204" pitchFamily="34" charset="0"/>
                        </a:rPr>
                        <a:t>Rafiek Versmissen – Head of Energy Strategy Advisory</a:t>
                      </a:r>
                    </a:p>
                    <a:p>
                      <a:pPr>
                        <a:lnSpc>
                          <a:spcPts val="1400"/>
                        </a:lnSpc>
                      </a:pPr>
                      <a:endParaRPr lang="en-GB" sz="900">
                        <a:effectLst/>
                        <a:latin typeface="Arial" panose="020B0604020202020204" pitchFamily="34" charset="0"/>
                        <a:ea typeface="SimSun" panose="02010600030101010101" pitchFamily="2" charset="-122"/>
                        <a:cs typeface="Arial" panose="020B0604020202020204" pitchFamily="34" charset="0"/>
                      </a:endParaRPr>
                    </a:p>
                  </a:txBody>
                  <a:tcPr marL="0" marR="0" marT="0" marB="0">
                    <a:lnL>
                      <a:noFill/>
                    </a:lnL>
                    <a:lnR>
                      <a:noFill/>
                    </a:lnR>
                    <a:lnT w="12700" cap="flat" cmpd="sng" algn="ctr">
                      <a:solidFill>
                        <a:srgbClr val="009FDA"/>
                      </a:solidFill>
                      <a:prstDash val="solid"/>
                      <a:round/>
                      <a:headEnd type="none" w="med" len="med"/>
                      <a:tailEnd type="none" w="med" len="med"/>
                    </a:lnT>
                    <a:lnB>
                      <a:noFill/>
                    </a:lnB>
                  </a:tcPr>
                </a:tc>
                <a:extLst>
                  <a:ext uri="{0D108BD9-81ED-4DB2-BD59-A6C34878D82A}">
                    <a16:rowId xmlns:a16="http://schemas.microsoft.com/office/drawing/2014/main" val="491888470"/>
                  </a:ext>
                </a:extLst>
              </a:tr>
              <a:tr h="73932">
                <a:tc>
                  <a:txBody>
                    <a:bodyPr/>
                    <a:lstStyle/>
                    <a:p>
                      <a:pPr>
                        <a:lnSpc>
                          <a:spcPct val="115000"/>
                        </a:lnSpc>
                      </a:pPr>
                      <a:endParaRPr lang="en-GB" sz="700" dirty="0">
                        <a:solidFill>
                          <a:schemeClr val="tx1"/>
                        </a:solidFill>
                        <a:effectLst/>
                        <a:latin typeface="Arial" panose="020B0604020202020204" pitchFamily="34" charset="0"/>
                        <a:ea typeface="SimSun" panose="02010600030101010101" pitchFamily="2" charset="-122"/>
                        <a:cs typeface="Arial" panose="020B0604020202020204" pitchFamily="34" charset="0"/>
                      </a:endParaRPr>
                    </a:p>
                    <a:p>
                      <a:pPr>
                        <a:lnSpc>
                          <a:spcPct val="115000"/>
                        </a:lnSpc>
                      </a:pPr>
                      <a:endParaRPr lang="en-GB" sz="700" dirty="0">
                        <a:solidFill>
                          <a:schemeClr val="tx1"/>
                        </a:solidFill>
                        <a:effectLst/>
                        <a:latin typeface="Arial" panose="020B0604020202020204" pitchFamily="34" charset="0"/>
                        <a:ea typeface="SimSun" panose="02010600030101010101" pitchFamily="2" charset="-122"/>
                        <a:cs typeface="Arial" panose="020B0604020202020204" pitchFamily="34" charset="0"/>
                      </a:endParaRPr>
                    </a:p>
                  </a:txBody>
                  <a:tcPr marL="0" marR="0" marT="0" marB="0">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15000"/>
                        </a:lnSpc>
                      </a:pPr>
                      <a:r>
                        <a:rPr lang="en-GB" sz="700">
                          <a:solidFill>
                            <a:schemeClr val="tx1"/>
                          </a:solidFill>
                          <a:effectLst/>
                          <a:latin typeface="Arial" panose="020B0604020202020204" pitchFamily="34" charset="0"/>
                          <a:ea typeface="SimSun" panose="02010600030101010101" pitchFamily="2" charset="-122"/>
                          <a:cs typeface="Arial" panose="020B0604020202020204" pitchFamily="34" charset="0"/>
                        </a:rPr>
                        <a:t> </a:t>
                      </a:r>
                    </a:p>
                  </a:txBody>
                  <a:tcPr marL="0" marR="0" marT="0" marB="0">
                    <a:lnL>
                      <a:noFill/>
                    </a:lnL>
                    <a:lnR>
                      <a:noFill/>
                    </a:lnR>
                    <a:lnT>
                      <a:noFill/>
                    </a:lnT>
                    <a:lnB>
                      <a:noFill/>
                    </a:lnB>
                    <a:lnTlToBr w="12700" cmpd="sng">
                      <a:noFill/>
                      <a:prstDash val="solid"/>
                    </a:lnTlToBr>
                    <a:lnBlToTr w="12700" cmpd="sng">
                      <a:noFill/>
                      <a:prstDash val="solid"/>
                    </a:lnBlToTr>
                  </a:tcPr>
                </a:tc>
                <a:tc>
                  <a:txBody>
                    <a:bodyPr/>
                    <a:lstStyle/>
                    <a:p>
                      <a:pPr>
                        <a:lnSpc>
                          <a:spcPct val="115000"/>
                        </a:lnSpc>
                      </a:pPr>
                      <a:endParaRPr lang="en-GB" sz="700" dirty="0">
                        <a:solidFill>
                          <a:schemeClr val="tx1"/>
                        </a:solidFill>
                        <a:effectLst/>
                        <a:latin typeface="Arial" panose="020B0604020202020204" pitchFamily="34" charset="0"/>
                        <a:ea typeface="SimSun" panose="02010600030101010101" pitchFamily="2" charset="-122"/>
                        <a:cs typeface="Arial" panose="020B0604020202020204" pitchFamily="34" charset="0"/>
                      </a:endParaRPr>
                    </a:p>
                  </a:txBody>
                  <a:tcPr marL="0" marR="0" marT="0" marB="0">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15000"/>
                        </a:lnSpc>
                      </a:pPr>
                      <a:r>
                        <a:rPr lang="en-GB" sz="700">
                          <a:solidFill>
                            <a:schemeClr val="tx1"/>
                          </a:solidFill>
                          <a:effectLst/>
                          <a:latin typeface="Arial" panose="020B0604020202020204" pitchFamily="34" charset="0"/>
                          <a:ea typeface="SimSun" panose="02010600030101010101" pitchFamily="2" charset="-122"/>
                          <a:cs typeface="Arial" panose="020B0604020202020204" pitchFamily="34" charset="0"/>
                        </a:rPr>
                        <a:t> </a:t>
                      </a:r>
                    </a:p>
                  </a:txBody>
                  <a:tcPr marL="0" marR="0" marT="0" marB="0">
                    <a:lnL>
                      <a:noFill/>
                    </a:lnL>
                    <a:lnR>
                      <a:noFill/>
                    </a:lnR>
                    <a:lnT>
                      <a:noFill/>
                    </a:lnT>
                    <a:lnB>
                      <a:noFill/>
                    </a:lnB>
                    <a:lnTlToBr w="12700" cmpd="sng">
                      <a:noFill/>
                      <a:prstDash val="solid"/>
                    </a:lnTlToBr>
                    <a:lnBlToTr w="12700" cmpd="sng">
                      <a:noFill/>
                      <a:prstDash val="solid"/>
                    </a:lnBlToTr>
                  </a:tcPr>
                </a:tc>
                <a:tc>
                  <a:txBody>
                    <a:bodyPr/>
                    <a:lstStyle/>
                    <a:p>
                      <a:pPr>
                        <a:lnSpc>
                          <a:spcPct val="115000"/>
                        </a:lnSpc>
                      </a:pPr>
                      <a:endParaRPr lang="en-GB" sz="700" dirty="0">
                        <a:solidFill>
                          <a:schemeClr val="tx1"/>
                        </a:solidFill>
                        <a:effectLst/>
                        <a:latin typeface="Arial" panose="020B0604020202020204" pitchFamily="34" charset="0"/>
                        <a:ea typeface="SimSun" panose="02010600030101010101" pitchFamily="2" charset="-122"/>
                        <a:cs typeface="Arial" panose="020B0604020202020204" pitchFamily="34" charset="0"/>
                      </a:endParaRPr>
                    </a:p>
                  </a:txBody>
                  <a:tcPr marL="0" marR="0" marT="0" marB="0">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37520863"/>
                  </a:ext>
                </a:extLst>
              </a:tr>
            </a:tbl>
          </a:graphicData>
        </a:graphic>
      </p:graphicFrame>
      <p:graphicFrame>
        <p:nvGraphicFramePr>
          <p:cNvPr id="26" name="Table 25">
            <a:extLst>
              <a:ext uri="{FF2B5EF4-FFF2-40B4-BE49-F238E27FC236}">
                <a16:creationId xmlns:a16="http://schemas.microsoft.com/office/drawing/2014/main" id="{56EF4B0E-D087-A7DC-1208-9A60294F7563}"/>
              </a:ext>
            </a:extLst>
          </p:cNvPr>
          <p:cNvGraphicFramePr>
            <a:graphicFrameLocks noGrp="1"/>
          </p:cNvGraphicFramePr>
          <p:nvPr>
            <p:extLst>
              <p:ext uri="{D42A27DB-BD31-4B8C-83A1-F6EECF244321}">
                <p14:modId xmlns:p14="http://schemas.microsoft.com/office/powerpoint/2010/main" val="2057410283"/>
              </p:ext>
            </p:extLst>
          </p:nvPr>
        </p:nvGraphicFramePr>
        <p:xfrm>
          <a:off x="540000" y="5935276"/>
          <a:ext cx="5336329" cy="480314"/>
        </p:xfrm>
        <a:graphic>
          <a:graphicData uri="http://schemas.openxmlformats.org/drawingml/2006/table">
            <a:tbl>
              <a:tblPr/>
              <a:tblGrid>
                <a:gridCol w="5336329">
                  <a:extLst>
                    <a:ext uri="{9D8B030D-6E8A-4147-A177-3AD203B41FA5}">
                      <a16:colId xmlns:a16="http://schemas.microsoft.com/office/drawing/2014/main" val="3969147312"/>
                    </a:ext>
                  </a:extLst>
                </a:gridCol>
              </a:tblGrid>
              <a:tr h="213995">
                <a:tc>
                  <a:txBody>
                    <a:bodyPr/>
                    <a:lstStyle/>
                    <a:p>
                      <a:pPr>
                        <a:lnSpc>
                          <a:spcPct val="115000"/>
                        </a:lnSpc>
                      </a:pPr>
                      <a:r>
                        <a:rPr lang="en-GB" sz="700" dirty="0">
                          <a:effectLst/>
                          <a:latin typeface="Arial" panose="020B0604020202020204" pitchFamily="34" charset="0"/>
                          <a:ea typeface="SimSun" panose="02010600030101010101" pitchFamily="2" charset="-122"/>
                          <a:cs typeface="Arial" panose="020B0604020202020204" pitchFamily="34" charset="0"/>
                        </a:rPr>
                        <a:t>Copyright © DNV 2023. All rights reserved. Unless otherwise agreed in writing: (</a:t>
                      </a:r>
                      <a:r>
                        <a:rPr lang="en-GB" sz="700" dirty="0" err="1">
                          <a:effectLst/>
                          <a:latin typeface="Arial" panose="020B0604020202020204" pitchFamily="34" charset="0"/>
                          <a:ea typeface="SimSun" panose="02010600030101010101" pitchFamily="2" charset="-122"/>
                          <a:cs typeface="Arial" panose="020B0604020202020204" pitchFamily="34" charset="0"/>
                        </a:rPr>
                        <a:t>i</a:t>
                      </a:r>
                      <a:r>
                        <a:rPr lang="en-GB" sz="700" dirty="0">
                          <a:effectLst/>
                          <a:latin typeface="Arial" panose="020B0604020202020204" pitchFamily="34" charset="0"/>
                          <a:ea typeface="SimSun" panose="02010600030101010101" pitchFamily="2" charset="-122"/>
                          <a:cs typeface="Arial" panose="020B0604020202020204" pitchFamily="34" charset="0"/>
                        </a:rPr>
                        <a:t>) This publication or parts thereof may not be copied, reproduced or transmitted in any form, or by any means, whether digitally or otherwise; (ii) The content of this publication shall be kept confidential by the customer; (iii) No third party may rely on its contents; and (iv) DNV undertakes no duty of care toward any third party. Reference to part of this publication which may lead to misinterpretation is prohibited.</a:t>
                      </a:r>
                      <a:endParaRPr lang="en-GB" sz="900" dirty="0">
                        <a:effectLst/>
                        <a:latin typeface="Arial" panose="020B0604020202020204" pitchFamily="34" charset="0"/>
                        <a:ea typeface="SimSun" panose="02010600030101010101" pitchFamily="2" charset="-122"/>
                        <a:cs typeface="Arial" panose="020B0604020202020204" pitchFamily="34" charset="0"/>
                      </a:endParaRPr>
                    </a:p>
                  </a:txBody>
                  <a:tcPr marL="0" marR="0" marT="0" marB="0">
                    <a:lnL>
                      <a:noFill/>
                    </a:lnL>
                    <a:lnR>
                      <a:noFill/>
                    </a:lnR>
                    <a:lnT w="12700" cap="flat" cmpd="sng" algn="ctr">
                      <a:solidFill>
                        <a:srgbClr val="009FDA"/>
                      </a:solidFill>
                      <a:prstDash val="solid"/>
                      <a:round/>
                      <a:headEnd type="none" w="med" len="med"/>
                      <a:tailEnd type="none" w="med" len="med"/>
                    </a:lnT>
                    <a:lnB>
                      <a:noFill/>
                    </a:lnB>
                  </a:tcPr>
                </a:tc>
                <a:extLst>
                  <a:ext uri="{0D108BD9-81ED-4DB2-BD59-A6C34878D82A}">
                    <a16:rowId xmlns:a16="http://schemas.microsoft.com/office/drawing/2014/main" val="1863866151"/>
                  </a:ext>
                </a:extLst>
              </a:tr>
            </a:tbl>
          </a:graphicData>
        </a:graphic>
      </p:graphicFrame>
      <p:graphicFrame>
        <p:nvGraphicFramePr>
          <p:cNvPr id="28" name="Table 27">
            <a:extLst>
              <a:ext uri="{FF2B5EF4-FFF2-40B4-BE49-F238E27FC236}">
                <a16:creationId xmlns:a16="http://schemas.microsoft.com/office/drawing/2014/main" id="{CE0399EA-5D34-1F07-8C11-971B87D93443}"/>
              </a:ext>
            </a:extLst>
          </p:cNvPr>
          <p:cNvGraphicFramePr>
            <a:graphicFrameLocks noGrp="1"/>
          </p:cNvGraphicFramePr>
          <p:nvPr>
            <p:extLst>
              <p:ext uri="{D42A27DB-BD31-4B8C-83A1-F6EECF244321}">
                <p14:modId xmlns:p14="http://schemas.microsoft.com/office/powerpoint/2010/main" val="1151186872"/>
              </p:ext>
            </p:extLst>
          </p:nvPr>
        </p:nvGraphicFramePr>
        <p:xfrm>
          <a:off x="540000" y="595765"/>
          <a:ext cx="5288146" cy="2125439"/>
        </p:xfrm>
        <a:graphic>
          <a:graphicData uri="http://schemas.openxmlformats.org/drawingml/2006/table">
            <a:tbl>
              <a:tblPr/>
              <a:tblGrid>
                <a:gridCol w="961140">
                  <a:extLst>
                    <a:ext uri="{9D8B030D-6E8A-4147-A177-3AD203B41FA5}">
                      <a16:colId xmlns:a16="http://schemas.microsoft.com/office/drawing/2014/main" val="54012120"/>
                    </a:ext>
                  </a:extLst>
                </a:gridCol>
                <a:gridCol w="2624998">
                  <a:extLst>
                    <a:ext uri="{9D8B030D-6E8A-4147-A177-3AD203B41FA5}">
                      <a16:colId xmlns:a16="http://schemas.microsoft.com/office/drawing/2014/main" val="2150276333"/>
                    </a:ext>
                  </a:extLst>
                </a:gridCol>
                <a:gridCol w="1702008">
                  <a:extLst>
                    <a:ext uri="{9D8B030D-6E8A-4147-A177-3AD203B41FA5}">
                      <a16:colId xmlns:a16="http://schemas.microsoft.com/office/drawing/2014/main" val="885816150"/>
                    </a:ext>
                  </a:extLst>
                </a:gridCol>
              </a:tblGrid>
              <a:tr h="148472">
                <a:tc gridSpan="2">
                  <a:txBody>
                    <a:bodyPr/>
                    <a:lstStyle/>
                    <a:p>
                      <a:pPr>
                        <a:lnSpc>
                          <a:spcPct val="115000"/>
                        </a:lnSpc>
                      </a:pPr>
                      <a:r>
                        <a:rPr lang="en-GB" sz="650">
                          <a:solidFill>
                            <a:srgbClr val="FF0000"/>
                          </a:solidFill>
                          <a:effectLst/>
                          <a:latin typeface="Arial" panose="020B0604020202020204" pitchFamily="34" charset="0"/>
                          <a:ea typeface="SimSun" panose="02010600030101010101" pitchFamily="2" charset="-122"/>
                          <a:cs typeface="Arial" panose="020B0604020202020204" pitchFamily="34" charset="0"/>
                        </a:rPr>
                        <a:t> </a:t>
                      </a:r>
                      <a:endParaRPr lang="en-GB" sz="900">
                        <a:solidFill>
                          <a:srgbClr val="FF0000"/>
                        </a:solidFill>
                        <a:effectLst/>
                        <a:latin typeface="Arial" panose="020B0604020202020204" pitchFamily="34" charset="0"/>
                        <a:ea typeface="SimSun" panose="02010600030101010101" pitchFamily="2" charset="-122"/>
                        <a:cs typeface="Arial" panose="020B0604020202020204" pitchFamily="34" charset="0"/>
                      </a:endParaRPr>
                    </a:p>
                  </a:txBody>
                  <a:tcPr marL="0" marR="0" marT="0" marB="0">
                    <a:lnL>
                      <a:noFill/>
                    </a:lnL>
                    <a:lnR>
                      <a:noFill/>
                    </a:lnR>
                    <a:lnT>
                      <a:noFill/>
                    </a:lnT>
                    <a:lnB>
                      <a:noFill/>
                    </a:lnB>
                  </a:tcPr>
                </a:tc>
                <a:tc hMerge="1">
                  <a:txBody>
                    <a:bodyPr/>
                    <a:lstStyle/>
                    <a:p>
                      <a:endParaRPr lang="en-GB"/>
                    </a:p>
                  </a:txBody>
                  <a:tcPr/>
                </a:tc>
                <a:tc>
                  <a:txBody>
                    <a:bodyPr/>
                    <a:lstStyle/>
                    <a:p>
                      <a:pPr>
                        <a:lnSpc>
                          <a:spcPct val="115000"/>
                        </a:lnSpc>
                      </a:pPr>
                      <a:r>
                        <a:rPr lang="en-GB" sz="900">
                          <a:effectLst/>
                          <a:latin typeface="Arial" panose="020B0604020202020204" pitchFamily="34" charset="0"/>
                          <a:ea typeface="SimSun" panose="02010600030101010101" pitchFamily="2" charset="-122"/>
                          <a:cs typeface="Arial" panose="020B0604020202020204" pitchFamily="34" charset="0"/>
                        </a:rPr>
                        <a:t> </a:t>
                      </a:r>
                    </a:p>
                  </a:txBody>
                  <a:tcPr marL="0" marR="0" marT="0" marB="0">
                    <a:lnL>
                      <a:noFill/>
                    </a:lnL>
                    <a:lnR>
                      <a:noFill/>
                    </a:lnR>
                    <a:lnT>
                      <a:noFill/>
                    </a:lnT>
                    <a:lnB>
                      <a:noFill/>
                    </a:lnB>
                  </a:tcPr>
                </a:tc>
                <a:extLst>
                  <a:ext uri="{0D108BD9-81ED-4DB2-BD59-A6C34878D82A}">
                    <a16:rowId xmlns:a16="http://schemas.microsoft.com/office/drawing/2014/main" val="2400097832"/>
                  </a:ext>
                </a:extLst>
              </a:tr>
              <a:tr h="346935">
                <a:tc>
                  <a:txBody>
                    <a:bodyPr/>
                    <a:lstStyle/>
                    <a:p>
                      <a:pPr>
                        <a:lnSpc>
                          <a:spcPts val="1400"/>
                        </a:lnSpc>
                      </a:pPr>
                      <a:r>
                        <a:rPr lang="en-GB" sz="900" dirty="0">
                          <a:effectLst/>
                          <a:latin typeface="Arial" panose="020B0604020202020204" pitchFamily="34" charset="0"/>
                          <a:ea typeface="SimSun" panose="02010600030101010101" pitchFamily="2" charset="-122"/>
                          <a:cs typeface="Arial" panose="020B0604020202020204" pitchFamily="34" charset="0"/>
                        </a:rPr>
                        <a:t>Project name:</a:t>
                      </a:r>
                    </a:p>
                  </a:txBody>
                  <a:tcPr marL="0" marR="0" marT="0" marB="0">
                    <a:lnL>
                      <a:noFill/>
                    </a:lnL>
                    <a:lnR>
                      <a:noFill/>
                    </a:lnR>
                    <a:lnT>
                      <a:noFill/>
                    </a:lnT>
                    <a:lnB>
                      <a:noFill/>
                    </a:lnB>
                  </a:tcPr>
                </a:tc>
                <a:tc>
                  <a:txBody>
                    <a:bodyPr/>
                    <a:lstStyle/>
                    <a:p>
                      <a:pPr>
                        <a:lnSpc>
                          <a:spcPts val="1400"/>
                        </a:lnSpc>
                      </a:pPr>
                      <a:r>
                        <a:rPr lang="en-GB" sz="900" dirty="0">
                          <a:effectLst/>
                          <a:latin typeface="Arial" panose="020B0604020202020204" pitchFamily="34" charset="0"/>
                          <a:ea typeface="SimSun" panose="02010600030101010101" pitchFamily="2" charset="-122"/>
                          <a:cs typeface="Arial" panose="020B0604020202020204" pitchFamily="34" charset="0"/>
                        </a:rPr>
                        <a:t>Project </a:t>
                      </a:r>
                      <a:r>
                        <a:rPr lang="en-GB" sz="900" dirty="0"/>
                        <a:t>WHOLE ENERGY SYSTEM NETWORK PLANNING</a:t>
                      </a:r>
                      <a:endParaRPr lang="en-GB" sz="900" dirty="0">
                        <a:effectLst/>
                        <a:latin typeface="Arial" panose="020B0604020202020204" pitchFamily="34" charset="0"/>
                        <a:ea typeface="SimSun" panose="02010600030101010101" pitchFamily="2" charset="-122"/>
                        <a:cs typeface="Arial" panose="020B0604020202020204" pitchFamily="34" charset="0"/>
                      </a:endParaRPr>
                    </a:p>
                  </a:txBody>
                  <a:tcPr marL="0" marR="68580" marT="0" marB="0">
                    <a:lnL>
                      <a:noFill/>
                    </a:lnL>
                    <a:lnR>
                      <a:noFill/>
                    </a:lnR>
                    <a:lnT>
                      <a:noFill/>
                    </a:lnT>
                    <a:lnB>
                      <a:noFill/>
                    </a:lnB>
                  </a:tcPr>
                </a:tc>
                <a:tc rowSpan="8">
                  <a:txBody>
                    <a:bodyPr/>
                    <a:lstStyle/>
                    <a:p>
                      <a:pPr>
                        <a:lnSpc>
                          <a:spcPts val="1400"/>
                        </a:lnSpc>
                      </a:pPr>
                      <a:r>
                        <a:rPr lang="en-GB" sz="900" dirty="0">
                          <a:effectLst/>
                          <a:latin typeface="Arial" panose="020B0604020202020204" pitchFamily="34" charset="0"/>
                          <a:ea typeface="SimSun" panose="02010600030101010101" pitchFamily="2" charset="-122"/>
                          <a:cs typeface="Arial" panose="020B0604020202020204" pitchFamily="34" charset="0"/>
                        </a:rPr>
                        <a:t>DNV - Energy Systems</a:t>
                      </a:r>
                    </a:p>
                    <a:p>
                      <a:pPr>
                        <a:lnSpc>
                          <a:spcPts val="1400"/>
                        </a:lnSpc>
                      </a:pPr>
                      <a:r>
                        <a:rPr lang="en-GB" sz="900" dirty="0">
                          <a:effectLst/>
                          <a:latin typeface="Arial" panose="020B0604020202020204" pitchFamily="34" charset="0"/>
                          <a:ea typeface="SimSun" panose="02010600030101010101" pitchFamily="2" charset="-122"/>
                          <a:cs typeface="Arial" panose="020B0604020202020204" pitchFamily="34" charset="0"/>
                        </a:rPr>
                        <a:t>DNV Services UK Ltd</a:t>
                      </a:r>
                    </a:p>
                    <a:p>
                      <a:pPr>
                        <a:lnSpc>
                          <a:spcPts val="1400"/>
                        </a:lnSpc>
                      </a:pPr>
                      <a:r>
                        <a:rPr lang="en-GB" sz="900" dirty="0">
                          <a:effectLst/>
                          <a:latin typeface="Arial" panose="020B0604020202020204" pitchFamily="34" charset="0"/>
                          <a:ea typeface="SimSun" panose="02010600030101010101" pitchFamily="2" charset="-122"/>
                          <a:cs typeface="Arial" panose="020B0604020202020204" pitchFamily="34" charset="0"/>
                        </a:rPr>
                        <a:t>30 Stamford St., London, SE1 9LQ</a:t>
                      </a:r>
                    </a:p>
                  </a:txBody>
                  <a:tcPr marL="0" marR="0" marT="0" marB="0">
                    <a:lnL>
                      <a:noFill/>
                    </a:lnL>
                    <a:lnR>
                      <a:noFill/>
                    </a:lnR>
                    <a:lnT>
                      <a:noFill/>
                    </a:lnT>
                    <a:lnB>
                      <a:noFill/>
                    </a:lnB>
                  </a:tcPr>
                </a:tc>
                <a:extLst>
                  <a:ext uri="{0D108BD9-81ED-4DB2-BD59-A6C34878D82A}">
                    <a16:rowId xmlns:a16="http://schemas.microsoft.com/office/drawing/2014/main" val="208940973"/>
                  </a:ext>
                </a:extLst>
              </a:tr>
              <a:tr h="182976">
                <a:tc>
                  <a:txBody>
                    <a:bodyPr/>
                    <a:lstStyle/>
                    <a:p>
                      <a:pPr>
                        <a:lnSpc>
                          <a:spcPts val="1400"/>
                        </a:lnSpc>
                      </a:pPr>
                      <a:r>
                        <a:rPr lang="en-GB" sz="900" dirty="0">
                          <a:effectLst/>
                          <a:latin typeface="Arial" panose="020B0604020202020204" pitchFamily="34" charset="0"/>
                          <a:ea typeface="SimSun" panose="02010600030101010101" pitchFamily="2" charset="-122"/>
                          <a:cs typeface="Arial" panose="020B0604020202020204" pitchFamily="34" charset="0"/>
                        </a:rPr>
                        <a:t>Report title:</a:t>
                      </a:r>
                    </a:p>
                  </a:txBody>
                  <a:tcPr marL="0" marR="0" marT="0" marB="0">
                    <a:lnL>
                      <a:noFill/>
                    </a:lnL>
                    <a:lnR>
                      <a:noFill/>
                    </a:lnR>
                    <a:lnT>
                      <a:noFill/>
                    </a:lnT>
                    <a:lnB>
                      <a:noFill/>
                    </a:lnB>
                  </a:tcPr>
                </a:tc>
                <a:tc>
                  <a:txBody>
                    <a:bodyPr/>
                    <a:lstStyle/>
                    <a:p>
                      <a:pPr>
                        <a:lnSpc>
                          <a:spcPts val="1400"/>
                        </a:lnSpc>
                      </a:pPr>
                      <a:r>
                        <a:rPr lang="en-GB" sz="900" dirty="0">
                          <a:effectLst/>
                          <a:latin typeface="Arial" panose="020B0604020202020204" pitchFamily="34" charset="0"/>
                          <a:ea typeface="SimSun" panose="02010600030101010101" pitchFamily="2" charset="-122"/>
                          <a:cs typeface="Arial" panose="020B0604020202020204" pitchFamily="34" charset="0"/>
                        </a:rPr>
                        <a:t>Final report</a:t>
                      </a:r>
                    </a:p>
                  </a:txBody>
                  <a:tcPr marL="0" marR="68580" marT="0" marB="0">
                    <a:lnL>
                      <a:noFill/>
                    </a:lnL>
                    <a:lnR>
                      <a:noFill/>
                    </a:lnR>
                    <a:lnT>
                      <a:noFill/>
                    </a:lnT>
                    <a:lnB>
                      <a:noFill/>
                    </a:lnB>
                  </a:tcPr>
                </a:tc>
                <a:tc vMerge="1">
                  <a:txBody>
                    <a:bodyPr/>
                    <a:lstStyle/>
                    <a:p>
                      <a:endParaRPr lang="en-GB"/>
                    </a:p>
                  </a:txBody>
                  <a:tcPr/>
                </a:tc>
                <a:extLst>
                  <a:ext uri="{0D108BD9-81ED-4DB2-BD59-A6C34878D82A}">
                    <a16:rowId xmlns:a16="http://schemas.microsoft.com/office/drawing/2014/main" val="3284669167"/>
                  </a:ext>
                </a:extLst>
              </a:tr>
              <a:tr h="182976">
                <a:tc>
                  <a:txBody>
                    <a:bodyPr/>
                    <a:lstStyle/>
                    <a:p>
                      <a:pPr>
                        <a:lnSpc>
                          <a:spcPts val="1400"/>
                        </a:lnSpc>
                      </a:pPr>
                      <a:r>
                        <a:rPr lang="en-GB" sz="900">
                          <a:effectLst/>
                          <a:latin typeface="Arial" panose="020B0604020202020204" pitchFamily="34" charset="0"/>
                          <a:ea typeface="SimSun" panose="02010600030101010101" pitchFamily="2" charset="-122"/>
                          <a:cs typeface="Arial" panose="020B0604020202020204" pitchFamily="34" charset="0"/>
                        </a:rPr>
                        <a:t>Customer:</a:t>
                      </a:r>
                    </a:p>
                  </a:txBody>
                  <a:tcPr marL="0" marR="0" marT="0" marB="0">
                    <a:lnL>
                      <a:noFill/>
                    </a:lnL>
                    <a:lnR>
                      <a:noFill/>
                    </a:lnR>
                    <a:lnT>
                      <a:noFill/>
                    </a:lnT>
                    <a:lnB>
                      <a:noFill/>
                    </a:lnB>
                  </a:tcPr>
                </a:tc>
                <a:tc>
                  <a:txBody>
                    <a:bodyPr/>
                    <a:lstStyle/>
                    <a:p>
                      <a:pPr>
                        <a:lnSpc>
                          <a:spcPts val="1400"/>
                        </a:lnSpc>
                      </a:pPr>
                      <a:r>
                        <a:rPr lang="en-GB" sz="900" dirty="0">
                          <a:effectLst/>
                          <a:latin typeface="Arial" panose="020B0604020202020204" pitchFamily="34" charset="0"/>
                          <a:ea typeface="SimSun" panose="02010600030101010101" pitchFamily="2" charset="-122"/>
                          <a:cs typeface="Arial" panose="020B0604020202020204" pitchFamily="34" charset="0"/>
                        </a:rPr>
                        <a:t>National Grid ESO</a:t>
                      </a:r>
                    </a:p>
                  </a:txBody>
                  <a:tcPr marL="0" marR="68580" marT="0" marB="0">
                    <a:lnL>
                      <a:noFill/>
                    </a:lnL>
                    <a:lnR>
                      <a:noFill/>
                    </a:lnR>
                    <a:lnT>
                      <a:noFill/>
                    </a:lnT>
                    <a:lnB>
                      <a:noFill/>
                    </a:lnB>
                  </a:tcPr>
                </a:tc>
                <a:tc vMerge="1">
                  <a:txBody>
                    <a:bodyPr/>
                    <a:lstStyle/>
                    <a:p>
                      <a:endParaRPr lang="en-GB"/>
                    </a:p>
                  </a:txBody>
                  <a:tcPr/>
                </a:tc>
                <a:extLst>
                  <a:ext uri="{0D108BD9-81ED-4DB2-BD59-A6C34878D82A}">
                    <a16:rowId xmlns:a16="http://schemas.microsoft.com/office/drawing/2014/main" val="3814162657"/>
                  </a:ext>
                </a:extLst>
              </a:tr>
              <a:tr h="182976">
                <a:tc>
                  <a:txBody>
                    <a:bodyPr/>
                    <a:lstStyle/>
                    <a:p>
                      <a:pPr>
                        <a:lnSpc>
                          <a:spcPts val="1400"/>
                        </a:lnSpc>
                      </a:pPr>
                      <a:r>
                        <a:rPr lang="en-GB" sz="900">
                          <a:effectLst/>
                          <a:latin typeface="Arial" panose="020B0604020202020204" pitchFamily="34" charset="0"/>
                          <a:ea typeface="SimSun" panose="02010600030101010101" pitchFamily="2" charset="-122"/>
                          <a:cs typeface="Arial" panose="020B0604020202020204" pitchFamily="34" charset="0"/>
                        </a:rPr>
                        <a:t>Customer contact:</a:t>
                      </a:r>
                    </a:p>
                  </a:txBody>
                  <a:tcPr marL="0" marR="0" marT="0" marB="0">
                    <a:lnL>
                      <a:noFill/>
                    </a:lnL>
                    <a:lnR>
                      <a:noFill/>
                    </a:lnR>
                    <a:lnT>
                      <a:noFill/>
                    </a:lnT>
                    <a:lnB>
                      <a:noFill/>
                    </a:lnB>
                  </a:tcPr>
                </a:tc>
                <a:tc>
                  <a:txBody>
                    <a:bodyPr/>
                    <a:lstStyle/>
                    <a:p>
                      <a:pPr>
                        <a:lnSpc>
                          <a:spcPts val="1400"/>
                        </a:lnSpc>
                      </a:pPr>
                      <a:r>
                        <a:rPr lang="en-GB" sz="900" dirty="0">
                          <a:solidFill>
                            <a:schemeClr val="tx1"/>
                          </a:solidFill>
                          <a:effectLst/>
                          <a:latin typeface="Arial" panose="020B0604020202020204" pitchFamily="34" charset="0"/>
                          <a:ea typeface="SimSun" panose="02010600030101010101" pitchFamily="2" charset="-122"/>
                          <a:cs typeface="Arial" panose="020B0604020202020204" pitchFamily="34" charset="0"/>
                        </a:rPr>
                        <a:t>Robert Gibson </a:t>
                      </a:r>
                    </a:p>
                  </a:txBody>
                  <a:tcPr marL="0" marR="68580" marT="0" marB="0">
                    <a:lnL>
                      <a:noFill/>
                    </a:lnL>
                    <a:lnR>
                      <a:noFill/>
                    </a:lnR>
                    <a:lnT>
                      <a:noFill/>
                    </a:lnT>
                    <a:lnB>
                      <a:noFill/>
                    </a:lnB>
                  </a:tcPr>
                </a:tc>
                <a:tc vMerge="1">
                  <a:txBody>
                    <a:bodyPr/>
                    <a:lstStyle/>
                    <a:p>
                      <a:endParaRPr lang="en-GB"/>
                    </a:p>
                  </a:txBody>
                  <a:tcPr/>
                </a:tc>
                <a:extLst>
                  <a:ext uri="{0D108BD9-81ED-4DB2-BD59-A6C34878D82A}">
                    <a16:rowId xmlns:a16="http://schemas.microsoft.com/office/drawing/2014/main" val="1114326573"/>
                  </a:ext>
                </a:extLst>
              </a:tr>
              <a:tr h="182976">
                <a:tc>
                  <a:txBody>
                    <a:bodyPr/>
                    <a:lstStyle/>
                    <a:p>
                      <a:pPr>
                        <a:lnSpc>
                          <a:spcPts val="1400"/>
                        </a:lnSpc>
                      </a:pPr>
                      <a:r>
                        <a:rPr lang="en-GB" sz="900">
                          <a:effectLst/>
                          <a:latin typeface="Arial" panose="020B0604020202020204" pitchFamily="34" charset="0"/>
                          <a:ea typeface="SimSun" panose="02010600030101010101" pitchFamily="2" charset="-122"/>
                          <a:cs typeface="Arial" panose="020B0604020202020204" pitchFamily="34" charset="0"/>
                        </a:rPr>
                        <a:t>Date of issue:</a:t>
                      </a:r>
                    </a:p>
                  </a:txBody>
                  <a:tcPr marL="0" marR="0" marT="0" marB="0">
                    <a:lnL>
                      <a:noFill/>
                    </a:lnL>
                    <a:lnR>
                      <a:noFill/>
                    </a:lnR>
                    <a:lnT>
                      <a:noFill/>
                    </a:lnT>
                    <a:lnB>
                      <a:noFill/>
                    </a:lnB>
                  </a:tcPr>
                </a:tc>
                <a:tc>
                  <a:txBody>
                    <a:bodyPr/>
                    <a:lstStyle/>
                    <a:p>
                      <a:pPr>
                        <a:lnSpc>
                          <a:spcPts val="1400"/>
                        </a:lnSpc>
                      </a:pPr>
                      <a:r>
                        <a:rPr lang="en-GB" sz="900" dirty="0">
                          <a:effectLst/>
                          <a:latin typeface="Arial" panose="020B0604020202020204" pitchFamily="34" charset="0"/>
                          <a:ea typeface="SimSun" panose="02010600030101010101" pitchFamily="2" charset="-122"/>
                          <a:cs typeface="Arial" panose="020B0604020202020204" pitchFamily="34" charset="0"/>
                        </a:rPr>
                        <a:t>11/08/2023</a:t>
                      </a:r>
                    </a:p>
                  </a:txBody>
                  <a:tcPr marL="0" marR="68580" marT="0" marB="0">
                    <a:lnL>
                      <a:noFill/>
                    </a:lnL>
                    <a:lnR>
                      <a:noFill/>
                    </a:lnR>
                    <a:lnT>
                      <a:noFill/>
                    </a:lnT>
                    <a:lnB>
                      <a:noFill/>
                    </a:lnB>
                  </a:tcPr>
                </a:tc>
                <a:tc vMerge="1">
                  <a:txBody>
                    <a:bodyPr/>
                    <a:lstStyle/>
                    <a:p>
                      <a:endParaRPr lang="en-GB"/>
                    </a:p>
                  </a:txBody>
                  <a:tcPr/>
                </a:tc>
                <a:extLst>
                  <a:ext uri="{0D108BD9-81ED-4DB2-BD59-A6C34878D82A}">
                    <a16:rowId xmlns:a16="http://schemas.microsoft.com/office/drawing/2014/main" val="1107558240"/>
                  </a:ext>
                </a:extLst>
              </a:tr>
              <a:tr h="182976">
                <a:tc>
                  <a:txBody>
                    <a:bodyPr/>
                    <a:lstStyle/>
                    <a:p>
                      <a:pPr>
                        <a:lnSpc>
                          <a:spcPts val="1400"/>
                        </a:lnSpc>
                      </a:pPr>
                      <a:r>
                        <a:rPr lang="en-GB" sz="900" dirty="0">
                          <a:effectLst/>
                          <a:latin typeface="Arial" panose="020B0604020202020204" pitchFamily="34" charset="0"/>
                          <a:ea typeface="SimSun" panose="02010600030101010101" pitchFamily="2" charset="-122"/>
                          <a:cs typeface="Arial" panose="020B0604020202020204" pitchFamily="34" charset="0"/>
                        </a:rPr>
                        <a:t>Project No.:</a:t>
                      </a:r>
                    </a:p>
                  </a:txBody>
                  <a:tcPr marL="0" marR="0" marT="0" marB="0">
                    <a:lnL>
                      <a:noFill/>
                    </a:lnL>
                    <a:lnR>
                      <a:noFill/>
                    </a:lnR>
                    <a:lnT>
                      <a:noFill/>
                    </a:lnT>
                    <a:lnB>
                      <a:noFill/>
                    </a:lnB>
                  </a:tcPr>
                </a:tc>
                <a:tc>
                  <a:txBody>
                    <a:bodyPr/>
                    <a:lstStyle/>
                    <a:p>
                      <a:pPr>
                        <a:lnSpc>
                          <a:spcPts val="1400"/>
                        </a:lnSpc>
                      </a:pPr>
                      <a:r>
                        <a:rPr lang="en-GB" sz="900" dirty="0">
                          <a:effectLst/>
                          <a:latin typeface="Arial" panose="020B0604020202020204" pitchFamily="34" charset="0"/>
                          <a:ea typeface="SimSun" panose="02010600030101010101" pitchFamily="2" charset="-122"/>
                          <a:cs typeface="Arial" panose="020B0604020202020204" pitchFamily="34" charset="0"/>
                        </a:rPr>
                        <a:t>10435540</a:t>
                      </a:r>
                    </a:p>
                  </a:txBody>
                  <a:tcPr marL="0" marR="68580" marT="0" marB="0">
                    <a:lnL>
                      <a:noFill/>
                    </a:lnL>
                    <a:lnR>
                      <a:noFill/>
                    </a:lnR>
                    <a:lnT>
                      <a:noFill/>
                    </a:lnT>
                    <a:lnB>
                      <a:noFill/>
                    </a:lnB>
                  </a:tcPr>
                </a:tc>
                <a:tc vMerge="1">
                  <a:txBody>
                    <a:bodyPr/>
                    <a:lstStyle/>
                    <a:p>
                      <a:endParaRPr lang="en-GB"/>
                    </a:p>
                  </a:txBody>
                  <a:tcPr/>
                </a:tc>
                <a:extLst>
                  <a:ext uri="{0D108BD9-81ED-4DB2-BD59-A6C34878D82A}">
                    <a16:rowId xmlns:a16="http://schemas.microsoft.com/office/drawing/2014/main" val="3194266581"/>
                  </a:ext>
                </a:extLst>
              </a:tr>
              <a:tr h="182976">
                <a:tc>
                  <a:txBody>
                    <a:bodyPr/>
                    <a:lstStyle/>
                    <a:p>
                      <a:pPr>
                        <a:lnSpc>
                          <a:spcPts val="1400"/>
                        </a:lnSpc>
                      </a:pPr>
                      <a:r>
                        <a:rPr lang="en-GB" sz="900">
                          <a:effectLst/>
                          <a:latin typeface="Arial" panose="020B0604020202020204" pitchFamily="34" charset="0"/>
                          <a:ea typeface="SimSun" panose="02010600030101010101" pitchFamily="2" charset="-122"/>
                          <a:cs typeface="Arial" panose="020B0604020202020204" pitchFamily="34" charset="0"/>
                        </a:rPr>
                        <a:t>Organisation unit:</a:t>
                      </a:r>
                    </a:p>
                  </a:txBody>
                  <a:tcPr marL="0" marR="0" marT="0" marB="0">
                    <a:lnL>
                      <a:noFill/>
                    </a:lnL>
                    <a:lnR>
                      <a:noFill/>
                    </a:lnR>
                    <a:lnT>
                      <a:noFill/>
                    </a:lnT>
                    <a:lnB>
                      <a:noFill/>
                    </a:lnB>
                  </a:tcPr>
                </a:tc>
                <a:tc>
                  <a:txBody>
                    <a:bodyPr/>
                    <a:lstStyle/>
                    <a:p>
                      <a:pPr>
                        <a:lnSpc>
                          <a:spcPts val="1400"/>
                        </a:lnSpc>
                      </a:pPr>
                      <a:r>
                        <a:rPr lang="en-GB" sz="900" dirty="0">
                          <a:effectLst/>
                          <a:latin typeface="Arial" panose="020B0604020202020204" pitchFamily="34" charset="0"/>
                          <a:ea typeface="SimSun" panose="02010600030101010101" pitchFamily="2" charset="-122"/>
                          <a:cs typeface="Arial" panose="020B0604020202020204" pitchFamily="34" charset="0"/>
                        </a:rPr>
                        <a:t>Energy Strategy Advisory </a:t>
                      </a:r>
                    </a:p>
                  </a:txBody>
                  <a:tcPr marL="0" marR="68580" marT="0" marB="0">
                    <a:lnL>
                      <a:noFill/>
                    </a:lnL>
                    <a:lnR>
                      <a:noFill/>
                    </a:lnR>
                    <a:lnT>
                      <a:noFill/>
                    </a:lnT>
                    <a:lnB>
                      <a:noFill/>
                    </a:lnB>
                  </a:tcPr>
                </a:tc>
                <a:tc vMerge="1">
                  <a:txBody>
                    <a:bodyPr/>
                    <a:lstStyle/>
                    <a:p>
                      <a:endParaRPr lang="en-GB"/>
                    </a:p>
                  </a:txBody>
                  <a:tcPr/>
                </a:tc>
                <a:extLst>
                  <a:ext uri="{0D108BD9-81ED-4DB2-BD59-A6C34878D82A}">
                    <a16:rowId xmlns:a16="http://schemas.microsoft.com/office/drawing/2014/main" val="4286016483"/>
                  </a:ext>
                </a:extLst>
              </a:tr>
              <a:tr h="182976">
                <a:tc>
                  <a:txBody>
                    <a:bodyPr/>
                    <a:lstStyle/>
                    <a:p>
                      <a:pPr>
                        <a:lnSpc>
                          <a:spcPts val="1400"/>
                        </a:lnSpc>
                      </a:pPr>
                      <a:r>
                        <a:rPr lang="en-GB" sz="900">
                          <a:effectLst/>
                          <a:latin typeface="Arial" panose="020B0604020202020204" pitchFamily="34" charset="0"/>
                          <a:ea typeface="SimSun" panose="02010600030101010101" pitchFamily="2" charset="-122"/>
                          <a:cs typeface="Arial" panose="020B0604020202020204" pitchFamily="34" charset="0"/>
                        </a:rPr>
                        <a:t>Report No.:</a:t>
                      </a:r>
                    </a:p>
                  </a:txBody>
                  <a:tcPr marL="0" marR="0" marT="0" marB="0">
                    <a:lnL>
                      <a:noFill/>
                    </a:lnL>
                    <a:lnR>
                      <a:noFill/>
                    </a:lnR>
                    <a:lnT>
                      <a:noFill/>
                    </a:lnT>
                    <a:lnB>
                      <a:noFill/>
                    </a:lnB>
                  </a:tcPr>
                </a:tc>
                <a:tc>
                  <a:txBody>
                    <a:bodyPr/>
                    <a:lstStyle/>
                    <a:p>
                      <a:pPr>
                        <a:lnSpc>
                          <a:spcPts val="1400"/>
                        </a:lnSpc>
                      </a:pPr>
                      <a:r>
                        <a:rPr lang="en-GB" sz="900">
                          <a:effectLst/>
                          <a:latin typeface="Arial" panose="020B0604020202020204" pitchFamily="34" charset="0"/>
                          <a:ea typeface="SimSun" panose="02010600030101010101" pitchFamily="2" charset="-122"/>
                          <a:cs typeface="Arial" panose="020B0604020202020204" pitchFamily="34" charset="0"/>
                        </a:rPr>
                        <a:t>1 </a:t>
                      </a:r>
                      <a:endParaRPr lang="en-GB" sz="900" dirty="0">
                        <a:effectLst/>
                        <a:latin typeface="Arial" panose="020B0604020202020204" pitchFamily="34" charset="0"/>
                        <a:ea typeface="SimSun" panose="02010600030101010101" pitchFamily="2" charset="-122"/>
                        <a:cs typeface="Arial" panose="020B0604020202020204" pitchFamily="34" charset="0"/>
                      </a:endParaRPr>
                    </a:p>
                  </a:txBody>
                  <a:tcPr marL="0" marR="68580" marT="0" marB="0">
                    <a:lnL>
                      <a:noFill/>
                    </a:lnL>
                    <a:lnR>
                      <a:noFill/>
                    </a:lnR>
                    <a:lnT>
                      <a:noFill/>
                    </a:lnT>
                    <a:lnB>
                      <a:noFill/>
                    </a:lnB>
                  </a:tcPr>
                </a:tc>
                <a:tc vMerge="1">
                  <a:txBody>
                    <a:bodyPr/>
                    <a:lstStyle/>
                    <a:p>
                      <a:endParaRPr lang="en-GB"/>
                    </a:p>
                  </a:txBody>
                  <a:tcPr/>
                </a:tc>
                <a:extLst>
                  <a:ext uri="{0D108BD9-81ED-4DB2-BD59-A6C34878D82A}">
                    <a16:rowId xmlns:a16="http://schemas.microsoft.com/office/drawing/2014/main" val="3690723110"/>
                  </a:ext>
                </a:extLst>
              </a:tr>
              <a:tr h="163960">
                <a:tc gridSpan="3">
                  <a:txBody>
                    <a:bodyPr/>
                    <a:lstStyle/>
                    <a:p>
                      <a:pPr>
                        <a:lnSpc>
                          <a:spcPts val="1400"/>
                        </a:lnSpc>
                      </a:pPr>
                      <a:r>
                        <a:rPr lang="en-GB" sz="900" dirty="0">
                          <a:effectLst/>
                          <a:latin typeface="Arial" panose="020B0604020202020204" pitchFamily="34" charset="0"/>
                          <a:ea typeface="SimSun" panose="02010600030101010101" pitchFamily="2" charset="-122"/>
                          <a:cs typeface="Arial" panose="020B0604020202020204" pitchFamily="34" charset="0"/>
                        </a:rPr>
                        <a:t>Applicable contract(s) governing the provision of this report: </a:t>
                      </a:r>
                    </a:p>
                  </a:txBody>
                  <a:tcPr marL="0" marR="0" marT="0" marB="0">
                    <a:lnL>
                      <a:noFill/>
                    </a:lnL>
                    <a:lnR>
                      <a:noFill/>
                    </a:lnR>
                    <a:lnT>
                      <a:noFill/>
                    </a:lnT>
                    <a:lnB w="12700" cap="flat" cmpd="sng" algn="ctr">
                      <a:noFill/>
                      <a:prstDash val="solid"/>
                      <a:round/>
                      <a:headEnd type="none" w="med" len="med"/>
                      <a:tailEnd type="none" w="med" len="med"/>
                    </a:lnB>
                  </a:tcPr>
                </a:tc>
                <a:tc hMerge="1">
                  <a:txBody>
                    <a:bodyPr/>
                    <a:lstStyle/>
                    <a:p>
                      <a:endParaRPr lang="en-GB"/>
                    </a:p>
                  </a:txBody>
                  <a:tcPr/>
                </a:tc>
                <a:tc hMerge="1">
                  <a:txBody>
                    <a:bodyPr/>
                    <a:lstStyle/>
                    <a:p>
                      <a:endParaRPr lang="en-GB"/>
                    </a:p>
                  </a:txBody>
                  <a:tcPr>
                    <a:lnL w="12700" cmpd="sng">
                      <a:noFill/>
                      <a:prstDash val="solid"/>
                    </a:lnL>
                    <a:lnT w="12700" cmpd="sng">
                      <a:noFill/>
                      <a:prstDash val="solid"/>
                    </a:lnT>
                  </a:tcPr>
                </a:tc>
                <a:extLst>
                  <a:ext uri="{0D108BD9-81ED-4DB2-BD59-A6C34878D82A}">
                    <a16:rowId xmlns:a16="http://schemas.microsoft.com/office/drawing/2014/main" val="1299843667"/>
                  </a:ext>
                </a:extLst>
              </a:tr>
              <a:tr h="185240">
                <a:tc>
                  <a:txBody>
                    <a:bodyPr/>
                    <a:lstStyle/>
                    <a:p>
                      <a:pPr>
                        <a:lnSpc>
                          <a:spcPts val="1400"/>
                        </a:lnSpc>
                      </a:pPr>
                      <a:endParaRPr lang="en-GB" sz="900" dirty="0">
                        <a:effectLst/>
                        <a:latin typeface="Arial" panose="020B0604020202020204" pitchFamily="34" charset="0"/>
                        <a:ea typeface="SimSun" panose="02010600030101010101" pitchFamily="2" charset="-122"/>
                        <a:cs typeface="Arial" panose="020B0604020202020204" pitchFamily="34" charset="0"/>
                      </a:endParaRPr>
                    </a:p>
                  </a:txBody>
                  <a:tcPr marL="0" marR="0" marT="0" marB="0">
                    <a:lnL>
                      <a:noFill/>
                    </a:lnL>
                    <a:lnR>
                      <a:noFill/>
                    </a:lnR>
                    <a:lnT>
                      <a:noFill/>
                    </a:lnT>
                    <a:lnB w="12700" cap="flat" cmpd="sng" algn="ctr">
                      <a:solidFill>
                        <a:srgbClr val="009FDA"/>
                      </a:solidFill>
                      <a:prstDash val="solid"/>
                      <a:round/>
                      <a:headEnd type="none" w="med" len="med"/>
                      <a:tailEnd type="none" w="med" len="med"/>
                    </a:lnB>
                  </a:tcPr>
                </a:tc>
                <a:tc gridSpan="2">
                  <a:txBody>
                    <a:bodyPr/>
                    <a:lstStyle/>
                    <a:p>
                      <a:r>
                        <a:rPr lang="en-GB" sz="900" kern="1200" dirty="0">
                          <a:solidFill>
                            <a:schemeClr val="tx1"/>
                          </a:solidFill>
                          <a:latin typeface="+mn-lt"/>
                          <a:ea typeface="SimSun" panose="02010600030101010101" pitchFamily="2" charset="-122"/>
                          <a:cs typeface="+mn-cs"/>
                        </a:rPr>
                        <a:t>Innovation project funded through the Network Innovation Allowance (NIA)</a:t>
                      </a:r>
                      <a:endParaRPr lang="en-GB" dirty="0"/>
                    </a:p>
                  </a:txBody>
                  <a:tcPr marL="0" marR="0" marT="0" marB="0">
                    <a:lnL>
                      <a:noFill/>
                    </a:lnL>
                    <a:lnR>
                      <a:noFill/>
                    </a:lnR>
                    <a:lnT>
                      <a:noFill/>
                    </a:lnT>
                    <a:lnB w="12700" cap="flat" cmpd="sng" algn="ctr">
                      <a:solidFill>
                        <a:srgbClr val="009FDA"/>
                      </a:solidFill>
                      <a:prstDash val="solid"/>
                      <a:round/>
                      <a:headEnd type="none" w="med" len="med"/>
                      <a:tailEnd type="none" w="med" len="med"/>
                    </a:lnB>
                  </a:tcPr>
                </a:tc>
                <a:tc hMerge="1">
                  <a:txBody>
                    <a:bodyPr/>
                    <a:lstStyle/>
                    <a:p>
                      <a:endParaRPr lang="en-GB"/>
                    </a:p>
                  </a:txBody>
                  <a:tcPr>
                    <a:lnL w="12700" cmpd="sng">
                      <a:noFill/>
                      <a:prstDash val="solid"/>
                    </a:lnL>
                  </a:tcPr>
                </a:tc>
                <a:extLst>
                  <a:ext uri="{0D108BD9-81ED-4DB2-BD59-A6C34878D82A}">
                    <a16:rowId xmlns:a16="http://schemas.microsoft.com/office/drawing/2014/main" val="3342034007"/>
                  </a:ext>
                </a:extLst>
              </a:tr>
            </a:tbl>
          </a:graphicData>
        </a:graphic>
      </p:graphicFrame>
      <p:graphicFrame>
        <p:nvGraphicFramePr>
          <p:cNvPr id="29" name="Table 28">
            <a:extLst>
              <a:ext uri="{FF2B5EF4-FFF2-40B4-BE49-F238E27FC236}">
                <a16:creationId xmlns:a16="http://schemas.microsoft.com/office/drawing/2014/main" id="{EDB2605C-1ABD-DEEA-D898-CB2B771DC87F}"/>
              </a:ext>
            </a:extLst>
          </p:cNvPr>
          <p:cNvGraphicFramePr>
            <a:graphicFrameLocks noGrp="1"/>
          </p:cNvGraphicFramePr>
          <p:nvPr>
            <p:extLst>
              <p:ext uri="{D42A27DB-BD31-4B8C-83A1-F6EECF244321}">
                <p14:modId xmlns:p14="http://schemas.microsoft.com/office/powerpoint/2010/main" val="2813006067"/>
              </p:ext>
            </p:extLst>
          </p:nvPr>
        </p:nvGraphicFramePr>
        <p:xfrm>
          <a:off x="540000" y="4091205"/>
          <a:ext cx="5288146" cy="318644"/>
        </p:xfrm>
        <a:graphic>
          <a:graphicData uri="http://schemas.openxmlformats.org/drawingml/2006/table">
            <a:tbl>
              <a:tblPr/>
              <a:tblGrid>
                <a:gridCol w="5288146">
                  <a:extLst>
                    <a:ext uri="{9D8B030D-6E8A-4147-A177-3AD203B41FA5}">
                      <a16:colId xmlns:a16="http://schemas.microsoft.com/office/drawing/2014/main" val="772741590"/>
                    </a:ext>
                  </a:extLst>
                </a:gridCol>
              </a:tblGrid>
              <a:tr h="0">
                <a:tc>
                  <a:txBody>
                    <a:bodyPr/>
                    <a:lstStyle/>
                    <a:p>
                      <a:pPr>
                        <a:lnSpc>
                          <a:spcPts val="1400"/>
                        </a:lnSpc>
                      </a:pPr>
                      <a:r>
                        <a:rPr lang="en-GB" sz="900">
                          <a:effectLst/>
                          <a:latin typeface="Arial" panose="020B0604020202020204" pitchFamily="34" charset="0"/>
                          <a:ea typeface="SimSun" panose="02010600030101010101" pitchFamily="2" charset="-122"/>
                          <a:cs typeface="Arial" panose="020B0604020202020204" pitchFamily="34" charset="0"/>
                        </a:rPr>
                        <a:t>Keywords: Whole Energy System, FSO </a:t>
                      </a:r>
                    </a:p>
                  </a:txBody>
                  <a:tcPr marL="0" marR="0" marT="0" marB="0">
                    <a:lnL>
                      <a:noFill/>
                    </a:lnL>
                    <a:lnR>
                      <a:noFill/>
                    </a:lnR>
                    <a:lnT w="12700" cap="flat" cmpd="sng" algn="ctr">
                      <a:solidFill>
                        <a:srgbClr val="009FDA"/>
                      </a:solidFill>
                      <a:prstDash val="solid"/>
                      <a:round/>
                      <a:headEnd type="none" w="med" len="med"/>
                      <a:tailEnd type="none" w="med" len="med"/>
                    </a:lnT>
                    <a:lnB>
                      <a:noFill/>
                    </a:lnB>
                  </a:tcPr>
                </a:tc>
                <a:extLst>
                  <a:ext uri="{0D108BD9-81ED-4DB2-BD59-A6C34878D82A}">
                    <a16:rowId xmlns:a16="http://schemas.microsoft.com/office/drawing/2014/main" val="1602202475"/>
                  </a:ext>
                </a:extLst>
              </a:tr>
              <a:tr h="0">
                <a:tc>
                  <a:txBody>
                    <a:bodyPr/>
                    <a:lstStyle/>
                    <a:p>
                      <a:pPr>
                        <a:lnSpc>
                          <a:spcPts val="1400"/>
                        </a:lnSpc>
                      </a:pPr>
                      <a:endParaRPr lang="en-GB" sz="900" dirty="0">
                        <a:effectLst/>
                        <a:latin typeface="Arial" panose="020B0604020202020204" pitchFamily="34" charset="0"/>
                        <a:ea typeface="SimSun" panose="02010600030101010101" pitchFamily="2" charset="-122"/>
                        <a:cs typeface="Arial" panose="020B0604020202020204" pitchFamily="34" charset="0"/>
                      </a:endParaRPr>
                    </a:p>
                  </a:txBody>
                  <a:tcPr marL="0" marR="0" marT="0" marB="0">
                    <a:lnL>
                      <a:noFill/>
                    </a:lnL>
                    <a:lnR>
                      <a:noFill/>
                    </a:lnR>
                    <a:lnT>
                      <a:noFill/>
                    </a:lnT>
                    <a:lnB w="12700" cap="flat" cmpd="sng" algn="ctr">
                      <a:solidFill>
                        <a:srgbClr val="009FDA"/>
                      </a:solidFill>
                      <a:prstDash val="solid"/>
                      <a:round/>
                      <a:headEnd type="none" w="med" len="med"/>
                      <a:tailEnd type="none" w="med" len="med"/>
                    </a:lnB>
                  </a:tcPr>
                </a:tc>
                <a:extLst>
                  <a:ext uri="{0D108BD9-81ED-4DB2-BD59-A6C34878D82A}">
                    <a16:rowId xmlns:a16="http://schemas.microsoft.com/office/drawing/2014/main" val="2827260388"/>
                  </a:ext>
                </a:extLst>
              </a:tr>
            </a:tbl>
          </a:graphicData>
        </a:graphic>
      </p:graphicFrame>
      <p:graphicFrame>
        <p:nvGraphicFramePr>
          <p:cNvPr id="5121" name="Table 5120">
            <a:extLst>
              <a:ext uri="{FF2B5EF4-FFF2-40B4-BE49-F238E27FC236}">
                <a16:creationId xmlns:a16="http://schemas.microsoft.com/office/drawing/2014/main" id="{1C5AEC4C-FFD5-3AC9-E53B-1CA8B8077BAA}"/>
              </a:ext>
            </a:extLst>
          </p:cNvPr>
          <p:cNvGraphicFramePr>
            <a:graphicFrameLocks noGrp="1"/>
          </p:cNvGraphicFramePr>
          <p:nvPr>
            <p:extLst>
              <p:ext uri="{D42A27DB-BD31-4B8C-83A1-F6EECF244321}">
                <p14:modId xmlns:p14="http://schemas.microsoft.com/office/powerpoint/2010/main" val="47709620"/>
              </p:ext>
            </p:extLst>
          </p:nvPr>
        </p:nvGraphicFramePr>
        <p:xfrm>
          <a:off x="532843" y="2754756"/>
          <a:ext cx="5288146" cy="1207644"/>
        </p:xfrm>
        <a:graphic>
          <a:graphicData uri="http://schemas.openxmlformats.org/drawingml/2006/table">
            <a:tbl>
              <a:tblPr/>
              <a:tblGrid>
                <a:gridCol w="5288146">
                  <a:extLst>
                    <a:ext uri="{9D8B030D-6E8A-4147-A177-3AD203B41FA5}">
                      <a16:colId xmlns:a16="http://schemas.microsoft.com/office/drawing/2014/main" val="772741590"/>
                    </a:ext>
                  </a:extLst>
                </a:gridCol>
              </a:tblGrid>
              <a:tr h="380640">
                <a:tc>
                  <a:txBody>
                    <a:bodyPr/>
                    <a:lstStyle/>
                    <a:p>
                      <a:pPr>
                        <a:lnSpc>
                          <a:spcPts val="1400"/>
                        </a:lnSpc>
                      </a:pPr>
                      <a:r>
                        <a:rPr lang="en-GB" sz="900" dirty="0">
                          <a:effectLst/>
                          <a:latin typeface="Arial" panose="020B0604020202020204" pitchFamily="34" charset="0"/>
                          <a:ea typeface="SimSun" panose="02010600030101010101" pitchFamily="2" charset="-122"/>
                          <a:cs typeface="Arial" panose="020B0604020202020204" pitchFamily="34" charset="0"/>
                        </a:rPr>
                        <a:t>Objective: Understand the use cases for undertaking whole energy network planning across multiple energy vectors, as well as options available to National Grid ESO in the context of delivering the energy system transition.</a:t>
                      </a:r>
                    </a:p>
                  </a:txBody>
                  <a:tcPr marL="0" marR="0" marT="0" marB="0">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a16="http://schemas.microsoft.com/office/drawing/2014/main" val="1602202475"/>
                  </a:ext>
                </a:extLst>
              </a:tr>
              <a:tr h="117774">
                <a:tc>
                  <a:txBody>
                    <a:bodyPr/>
                    <a:lstStyle/>
                    <a:p>
                      <a:pPr>
                        <a:lnSpc>
                          <a:spcPts val="1400"/>
                        </a:lnSpc>
                      </a:pPr>
                      <a:endParaRPr lang="en-GB" sz="900" i="1" dirty="0">
                        <a:effectLst/>
                        <a:latin typeface="Arial" panose="020B0604020202020204" pitchFamily="34" charset="0"/>
                        <a:ea typeface="SimSun" panose="02010600030101010101" pitchFamily="2" charset="-122"/>
                        <a:cs typeface="Arial" panose="020B0604020202020204" pitchFamily="34" charset="0"/>
                      </a:endParaRPr>
                    </a:p>
                    <a:p>
                      <a:pPr>
                        <a:lnSpc>
                          <a:spcPts val="1400"/>
                        </a:lnSpc>
                      </a:pPr>
                      <a:r>
                        <a:rPr lang="en-GB" sz="900" i="1" dirty="0">
                          <a:effectLst/>
                          <a:latin typeface="Arial" panose="020B0604020202020204" pitchFamily="34" charset="0"/>
                          <a:ea typeface="SimSun" panose="02010600030101010101" pitchFamily="2" charset="-122"/>
                          <a:cs typeface="Arial" panose="020B0604020202020204" pitchFamily="34" charset="0"/>
                        </a:rPr>
                        <a:t>This project has been completed prior to the introduction of the Strategic Spatial Energy Plan and the Regional Energy Strategic Planner role; any changes resulted from these developments will be addressed in future work.</a:t>
                      </a:r>
                    </a:p>
                  </a:txBody>
                  <a:tcPr marL="0" marR="0" marT="0" marB="0">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27260388"/>
                  </a:ext>
                </a:extLst>
              </a:tr>
            </a:tbl>
          </a:graphicData>
        </a:graphic>
      </p:graphicFrame>
      <p:sp>
        <p:nvSpPr>
          <p:cNvPr id="5" name="Slide Number Placeholder 5">
            <a:extLst>
              <a:ext uri="{FF2B5EF4-FFF2-40B4-BE49-F238E27FC236}">
                <a16:creationId xmlns:a16="http://schemas.microsoft.com/office/drawing/2014/main" id="{1D57F4E3-0124-0EFF-4279-777041DB5A60}"/>
              </a:ext>
            </a:extLst>
          </p:cNvPr>
          <p:cNvSpPr>
            <a:spLocks noGrp="1"/>
          </p:cNvSpPr>
          <p:nvPr>
            <p:ph type="sldNum" sz="quarter" idx="12"/>
          </p:nvPr>
        </p:nvSpPr>
        <p:spPr>
          <a:xfrm>
            <a:off x="540000" y="6440400"/>
            <a:ext cx="266400" cy="151200"/>
          </a:xfrm>
        </p:spPr>
        <p:txBody>
          <a:bodyPr/>
          <a:lstStyle/>
          <a:p>
            <a:fld id="{5BA07366-CB75-4AA8-9E5B-928B849F427C}" type="slidenum">
              <a:rPr lang="en-GB" smtClean="0"/>
              <a:t>2</a:t>
            </a:fld>
            <a:endParaRPr lang="en-GB"/>
          </a:p>
        </p:txBody>
      </p:sp>
      <p:sp>
        <p:nvSpPr>
          <p:cNvPr id="3" name="Date Placeholder 2">
            <a:extLst>
              <a:ext uri="{FF2B5EF4-FFF2-40B4-BE49-F238E27FC236}">
                <a16:creationId xmlns:a16="http://schemas.microsoft.com/office/drawing/2014/main" id="{E09C811F-DC52-CF8F-E250-40AA49EBBBC7}"/>
              </a:ext>
            </a:extLst>
          </p:cNvPr>
          <p:cNvSpPr>
            <a:spLocks noGrp="1"/>
          </p:cNvSpPr>
          <p:nvPr>
            <p:ph type="dt" sz="half" idx="10"/>
          </p:nvPr>
        </p:nvSpPr>
        <p:spPr/>
        <p:txBody>
          <a:bodyPr/>
          <a:lstStyle/>
          <a:p>
            <a:fld id="{A29262C0-CF18-4B6F-BE9F-85CF9065AFD1}" type="datetime1">
              <a:rPr lang="en-GB" sz="700" smtClean="0"/>
              <a:t>23/01/2024</a:t>
            </a:fld>
            <a:endParaRPr lang="en-GB" sz="700"/>
          </a:p>
        </p:txBody>
      </p:sp>
      <p:pic>
        <p:nvPicPr>
          <p:cNvPr id="7" name="Picture 6" descr="A drawing of a road and a river&#10;&#10;Description automatically generated">
            <a:extLst>
              <a:ext uri="{FF2B5EF4-FFF2-40B4-BE49-F238E27FC236}">
                <a16:creationId xmlns:a16="http://schemas.microsoft.com/office/drawing/2014/main" id="{30E8E208-D424-4515-9784-9BB9716E7FE4}"/>
              </a:ext>
            </a:extLst>
          </p:cNvPr>
          <p:cNvPicPr>
            <a:picLocks noChangeAspect="1"/>
          </p:cNvPicPr>
          <p:nvPr/>
        </p:nvPicPr>
        <p:blipFill rotWithShape="1">
          <a:blip r:embed="rId3">
            <a:extLst>
              <a:ext uri="{28A0092B-C50C-407E-A947-70E740481C1C}">
                <a14:useLocalDpi xmlns:a14="http://schemas.microsoft.com/office/drawing/2010/main" val="0"/>
              </a:ext>
            </a:extLst>
          </a:blip>
          <a:srcRect l="50216"/>
          <a:stretch/>
        </p:blipFill>
        <p:spPr>
          <a:xfrm>
            <a:off x="6146791" y="0"/>
            <a:ext cx="6045210" cy="6858000"/>
          </a:xfrm>
          <a:prstGeom prst="rect">
            <a:avLst/>
          </a:prstGeom>
        </p:spPr>
      </p:pic>
      <p:pic>
        <p:nvPicPr>
          <p:cNvPr id="10" name="Picture 9" descr="A black line drawing of a swan&#10;&#10;Description automatically generated">
            <a:extLst>
              <a:ext uri="{FF2B5EF4-FFF2-40B4-BE49-F238E27FC236}">
                <a16:creationId xmlns:a16="http://schemas.microsoft.com/office/drawing/2014/main" id="{221041E7-6712-AB24-333A-FF98C99F44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19189" y="5027634"/>
            <a:ext cx="1701800" cy="717550"/>
          </a:xfrm>
          <a:prstGeom prst="rect">
            <a:avLst/>
          </a:prstGeom>
        </p:spPr>
      </p:pic>
    </p:spTree>
    <p:extLst>
      <p:ext uri="{BB962C8B-B14F-4D97-AF65-F5344CB8AC3E}">
        <p14:creationId xmlns:p14="http://schemas.microsoft.com/office/powerpoint/2010/main" val="37148279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49BD5B0-4218-B8D9-FD85-04D56C273EC1}"/>
              </a:ext>
            </a:extLst>
          </p:cNvPr>
          <p:cNvSpPr>
            <a:spLocks noGrp="1"/>
          </p:cNvSpPr>
          <p:nvPr>
            <p:ph type="sldNum" sz="quarter" idx="12"/>
          </p:nvPr>
        </p:nvSpPr>
        <p:spPr/>
        <p:txBody>
          <a:bodyPr/>
          <a:lstStyle/>
          <a:p>
            <a:fld id="{5BA07366-CB75-4AA8-9E5B-928B849F427C}" type="slidenum">
              <a:rPr lang="en-GB" smtClean="0"/>
              <a:t>20</a:t>
            </a:fld>
            <a:endParaRPr lang="en-GB"/>
          </a:p>
        </p:txBody>
      </p:sp>
      <p:sp>
        <p:nvSpPr>
          <p:cNvPr id="295" name="Title 1">
            <a:extLst>
              <a:ext uri="{FF2B5EF4-FFF2-40B4-BE49-F238E27FC236}">
                <a16:creationId xmlns:a16="http://schemas.microsoft.com/office/drawing/2014/main" id="{48C90619-A31E-9492-1391-CE5CC8ABB982}"/>
              </a:ext>
            </a:extLst>
          </p:cNvPr>
          <p:cNvSpPr txBox="1">
            <a:spLocks/>
          </p:cNvSpPr>
          <p:nvPr/>
        </p:nvSpPr>
        <p:spPr>
          <a:xfrm>
            <a:off x="239586" y="385387"/>
            <a:ext cx="11110914" cy="936000"/>
          </a:xfrm>
          <a:prstGeom prst="rect">
            <a:avLst/>
          </a:prstGeom>
        </p:spPr>
        <p:txBody>
          <a:bodyPr vert="horz" lIns="0" tIns="0" rIns="0" bIns="0" rtlCol="0" anchor="t" anchorCtr="0">
            <a:noAutofit/>
          </a:bodyPr>
          <a:lstStyle>
            <a:lvl1pPr algn="l" defTabSz="914400" rtl="0" eaLnBrk="1" latinLnBrk="0" hangingPunct="1">
              <a:lnSpc>
                <a:spcPct val="83000"/>
              </a:lnSpc>
              <a:spcBef>
                <a:spcPct val="0"/>
              </a:spcBef>
              <a:buNone/>
              <a:defRPr sz="3600" b="0" kern="1200">
                <a:solidFill>
                  <a:schemeClr val="accent1"/>
                </a:solidFill>
                <a:latin typeface="+mj-lt"/>
                <a:ea typeface="+mj-ea"/>
                <a:cs typeface="+mj-cs"/>
              </a:defRPr>
            </a:lvl1pPr>
          </a:lstStyle>
          <a:p>
            <a:r>
              <a:rPr lang="en-GB" sz="3200" dirty="0"/>
              <a:t>3.2 Summary of use cases</a:t>
            </a:r>
          </a:p>
        </p:txBody>
      </p:sp>
      <p:grpSp>
        <p:nvGrpSpPr>
          <p:cNvPr id="244" name="Group 243">
            <a:extLst>
              <a:ext uri="{FF2B5EF4-FFF2-40B4-BE49-F238E27FC236}">
                <a16:creationId xmlns:a16="http://schemas.microsoft.com/office/drawing/2014/main" id="{5F9FCA9F-BAF0-0F8F-7BD2-77FBDABF4F18}"/>
              </a:ext>
            </a:extLst>
          </p:cNvPr>
          <p:cNvGrpSpPr/>
          <p:nvPr/>
        </p:nvGrpSpPr>
        <p:grpSpPr>
          <a:xfrm>
            <a:off x="180834" y="957387"/>
            <a:ext cx="11637402" cy="5361932"/>
            <a:chOff x="180834" y="957387"/>
            <a:chExt cx="11637402" cy="5361932"/>
          </a:xfrm>
          <a:effectLst>
            <a:outerShdw blurRad="50800" dist="38100" dir="2700000" algn="tl" rotWithShape="0">
              <a:prstClr val="black">
                <a:alpha val="40000"/>
              </a:prstClr>
            </a:outerShdw>
          </a:effectLst>
        </p:grpSpPr>
        <p:sp>
          <p:nvSpPr>
            <p:cNvPr id="271" name="Rectangle 270">
              <a:extLst>
                <a:ext uri="{FF2B5EF4-FFF2-40B4-BE49-F238E27FC236}">
                  <a16:creationId xmlns:a16="http://schemas.microsoft.com/office/drawing/2014/main" id="{5C326F42-FF4E-A32F-AE2D-93E425A89A9D}"/>
                </a:ext>
              </a:extLst>
            </p:cNvPr>
            <p:cNvSpPr/>
            <p:nvPr/>
          </p:nvSpPr>
          <p:spPr>
            <a:xfrm>
              <a:off x="180834" y="957387"/>
              <a:ext cx="11637402" cy="5361932"/>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cxnSp>
          <p:nvCxnSpPr>
            <p:cNvPr id="263" name="Connector: Elbow 262">
              <a:extLst>
                <a:ext uri="{FF2B5EF4-FFF2-40B4-BE49-F238E27FC236}">
                  <a16:creationId xmlns:a16="http://schemas.microsoft.com/office/drawing/2014/main" id="{C0B1B9F8-BCC4-E698-0A9B-3B09CAA94B8B}"/>
                </a:ext>
              </a:extLst>
            </p:cNvPr>
            <p:cNvCxnSpPr>
              <a:cxnSpLocks/>
              <a:stCxn id="19" idx="2"/>
              <a:endCxn id="51" idx="2"/>
            </p:cNvCxnSpPr>
            <p:nvPr/>
          </p:nvCxnSpPr>
          <p:spPr>
            <a:xfrm rot="5400000" flipH="1" flipV="1">
              <a:off x="3362518" y="2940267"/>
              <a:ext cx="1935139" cy="3082821"/>
            </a:xfrm>
            <a:prstGeom prst="bentConnector3">
              <a:avLst>
                <a:gd name="adj1" fmla="val -23232"/>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245" name="Connector: Elbow 244">
              <a:extLst>
                <a:ext uri="{FF2B5EF4-FFF2-40B4-BE49-F238E27FC236}">
                  <a16:creationId xmlns:a16="http://schemas.microsoft.com/office/drawing/2014/main" id="{CB1ED85E-B4D1-CF1E-FAA5-270772456F3A}"/>
                </a:ext>
              </a:extLst>
            </p:cNvPr>
            <p:cNvCxnSpPr>
              <a:cxnSpLocks/>
              <a:stCxn id="249" idx="2"/>
              <a:endCxn id="159" idx="2"/>
            </p:cNvCxnSpPr>
            <p:nvPr/>
          </p:nvCxnSpPr>
          <p:spPr>
            <a:xfrm rot="5400000" flipH="1">
              <a:off x="6227249" y="3387894"/>
              <a:ext cx="2162039" cy="2414468"/>
            </a:xfrm>
            <a:prstGeom prst="bentConnector3">
              <a:avLst>
                <a:gd name="adj1" fmla="val -10573"/>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nvGrpSpPr>
            <p:cNvPr id="203" name="Group 202">
              <a:extLst>
                <a:ext uri="{FF2B5EF4-FFF2-40B4-BE49-F238E27FC236}">
                  <a16:creationId xmlns:a16="http://schemas.microsoft.com/office/drawing/2014/main" id="{DE93B20C-5117-20D7-9358-B16DB98C71D7}"/>
                </a:ext>
              </a:extLst>
            </p:cNvPr>
            <p:cNvGrpSpPr/>
            <p:nvPr/>
          </p:nvGrpSpPr>
          <p:grpSpPr>
            <a:xfrm>
              <a:off x="5835643" y="3883281"/>
              <a:ext cx="324000" cy="255703"/>
              <a:chOff x="5883273" y="3682113"/>
              <a:chExt cx="324000" cy="255703"/>
            </a:xfrm>
          </p:grpSpPr>
          <p:sp>
            <p:nvSpPr>
              <p:cNvPr id="5" name="Rectangle 4">
                <a:extLst>
                  <a:ext uri="{FF2B5EF4-FFF2-40B4-BE49-F238E27FC236}">
                    <a16:creationId xmlns:a16="http://schemas.microsoft.com/office/drawing/2014/main" id="{43519210-852E-6914-D824-84D320D54892}"/>
                  </a:ext>
                </a:extLst>
              </p:cNvPr>
              <p:cNvSpPr/>
              <p:nvPr/>
            </p:nvSpPr>
            <p:spPr>
              <a:xfrm>
                <a:off x="5883273" y="3733673"/>
                <a:ext cx="324000" cy="152582"/>
              </a:xfrm>
              <a:prstGeom prst="rect">
                <a:avLst/>
              </a:prstGeom>
              <a:solidFill>
                <a:srgbClr val="F2F2F2">
                  <a:alpha val="81961"/>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272" name="Rectangle 271">
                <a:extLst>
                  <a:ext uri="{FF2B5EF4-FFF2-40B4-BE49-F238E27FC236}">
                    <a16:creationId xmlns:a16="http://schemas.microsoft.com/office/drawing/2014/main" id="{7328FD76-A993-50E6-B7D4-DA518EAB8C1B}"/>
                  </a:ext>
                </a:extLst>
              </p:cNvPr>
              <p:cNvSpPr/>
              <p:nvPr/>
            </p:nvSpPr>
            <p:spPr>
              <a:xfrm>
                <a:off x="5883273" y="3682113"/>
                <a:ext cx="324000" cy="255703"/>
              </a:xfrm>
              <a:prstGeom prst="rect">
                <a:avLst/>
              </a:prstGeom>
              <a:solidFill>
                <a:srgbClr val="F2F2F2">
                  <a:alpha val="50196"/>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grpSp>
        <p:grpSp>
          <p:nvGrpSpPr>
            <p:cNvPr id="125" name="Group 124">
              <a:extLst>
                <a:ext uri="{FF2B5EF4-FFF2-40B4-BE49-F238E27FC236}">
                  <a16:creationId xmlns:a16="http://schemas.microsoft.com/office/drawing/2014/main" id="{0DA12AC8-BAE6-D5E4-D3CA-8CC8309FF36E}"/>
                </a:ext>
              </a:extLst>
            </p:cNvPr>
            <p:cNvGrpSpPr/>
            <p:nvPr/>
          </p:nvGrpSpPr>
          <p:grpSpPr>
            <a:xfrm>
              <a:off x="1348459" y="1278588"/>
              <a:ext cx="766767" cy="987438"/>
              <a:chOff x="2034259" y="1278588"/>
              <a:chExt cx="766767" cy="987438"/>
            </a:xfrm>
          </p:grpSpPr>
          <p:pic>
            <p:nvPicPr>
              <p:cNvPr id="42" name="Picture 41">
                <a:extLst>
                  <a:ext uri="{FF2B5EF4-FFF2-40B4-BE49-F238E27FC236}">
                    <a16:creationId xmlns:a16="http://schemas.microsoft.com/office/drawing/2014/main" id="{62DCEF5E-1902-C170-63A0-C3EBBDDFB458}"/>
                  </a:ext>
                </a:extLst>
              </p:cNvPr>
              <p:cNvPicPr>
                <a:picLocks noChangeAspect="1"/>
              </p:cNvPicPr>
              <p:nvPr/>
            </p:nvPicPr>
            <p:blipFill>
              <a:blip r:embed="rId3"/>
              <a:stretch>
                <a:fillRect/>
              </a:stretch>
            </p:blipFill>
            <p:spPr>
              <a:xfrm>
                <a:off x="2127989" y="1278588"/>
                <a:ext cx="579306" cy="619676"/>
              </a:xfrm>
              <a:prstGeom prst="rect">
                <a:avLst/>
              </a:prstGeom>
            </p:spPr>
          </p:pic>
          <p:sp>
            <p:nvSpPr>
              <p:cNvPr id="46" name="TextBox 45">
                <a:extLst>
                  <a:ext uri="{FF2B5EF4-FFF2-40B4-BE49-F238E27FC236}">
                    <a16:creationId xmlns:a16="http://schemas.microsoft.com/office/drawing/2014/main" id="{C09CA731-7F51-B72B-5E8A-464C74E4E1F3}"/>
                  </a:ext>
                </a:extLst>
              </p:cNvPr>
              <p:cNvSpPr txBox="1"/>
              <p:nvPr/>
            </p:nvSpPr>
            <p:spPr>
              <a:xfrm>
                <a:off x="2034259" y="1958249"/>
                <a:ext cx="766767" cy="307777"/>
              </a:xfrm>
              <a:prstGeom prst="rect">
                <a:avLst/>
              </a:prstGeom>
              <a:noFill/>
            </p:spPr>
            <p:txBody>
              <a:bodyPr wrap="square" lIns="0" tIns="0" rIns="0" bIns="0" rtlCol="0">
                <a:spAutoFit/>
              </a:bodyPr>
              <a:lstStyle/>
              <a:p>
                <a:pPr algn="ctr">
                  <a:lnSpc>
                    <a:spcPct val="100000"/>
                  </a:lnSpc>
                  <a:spcBef>
                    <a:spcPts val="600"/>
                  </a:spcBef>
                </a:pPr>
                <a:r>
                  <a:rPr lang="en-GB" sz="1000" dirty="0">
                    <a:solidFill>
                      <a:schemeClr val="tx2"/>
                    </a:solidFill>
                  </a:rPr>
                  <a:t>INDUSTRIAL CLUSTER</a:t>
                </a:r>
              </a:p>
            </p:txBody>
          </p:sp>
        </p:grpSp>
        <p:grpSp>
          <p:nvGrpSpPr>
            <p:cNvPr id="274" name="Group 273">
              <a:extLst>
                <a:ext uri="{FF2B5EF4-FFF2-40B4-BE49-F238E27FC236}">
                  <a16:creationId xmlns:a16="http://schemas.microsoft.com/office/drawing/2014/main" id="{33867688-43A4-6189-B817-E6352FB62DAA}"/>
                </a:ext>
              </a:extLst>
            </p:cNvPr>
            <p:cNvGrpSpPr/>
            <p:nvPr/>
          </p:nvGrpSpPr>
          <p:grpSpPr>
            <a:xfrm>
              <a:off x="2315252" y="4646127"/>
              <a:ext cx="946852" cy="803120"/>
              <a:chOff x="2443268" y="4646127"/>
              <a:chExt cx="946852" cy="803120"/>
            </a:xfrm>
          </p:grpSpPr>
          <p:sp>
            <p:nvSpPr>
              <p:cNvPr id="19" name="TextBox 18">
                <a:extLst>
                  <a:ext uri="{FF2B5EF4-FFF2-40B4-BE49-F238E27FC236}">
                    <a16:creationId xmlns:a16="http://schemas.microsoft.com/office/drawing/2014/main" id="{9B7F7092-D900-5C2B-E200-A109E05F3326}"/>
                  </a:ext>
                </a:extLst>
              </p:cNvPr>
              <p:cNvSpPr txBox="1"/>
              <p:nvPr/>
            </p:nvSpPr>
            <p:spPr>
              <a:xfrm>
                <a:off x="2443268" y="5279970"/>
                <a:ext cx="946852" cy="169277"/>
              </a:xfrm>
              <a:prstGeom prst="rect">
                <a:avLst/>
              </a:prstGeom>
              <a:noFill/>
            </p:spPr>
            <p:txBody>
              <a:bodyPr wrap="square" lIns="0" tIns="0" rIns="0" bIns="0" rtlCol="0">
                <a:spAutoFit/>
              </a:bodyPr>
              <a:lstStyle/>
              <a:p>
                <a:pPr algn="ctr">
                  <a:lnSpc>
                    <a:spcPct val="100000"/>
                  </a:lnSpc>
                  <a:spcBef>
                    <a:spcPts val="600"/>
                  </a:spcBef>
                </a:pPr>
                <a:r>
                  <a:rPr lang="en-GB" sz="1100" dirty="0">
                    <a:solidFill>
                      <a:schemeClr val="tx2"/>
                    </a:solidFill>
                  </a:rPr>
                  <a:t>H</a:t>
                </a:r>
                <a:r>
                  <a:rPr lang="en-GB" sz="1100" baseline="-25000" dirty="0">
                    <a:solidFill>
                      <a:schemeClr val="tx2"/>
                    </a:solidFill>
                  </a:rPr>
                  <a:t>2</a:t>
                </a:r>
                <a:r>
                  <a:rPr lang="en-GB" sz="1100" dirty="0">
                    <a:solidFill>
                      <a:schemeClr val="tx2"/>
                    </a:solidFill>
                  </a:rPr>
                  <a:t> STORAGE</a:t>
                </a:r>
              </a:p>
            </p:txBody>
          </p:sp>
          <p:pic>
            <p:nvPicPr>
              <p:cNvPr id="7" name="Picture 6">
                <a:extLst>
                  <a:ext uri="{FF2B5EF4-FFF2-40B4-BE49-F238E27FC236}">
                    <a16:creationId xmlns:a16="http://schemas.microsoft.com/office/drawing/2014/main" id="{AFE8F3B2-15AD-6E4B-0A6B-02DEF2D871DA}"/>
                  </a:ext>
                </a:extLst>
              </p:cNvPr>
              <p:cNvPicPr>
                <a:picLocks noChangeAspect="1"/>
              </p:cNvPicPr>
              <p:nvPr/>
            </p:nvPicPr>
            <p:blipFill>
              <a:blip r:embed="rId4"/>
              <a:stretch>
                <a:fillRect/>
              </a:stretch>
            </p:blipFill>
            <p:spPr>
              <a:xfrm>
                <a:off x="2593060" y="4646127"/>
                <a:ext cx="647268" cy="639227"/>
              </a:xfrm>
              <a:prstGeom prst="rect">
                <a:avLst/>
              </a:prstGeom>
            </p:spPr>
          </p:pic>
        </p:grpSp>
        <p:grpSp>
          <p:nvGrpSpPr>
            <p:cNvPr id="222" name="Group 221">
              <a:extLst>
                <a:ext uri="{FF2B5EF4-FFF2-40B4-BE49-F238E27FC236}">
                  <a16:creationId xmlns:a16="http://schemas.microsoft.com/office/drawing/2014/main" id="{B5625E23-104B-2915-3219-0BC92BA3D9C5}"/>
                </a:ext>
              </a:extLst>
            </p:cNvPr>
            <p:cNvGrpSpPr/>
            <p:nvPr/>
          </p:nvGrpSpPr>
          <p:grpSpPr>
            <a:xfrm>
              <a:off x="9342188" y="4929135"/>
              <a:ext cx="1044000" cy="762747"/>
              <a:chOff x="9537002" y="4856990"/>
              <a:chExt cx="1044000" cy="762747"/>
            </a:xfrm>
          </p:grpSpPr>
          <p:pic>
            <p:nvPicPr>
              <p:cNvPr id="3" name="Picture 2">
                <a:extLst>
                  <a:ext uri="{FF2B5EF4-FFF2-40B4-BE49-F238E27FC236}">
                    <a16:creationId xmlns:a16="http://schemas.microsoft.com/office/drawing/2014/main" id="{2232B33D-52C7-DA07-55EF-F04CF9757716}"/>
                  </a:ext>
                </a:extLst>
              </p:cNvPr>
              <p:cNvPicPr>
                <a:picLocks noChangeAspect="1"/>
              </p:cNvPicPr>
              <p:nvPr/>
            </p:nvPicPr>
            <p:blipFill>
              <a:blip r:embed="rId5"/>
              <a:stretch>
                <a:fillRect/>
              </a:stretch>
            </p:blipFill>
            <p:spPr>
              <a:xfrm>
                <a:off x="9819068" y="4856990"/>
                <a:ext cx="479868" cy="569273"/>
              </a:xfrm>
              <a:prstGeom prst="rect">
                <a:avLst/>
              </a:prstGeom>
            </p:spPr>
          </p:pic>
          <p:sp>
            <p:nvSpPr>
              <p:cNvPr id="8" name="TextBox 7">
                <a:extLst>
                  <a:ext uri="{FF2B5EF4-FFF2-40B4-BE49-F238E27FC236}">
                    <a16:creationId xmlns:a16="http://schemas.microsoft.com/office/drawing/2014/main" id="{68E76406-347E-78C2-F6C1-849CE0EAEF80}"/>
                  </a:ext>
                </a:extLst>
              </p:cNvPr>
              <p:cNvSpPr txBox="1"/>
              <p:nvPr/>
            </p:nvSpPr>
            <p:spPr>
              <a:xfrm>
                <a:off x="9537002" y="5465849"/>
                <a:ext cx="1044000" cy="153888"/>
              </a:xfrm>
              <a:prstGeom prst="rect">
                <a:avLst/>
              </a:prstGeom>
              <a:noFill/>
            </p:spPr>
            <p:txBody>
              <a:bodyPr wrap="square" lIns="0" tIns="0" rIns="0" bIns="0" rtlCol="0">
                <a:spAutoFit/>
              </a:bodyPr>
              <a:lstStyle/>
              <a:p>
                <a:pPr algn="l">
                  <a:lnSpc>
                    <a:spcPct val="100000"/>
                  </a:lnSpc>
                  <a:spcBef>
                    <a:spcPts val="600"/>
                  </a:spcBef>
                </a:pPr>
                <a:r>
                  <a:rPr lang="en-GB" sz="1000" dirty="0">
                    <a:solidFill>
                      <a:schemeClr val="accent6"/>
                    </a:solidFill>
                  </a:rPr>
                  <a:t>ELECTROLYSER</a:t>
                </a:r>
              </a:p>
            </p:txBody>
          </p:sp>
        </p:grpSp>
        <p:cxnSp>
          <p:nvCxnSpPr>
            <p:cNvPr id="83" name="Connector: Elbow 82">
              <a:extLst>
                <a:ext uri="{FF2B5EF4-FFF2-40B4-BE49-F238E27FC236}">
                  <a16:creationId xmlns:a16="http://schemas.microsoft.com/office/drawing/2014/main" id="{AE9C6B86-C95A-01BD-4A4C-5160238A35D4}"/>
                </a:ext>
              </a:extLst>
            </p:cNvPr>
            <p:cNvCxnSpPr>
              <a:cxnSpLocks/>
              <a:stCxn id="46" idx="2"/>
              <a:endCxn id="283" idx="0"/>
            </p:cNvCxnSpPr>
            <p:nvPr/>
          </p:nvCxnSpPr>
          <p:spPr>
            <a:xfrm rot="5400000">
              <a:off x="1414105" y="2580402"/>
              <a:ext cx="632114" cy="3363"/>
            </a:xfrm>
            <a:prstGeom prst="bentConnector3">
              <a:avLst>
                <a:gd name="adj1" fmla="val 50000"/>
              </a:avLst>
            </a:prstGeom>
            <a:ln w="28575">
              <a:solidFill>
                <a:schemeClr val="accent6"/>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91" name="Group 190">
              <a:extLst>
                <a:ext uri="{FF2B5EF4-FFF2-40B4-BE49-F238E27FC236}">
                  <a16:creationId xmlns:a16="http://schemas.microsoft.com/office/drawing/2014/main" id="{B304DD5F-96B4-25DA-11DA-93F8F51B8204}"/>
                </a:ext>
              </a:extLst>
            </p:cNvPr>
            <p:cNvGrpSpPr/>
            <p:nvPr/>
          </p:nvGrpSpPr>
          <p:grpSpPr>
            <a:xfrm>
              <a:off x="3592047" y="3739679"/>
              <a:ext cx="504119" cy="669160"/>
              <a:chOff x="3445743" y="3675671"/>
              <a:chExt cx="504119" cy="669160"/>
            </a:xfrm>
          </p:grpSpPr>
          <p:pic>
            <p:nvPicPr>
              <p:cNvPr id="87" name="Picture 86">
                <a:extLst>
                  <a:ext uri="{FF2B5EF4-FFF2-40B4-BE49-F238E27FC236}">
                    <a16:creationId xmlns:a16="http://schemas.microsoft.com/office/drawing/2014/main" id="{A73FD75E-B07D-2703-4722-7DDB49012BBB}"/>
                  </a:ext>
                </a:extLst>
              </p:cNvPr>
              <p:cNvPicPr>
                <a:picLocks noChangeAspect="1"/>
              </p:cNvPicPr>
              <p:nvPr/>
            </p:nvPicPr>
            <p:blipFill>
              <a:blip r:embed="rId6"/>
              <a:stretch>
                <a:fillRect/>
              </a:stretch>
            </p:blipFill>
            <p:spPr>
              <a:xfrm>
                <a:off x="3445743" y="3675671"/>
                <a:ext cx="504119" cy="531038"/>
              </a:xfrm>
              <a:prstGeom prst="rect">
                <a:avLst/>
              </a:prstGeom>
            </p:spPr>
          </p:pic>
          <p:sp>
            <p:nvSpPr>
              <p:cNvPr id="88" name="TextBox 87">
                <a:extLst>
                  <a:ext uri="{FF2B5EF4-FFF2-40B4-BE49-F238E27FC236}">
                    <a16:creationId xmlns:a16="http://schemas.microsoft.com/office/drawing/2014/main" id="{35E4C9DB-2D12-70B6-F19D-8C408A7166E0}"/>
                  </a:ext>
                </a:extLst>
              </p:cNvPr>
              <p:cNvSpPr txBox="1"/>
              <p:nvPr/>
            </p:nvSpPr>
            <p:spPr>
              <a:xfrm>
                <a:off x="3463802" y="4190943"/>
                <a:ext cx="468000" cy="153888"/>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CCGT</a:t>
                </a:r>
              </a:p>
            </p:txBody>
          </p:sp>
        </p:grpSp>
        <p:grpSp>
          <p:nvGrpSpPr>
            <p:cNvPr id="39" name="Group 38">
              <a:extLst>
                <a:ext uri="{FF2B5EF4-FFF2-40B4-BE49-F238E27FC236}">
                  <a16:creationId xmlns:a16="http://schemas.microsoft.com/office/drawing/2014/main" id="{1D5A099D-C95A-DABB-C3CD-621A1686A9D1}"/>
                </a:ext>
              </a:extLst>
            </p:cNvPr>
            <p:cNvGrpSpPr/>
            <p:nvPr/>
          </p:nvGrpSpPr>
          <p:grpSpPr>
            <a:xfrm>
              <a:off x="247033" y="5349883"/>
              <a:ext cx="1040788" cy="700649"/>
              <a:chOff x="1885855" y="3323166"/>
              <a:chExt cx="1040788" cy="700649"/>
            </a:xfrm>
          </p:grpSpPr>
          <p:sp>
            <p:nvSpPr>
              <p:cNvPr id="85" name="TextBox 84">
                <a:extLst>
                  <a:ext uri="{FF2B5EF4-FFF2-40B4-BE49-F238E27FC236}">
                    <a16:creationId xmlns:a16="http://schemas.microsoft.com/office/drawing/2014/main" id="{D4BEE12E-9F83-0D80-F203-44F0666B4EF4}"/>
                  </a:ext>
                </a:extLst>
              </p:cNvPr>
              <p:cNvSpPr txBox="1"/>
              <p:nvPr/>
            </p:nvSpPr>
            <p:spPr>
              <a:xfrm>
                <a:off x="1885855" y="3869927"/>
                <a:ext cx="1040788" cy="153888"/>
              </a:xfrm>
              <a:prstGeom prst="rect">
                <a:avLst/>
              </a:prstGeom>
              <a:noFill/>
            </p:spPr>
            <p:txBody>
              <a:bodyPr wrap="square" lIns="0" tIns="0" rIns="0" bIns="0" rtlCol="0">
                <a:spAutoFit/>
              </a:bodyPr>
              <a:lstStyle/>
              <a:p>
                <a:pPr algn="ctr">
                  <a:lnSpc>
                    <a:spcPct val="100000"/>
                  </a:lnSpc>
                  <a:spcBef>
                    <a:spcPts val="600"/>
                  </a:spcBef>
                </a:pPr>
                <a:r>
                  <a:rPr lang="en-GB" sz="1000" dirty="0">
                    <a:solidFill>
                      <a:schemeClr val="accent1"/>
                    </a:solidFill>
                  </a:rPr>
                  <a:t>ONSHORE WIND</a:t>
                </a:r>
              </a:p>
            </p:txBody>
          </p:sp>
          <p:pic>
            <p:nvPicPr>
              <p:cNvPr id="94" name="Picture 93">
                <a:extLst>
                  <a:ext uri="{FF2B5EF4-FFF2-40B4-BE49-F238E27FC236}">
                    <a16:creationId xmlns:a16="http://schemas.microsoft.com/office/drawing/2014/main" id="{26353C21-28E7-7970-B188-94B40B915F3C}"/>
                  </a:ext>
                </a:extLst>
              </p:cNvPr>
              <p:cNvPicPr>
                <a:picLocks noChangeAspect="1"/>
              </p:cNvPicPr>
              <p:nvPr/>
            </p:nvPicPr>
            <p:blipFill>
              <a:blip r:embed="rId7"/>
              <a:stretch>
                <a:fillRect/>
              </a:stretch>
            </p:blipFill>
            <p:spPr>
              <a:xfrm>
                <a:off x="1973116" y="3323166"/>
                <a:ext cx="566477" cy="553889"/>
              </a:xfrm>
              <a:prstGeom prst="rect">
                <a:avLst/>
              </a:prstGeom>
            </p:spPr>
          </p:pic>
        </p:grpSp>
        <p:grpSp>
          <p:nvGrpSpPr>
            <p:cNvPr id="226" name="Group 225">
              <a:extLst>
                <a:ext uri="{FF2B5EF4-FFF2-40B4-BE49-F238E27FC236}">
                  <a16:creationId xmlns:a16="http://schemas.microsoft.com/office/drawing/2014/main" id="{2232B54C-0C1C-3188-F3E2-43758C52BE56}"/>
                </a:ext>
              </a:extLst>
            </p:cNvPr>
            <p:cNvGrpSpPr/>
            <p:nvPr/>
          </p:nvGrpSpPr>
          <p:grpSpPr>
            <a:xfrm>
              <a:off x="10511723" y="2477175"/>
              <a:ext cx="773229" cy="840637"/>
              <a:chOff x="10036997" y="3421593"/>
              <a:chExt cx="773229" cy="840637"/>
            </a:xfrm>
          </p:grpSpPr>
          <p:sp>
            <p:nvSpPr>
              <p:cNvPr id="95" name="TextBox 94">
                <a:extLst>
                  <a:ext uri="{FF2B5EF4-FFF2-40B4-BE49-F238E27FC236}">
                    <a16:creationId xmlns:a16="http://schemas.microsoft.com/office/drawing/2014/main" id="{7BB5077F-57DD-AA98-43E5-D4C07B0E8D4A}"/>
                  </a:ext>
                </a:extLst>
              </p:cNvPr>
              <p:cNvSpPr txBox="1"/>
              <p:nvPr/>
            </p:nvSpPr>
            <p:spPr>
              <a:xfrm>
                <a:off x="10036997" y="3954453"/>
                <a:ext cx="773229" cy="307777"/>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OFFSHORE WIND</a:t>
                </a:r>
              </a:p>
            </p:txBody>
          </p:sp>
          <p:pic>
            <p:nvPicPr>
              <p:cNvPr id="98" name="Picture 97">
                <a:extLst>
                  <a:ext uri="{FF2B5EF4-FFF2-40B4-BE49-F238E27FC236}">
                    <a16:creationId xmlns:a16="http://schemas.microsoft.com/office/drawing/2014/main" id="{EC4D5494-0997-70EC-0C9C-1AAF83990E54}"/>
                  </a:ext>
                </a:extLst>
              </p:cNvPr>
              <p:cNvPicPr>
                <a:picLocks noChangeAspect="1"/>
              </p:cNvPicPr>
              <p:nvPr/>
            </p:nvPicPr>
            <p:blipFill>
              <a:blip r:embed="rId8"/>
              <a:stretch>
                <a:fillRect/>
              </a:stretch>
            </p:blipFill>
            <p:spPr>
              <a:xfrm>
                <a:off x="10154242" y="3421593"/>
                <a:ext cx="538739" cy="518367"/>
              </a:xfrm>
              <a:prstGeom prst="rect">
                <a:avLst/>
              </a:prstGeom>
            </p:spPr>
          </p:pic>
        </p:grpSp>
        <p:cxnSp>
          <p:nvCxnSpPr>
            <p:cNvPr id="101" name="Connector: Elbow 100">
              <a:extLst>
                <a:ext uri="{FF2B5EF4-FFF2-40B4-BE49-F238E27FC236}">
                  <a16:creationId xmlns:a16="http://schemas.microsoft.com/office/drawing/2014/main" id="{4DD92597-E2BF-3DF4-5FE8-A845DA8F580D}"/>
                </a:ext>
              </a:extLst>
            </p:cNvPr>
            <p:cNvCxnSpPr>
              <a:cxnSpLocks/>
            </p:cNvCxnSpPr>
            <p:nvPr/>
          </p:nvCxnSpPr>
          <p:spPr>
            <a:xfrm flipV="1">
              <a:off x="873531" y="4006882"/>
              <a:ext cx="5705784" cy="1619945"/>
            </a:xfrm>
            <a:prstGeom prst="bentConnector3">
              <a:avLst>
                <a:gd name="adj1" fmla="val 70193"/>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39" name="Connector: Elbow 138">
              <a:extLst>
                <a:ext uri="{FF2B5EF4-FFF2-40B4-BE49-F238E27FC236}">
                  <a16:creationId xmlns:a16="http://schemas.microsoft.com/office/drawing/2014/main" id="{D58FEAFD-962E-811D-A7F8-4C4A933E2D85}"/>
                </a:ext>
              </a:extLst>
            </p:cNvPr>
            <p:cNvCxnSpPr>
              <a:cxnSpLocks/>
              <a:stCxn id="283" idx="1"/>
              <a:endCxn id="143" idx="2"/>
            </p:cNvCxnSpPr>
            <p:nvPr/>
          </p:nvCxnSpPr>
          <p:spPr>
            <a:xfrm rot="10800000">
              <a:off x="713168" y="1916299"/>
              <a:ext cx="729229" cy="1245003"/>
            </a:xfrm>
            <a:prstGeom prst="bentConnector2">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nvGrpSpPr>
            <p:cNvPr id="60" name="Group 59">
              <a:extLst>
                <a:ext uri="{FF2B5EF4-FFF2-40B4-BE49-F238E27FC236}">
                  <a16:creationId xmlns:a16="http://schemas.microsoft.com/office/drawing/2014/main" id="{9768C2FA-9DF8-9E0E-4DBC-FB7D9D8827EB}"/>
                </a:ext>
              </a:extLst>
            </p:cNvPr>
            <p:cNvGrpSpPr/>
            <p:nvPr/>
          </p:nvGrpSpPr>
          <p:grpSpPr>
            <a:xfrm>
              <a:off x="326552" y="1320513"/>
              <a:ext cx="773229" cy="595785"/>
              <a:chOff x="5179917" y="1472648"/>
              <a:chExt cx="773229" cy="595785"/>
            </a:xfrm>
          </p:grpSpPr>
          <p:pic>
            <p:nvPicPr>
              <p:cNvPr id="138" name="Picture 137">
                <a:extLst>
                  <a:ext uri="{FF2B5EF4-FFF2-40B4-BE49-F238E27FC236}">
                    <a16:creationId xmlns:a16="http://schemas.microsoft.com/office/drawing/2014/main" id="{39A7F100-37EF-1AF8-D881-81660275D01A}"/>
                  </a:ext>
                </a:extLst>
              </p:cNvPr>
              <p:cNvPicPr>
                <a:picLocks noChangeAspect="1"/>
              </p:cNvPicPr>
              <p:nvPr/>
            </p:nvPicPr>
            <p:blipFill>
              <a:blip r:embed="rId9"/>
              <a:stretch>
                <a:fillRect/>
              </a:stretch>
            </p:blipFill>
            <p:spPr>
              <a:xfrm>
                <a:off x="5266877" y="1472648"/>
                <a:ext cx="635900" cy="441897"/>
              </a:xfrm>
              <a:prstGeom prst="rect">
                <a:avLst/>
              </a:prstGeom>
            </p:spPr>
          </p:pic>
          <p:sp>
            <p:nvSpPr>
              <p:cNvPr id="143" name="TextBox 142">
                <a:extLst>
                  <a:ext uri="{FF2B5EF4-FFF2-40B4-BE49-F238E27FC236}">
                    <a16:creationId xmlns:a16="http://schemas.microsoft.com/office/drawing/2014/main" id="{D94A45E5-CADE-45F2-231E-5B54C97F4BEC}"/>
                  </a:ext>
                </a:extLst>
              </p:cNvPr>
              <p:cNvSpPr txBox="1"/>
              <p:nvPr/>
            </p:nvSpPr>
            <p:spPr>
              <a:xfrm>
                <a:off x="5179917" y="1914545"/>
                <a:ext cx="773229" cy="153888"/>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CCUS</a:t>
                </a:r>
              </a:p>
            </p:txBody>
          </p:sp>
        </p:grpSp>
        <p:sp>
          <p:nvSpPr>
            <p:cNvPr id="156" name="Oval 155">
              <a:extLst>
                <a:ext uri="{FF2B5EF4-FFF2-40B4-BE49-F238E27FC236}">
                  <a16:creationId xmlns:a16="http://schemas.microsoft.com/office/drawing/2014/main" id="{B1E327E3-79B6-E240-D63B-1962AC0F1C14}"/>
                </a:ext>
              </a:extLst>
            </p:cNvPr>
            <p:cNvSpPr/>
            <p:nvPr/>
          </p:nvSpPr>
          <p:spPr>
            <a:xfrm>
              <a:off x="9045584" y="2791369"/>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1</a:t>
              </a:r>
            </a:p>
          </p:txBody>
        </p:sp>
        <p:sp>
          <p:nvSpPr>
            <p:cNvPr id="160" name="Oval 159">
              <a:extLst>
                <a:ext uri="{FF2B5EF4-FFF2-40B4-BE49-F238E27FC236}">
                  <a16:creationId xmlns:a16="http://schemas.microsoft.com/office/drawing/2014/main" id="{77929185-260E-D747-730A-97E870A78F88}"/>
                </a:ext>
              </a:extLst>
            </p:cNvPr>
            <p:cNvSpPr/>
            <p:nvPr/>
          </p:nvSpPr>
          <p:spPr>
            <a:xfrm>
              <a:off x="1949581" y="4433486"/>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2</a:t>
              </a:r>
            </a:p>
          </p:txBody>
        </p:sp>
        <p:sp>
          <p:nvSpPr>
            <p:cNvPr id="163" name="Oval 162">
              <a:extLst>
                <a:ext uri="{FF2B5EF4-FFF2-40B4-BE49-F238E27FC236}">
                  <a16:creationId xmlns:a16="http://schemas.microsoft.com/office/drawing/2014/main" id="{6E8E5715-029E-1882-5322-6F7923209760}"/>
                </a:ext>
              </a:extLst>
            </p:cNvPr>
            <p:cNvSpPr/>
            <p:nvPr/>
          </p:nvSpPr>
          <p:spPr>
            <a:xfrm>
              <a:off x="2431677" y="1227551"/>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3</a:t>
              </a:r>
            </a:p>
          </p:txBody>
        </p:sp>
        <p:sp>
          <p:nvSpPr>
            <p:cNvPr id="164" name="Oval 163">
              <a:extLst>
                <a:ext uri="{FF2B5EF4-FFF2-40B4-BE49-F238E27FC236}">
                  <a16:creationId xmlns:a16="http://schemas.microsoft.com/office/drawing/2014/main" id="{44F48835-D626-7378-816A-D16B947F4652}"/>
                </a:ext>
              </a:extLst>
            </p:cNvPr>
            <p:cNvSpPr/>
            <p:nvPr/>
          </p:nvSpPr>
          <p:spPr>
            <a:xfrm>
              <a:off x="8602576" y="5658232"/>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4</a:t>
              </a:r>
            </a:p>
          </p:txBody>
        </p:sp>
        <p:cxnSp>
          <p:nvCxnSpPr>
            <p:cNvPr id="165" name="Connector: Elbow 164">
              <a:extLst>
                <a:ext uri="{FF2B5EF4-FFF2-40B4-BE49-F238E27FC236}">
                  <a16:creationId xmlns:a16="http://schemas.microsoft.com/office/drawing/2014/main" id="{EBE282E5-0486-BD5F-D143-9C5A9652B0D1}"/>
                </a:ext>
              </a:extLst>
            </p:cNvPr>
            <p:cNvCxnSpPr>
              <a:cxnSpLocks/>
              <a:stCxn id="14" idx="0"/>
              <a:endCxn id="15" idx="2"/>
            </p:cNvCxnSpPr>
            <p:nvPr/>
          </p:nvCxnSpPr>
          <p:spPr>
            <a:xfrm rot="16200000" flipV="1">
              <a:off x="6709644" y="4675334"/>
              <a:ext cx="616641" cy="938"/>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158" name="Group 157">
              <a:extLst>
                <a:ext uri="{FF2B5EF4-FFF2-40B4-BE49-F238E27FC236}">
                  <a16:creationId xmlns:a16="http://schemas.microsoft.com/office/drawing/2014/main" id="{1B7CDF0B-9EA8-01F0-BFFA-17CC03EC19AF}"/>
                </a:ext>
              </a:extLst>
            </p:cNvPr>
            <p:cNvGrpSpPr/>
            <p:nvPr/>
          </p:nvGrpSpPr>
          <p:grpSpPr>
            <a:xfrm>
              <a:off x="7854389" y="1696938"/>
              <a:ext cx="1116000" cy="688099"/>
              <a:chOff x="7906941" y="1864060"/>
              <a:chExt cx="1116000" cy="688099"/>
            </a:xfrm>
          </p:grpSpPr>
          <p:pic>
            <p:nvPicPr>
              <p:cNvPr id="171" name="Picture 170">
                <a:extLst>
                  <a:ext uri="{FF2B5EF4-FFF2-40B4-BE49-F238E27FC236}">
                    <a16:creationId xmlns:a16="http://schemas.microsoft.com/office/drawing/2014/main" id="{CD3C5C16-B63E-8928-4A9A-090C413125A9}"/>
                  </a:ext>
                </a:extLst>
              </p:cNvPr>
              <p:cNvPicPr>
                <a:picLocks noChangeAspect="1"/>
              </p:cNvPicPr>
              <p:nvPr/>
            </p:nvPicPr>
            <p:blipFill>
              <a:blip r:embed="rId10"/>
              <a:stretch>
                <a:fillRect/>
              </a:stretch>
            </p:blipFill>
            <p:spPr>
              <a:xfrm>
                <a:off x="8200130" y="1864060"/>
                <a:ext cx="529622" cy="525564"/>
              </a:xfrm>
              <a:prstGeom prst="rect">
                <a:avLst/>
              </a:prstGeom>
            </p:spPr>
          </p:pic>
          <p:sp>
            <p:nvSpPr>
              <p:cNvPr id="172" name="TextBox 171">
                <a:extLst>
                  <a:ext uri="{FF2B5EF4-FFF2-40B4-BE49-F238E27FC236}">
                    <a16:creationId xmlns:a16="http://schemas.microsoft.com/office/drawing/2014/main" id="{58B2EB7E-7D91-202F-F03A-3D284B0C258D}"/>
                  </a:ext>
                </a:extLst>
              </p:cNvPr>
              <p:cNvSpPr txBox="1"/>
              <p:nvPr/>
            </p:nvSpPr>
            <p:spPr>
              <a:xfrm>
                <a:off x="7906941" y="2398271"/>
                <a:ext cx="1116000" cy="153888"/>
              </a:xfrm>
              <a:prstGeom prst="rect">
                <a:avLst/>
              </a:prstGeom>
              <a:noFill/>
            </p:spPr>
            <p:txBody>
              <a:bodyPr wrap="square" lIns="0" tIns="0" rIns="0" bIns="0" rtlCol="0">
                <a:spAutoFit/>
              </a:bodyPr>
              <a:lstStyle/>
              <a:p>
                <a:pPr algn="ctr">
                  <a:lnSpc>
                    <a:spcPct val="100000"/>
                  </a:lnSpc>
                  <a:spcBef>
                    <a:spcPts val="600"/>
                  </a:spcBef>
                </a:pPr>
                <a:r>
                  <a:rPr lang="en-GB" sz="1000">
                    <a:solidFill>
                      <a:schemeClr val="tx2"/>
                    </a:solidFill>
                  </a:rPr>
                  <a:t>NUCLEAR PLANT</a:t>
                </a:r>
              </a:p>
            </p:txBody>
          </p:sp>
        </p:grpSp>
        <p:cxnSp>
          <p:nvCxnSpPr>
            <p:cNvPr id="200" name="Connector: Elbow 199">
              <a:extLst>
                <a:ext uri="{FF2B5EF4-FFF2-40B4-BE49-F238E27FC236}">
                  <a16:creationId xmlns:a16="http://schemas.microsoft.com/office/drawing/2014/main" id="{9477DEFC-E3A1-9BAD-1765-CC7E45449FBB}"/>
                </a:ext>
              </a:extLst>
            </p:cNvPr>
            <p:cNvCxnSpPr>
              <a:cxnSpLocks/>
              <a:stCxn id="3" idx="1"/>
              <a:endCxn id="250" idx="3"/>
            </p:cNvCxnSpPr>
            <p:nvPr/>
          </p:nvCxnSpPr>
          <p:spPr>
            <a:xfrm rot="10800000">
              <a:off x="8810904" y="5212560"/>
              <a:ext cx="813350" cy="1212"/>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206" name="Connector: Elbow 205">
              <a:extLst>
                <a:ext uri="{FF2B5EF4-FFF2-40B4-BE49-F238E27FC236}">
                  <a16:creationId xmlns:a16="http://schemas.microsoft.com/office/drawing/2014/main" id="{A6974946-5F7C-56C1-29CD-77A40A78188E}"/>
                </a:ext>
              </a:extLst>
            </p:cNvPr>
            <p:cNvCxnSpPr>
              <a:cxnSpLocks/>
              <a:stCxn id="171" idx="1"/>
              <a:endCxn id="15" idx="0"/>
            </p:cNvCxnSpPr>
            <p:nvPr/>
          </p:nvCxnSpPr>
          <p:spPr>
            <a:xfrm rot="10800000" flipV="1">
              <a:off x="7017496" y="1959720"/>
              <a:ext cx="1130083" cy="1507762"/>
            </a:xfrm>
            <a:prstGeom prst="bentConnector2">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181" name="Group 180">
              <a:extLst>
                <a:ext uri="{FF2B5EF4-FFF2-40B4-BE49-F238E27FC236}">
                  <a16:creationId xmlns:a16="http://schemas.microsoft.com/office/drawing/2014/main" id="{D35E63A7-58C0-E4FE-C255-B57909F176AA}"/>
                </a:ext>
              </a:extLst>
            </p:cNvPr>
            <p:cNvGrpSpPr/>
            <p:nvPr/>
          </p:nvGrpSpPr>
          <p:grpSpPr>
            <a:xfrm>
              <a:off x="7329391" y="994398"/>
              <a:ext cx="1080000" cy="725140"/>
              <a:chOff x="10175306" y="1563721"/>
              <a:chExt cx="1080000" cy="725140"/>
            </a:xfrm>
          </p:grpSpPr>
          <p:pic>
            <p:nvPicPr>
              <p:cNvPr id="205" name="Picture 204">
                <a:extLst>
                  <a:ext uri="{FF2B5EF4-FFF2-40B4-BE49-F238E27FC236}">
                    <a16:creationId xmlns:a16="http://schemas.microsoft.com/office/drawing/2014/main" id="{3D2CF10F-182D-934B-8DFA-DE9E89AF3178}"/>
                  </a:ext>
                </a:extLst>
              </p:cNvPr>
              <p:cNvPicPr>
                <a:picLocks noChangeAspect="1"/>
              </p:cNvPicPr>
              <p:nvPr/>
            </p:nvPicPr>
            <p:blipFill>
              <a:blip r:embed="rId5"/>
              <a:stretch>
                <a:fillRect/>
              </a:stretch>
            </p:blipFill>
            <p:spPr>
              <a:xfrm>
                <a:off x="10475372" y="1563721"/>
                <a:ext cx="479868" cy="569273"/>
              </a:xfrm>
              <a:prstGeom prst="rect">
                <a:avLst/>
              </a:prstGeom>
            </p:spPr>
          </p:pic>
          <p:sp>
            <p:nvSpPr>
              <p:cNvPr id="215" name="TextBox 214">
                <a:extLst>
                  <a:ext uri="{FF2B5EF4-FFF2-40B4-BE49-F238E27FC236}">
                    <a16:creationId xmlns:a16="http://schemas.microsoft.com/office/drawing/2014/main" id="{3B6CCBC0-C295-2A9B-61CC-EC71D0228BD4}"/>
                  </a:ext>
                </a:extLst>
              </p:cNvPr>
              <p:cNvSpPr txBox="1"/>
              <p:nvPr/>
            </p:nvSpPr>
            <p:spPr>
              <a:xfrm>
                <a:off x="10175306" y="2134973"/>
                <a:ext cx="1080000" cy="153888"/>
              </a:xfrm>
              <a:prstGeom prst="rect">
                <a:avLst/>
              </a:prstGeom>
              <a:noFill/>
            </p:spPr>
            <p:txBody>
              <a:bodyPr wrap="square" lIns="0" tIns="0" rIns="0" bIns="0" rtlCol="0">
                <a:spAutoFit/>
              </a:bodyPr>
              <a:lstStyle/>
              <a:p>
                <a:pPr algn="l">
                  <a:lnSpc>
                    <a:spcPct val="100000"/>
                  </a:lnSpc>
                  <a:spcBef>
                    <a:spcPts val="600"/>
                  </a:spcBef>
                </a:pPr>
                <a:r>
                  <a:rPr lang="en-GB" sz="1000">
                    <a:solidFill>
                      <a:schemeClr val="accent6"/>
                    </a:solidFill>
                  </a:rPr>
                  <a:t>ELECTROLYSER</a:t>
                </a:r>
              </a:p>
            </p:txBody>
          </p:sp>
        </p:grpSp>
        <p:sp>
          <p:nvSpPr>
            <p:cNvPr id="229" name="Oval 228">
              <a:extLst>
                <a:ext uri="{FF2B5EF4-FFF2-40B4-BE49-F238E27FC236}">
                  <a16:creationId xmlns:a16="http://schemas.microsoft.com/office/drawing/2014/main" id="{B0B5D51D-9255-B4BF-FF44-3DDE13B3EE09}"/>
                </a:ext>
              </a:extLst>
            </p:cNvPr>
            <p:cNvSpPr/>
            <p:nvPr/>
          </p:nvSpPr>
          <p:spPr>
            <a:xfrm>
              <a:off x="9732007" y="1379792"/>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5</a:t>
              </a:r>
            </a:p>
          </p:txBody>
        </p:sp>
        <p:cxnSp>
          <p:nvCxnSpPr>
            <p:cNvPr id="246" name="Connector: Elbow 245">
              <a:extLst>
                <a:ext uri="{FF2B5EF4-FFF2-40B4-BE49-F238E27FC236}">
                  <a16:creationId xmlns:a16="http://schemas.microsoft.com/office/drawing/2014/main" id="{3AA9FAAE-78BB-49AF-6B9E-F5020F2814EF}"/>
                </a:ext>
              </a:extLst>
            </p:cNvPr>
            <p:cNvCxnSpPr>
              <a:cxnSpLocks/>
              <a:stCxn id="238" idx="3"/>
              <a:endCxn id="24" idx="1"/>
            </p:cNvCxnSpPr>
            <p:nvPr/>
          </p:nvCxnSpPr>
          <p:spPr>
            <a:xfrm flipV="1">
              <a:off x="4108764" y="4006883"/>
              <a:ext cx="2497791" cy="957596"/>
            </a:xfrm>
            <a:prstGeom prst="bentConnector3">
              <a:avLst>
                <a:gd name="adj1" fmla="val 3133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56" name="Speech Bubble: Rectangle 255">
              <a:extLst>
                <a:ext uri="{FF2B5EF4-FFF2-40B4-BE49-F238E27FC236}">
                  <a16:creationId xmlns:a16="http://schemas.microsoft.com/office/drawing/2014/main" id="{477FF350-18C4-0496-062D-64000F1A23CD}"/>
                </a:ext>
              </a:extLst>
            </p:cNvPr>
            <p:cNvSpPr/>
            <p:nvPr/>
          </p:nvSpPr>
          <p:spPr>
            <a:xfrm>
              <a:off x="9902208" y="3331718"/>
              <a:ext cx="1140978" cy="432000"/>
            </a:xfrm>
            <a:prstGeom prst="wedgeRectCallout">
              <a:avLst>
                <a:gd name="adj1" fmla="val -97229"/>
                <a:gd name="adj2" fmla="val -124738"/>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solidFill>
                    <a:schemeClr val="bg1"/>
                  </a:solidFill>
                </a:rPr>
                <a:t>Wind farm and electrolysis build</a:t>
              </a:r>
              <a:endParaRPr lang="en-GB" sz="1000"/>
            </a:p>
          </p:txBody>
        </p:sp>
        <p:sp>
          <p:nvSpPr>
            <p:cNvPr id="257" name="Speech Bubble: Rectangle 256">
              <a:extLst>
                <a:ext uri="{FF2B5EF4-FFF2-40B4-BE49-F238E27FC236}">
                  <a16:creationId xmlns:a16="http://schemas.microsoft.com/office/drawing/2014/main" id="{648511F6-0CAB-F353-6DA7-6E5FDA5451A6}"/>
                </a:ext>
              </a:extLst>
            </p:cNvPr>
            <p:cNvSpPr/>
            <p:nvPr/>
          </p:nvSpPr>
          <p:spPr>
            <a:xfrm>
              <a:off x="496973" y="3937817"/>
              <a:ext cx="864000" cy="561860"/>
            </a:xfrm>
            <a:prstGeom prst="wedgeRectCallout">
              <a:avLst>
                <a:gd name="adj1" fmla="val 131228"/>
                <a:gd name="adj2" fmla="val 42368"/>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dirty="0"/>
                <a:t>Wind farm and CCGT conversion </a:t>
              </a:r>
            </a:p>
          </p:txBody>
        </p:sp>
        <p:sp>
          <p:nvSpPr>
            <p:cNvPr id="258" name="Speech Bubble: Rectangle 257">
              <a:extLst>
                <a:ext uri="{FF2B5EF4-FFF2-40B4-BE49-F238E27FC236}">
                  <a16:creationId xmlns:a16="http://schemas.microsoft.com/office/drawing/2014/main" id="{59DB1F6A-AA45-A6DF-9319-4C92851D0B4C}"/>
                </a:ext>
              </a:extLst>
            </p:cNvPr>
            <p:cNvSpPr/>
            <p:nvPr/>
          </p:nvSpPr>
          <p:spPr>
            <a:xfrm>
              <a:off x="3454658" y="1134165"/>
              <a:ext cx="1140978" cy="561860"/>
            </a:xfrm>
            <a:prstGeom prst="wedgeRectCallout">
              <a:avLst>
                <a:gd name="adj1" fmla="val -113832"/>
                <a:gd name="adj2" fmla="val -15888"/>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t>Industrial cluster and blue hydrogen hub</a:t>
              </a:r>
            </a:p>
          </p:txBody>
        </p:sp>
        <p:sp>
          <p:nvSpPr>
            <p:cNvPr id="259" name="Speech Bubble: Rectangle 258">
              <a:extLst>
                <a:ext uri="{FF2B5EF4-FFF2-40B4-BE49-F238E27FC236}">
                  <a16:creationId xmlns:a16="http://schemas.microsoft.com/office/drawing/2014/main" id="{809E2DF1-BCD3-D25E-86AD-1DA5D91BE61B}"/>
                </a:ext>
              </a:extLst>
            </p:cNvPr>
            <p:cNvSpPr/>
            <p:nvPr/>
          </p:nvSpPr>
          <p:spPr>
            <a:xfrm>
              <a:off x="9053523" y="5724260"/>
              <a:ext cx="1944000" cy="561860"/>
            </a:xfrm>
            <a:prstGeom prst="wedgeRectCallout">
              <a:avLst>
                <a:gd name="adj1" fmla="val -59329"/>
                <a:gd name="adj2" fmla="val -37757"/>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t>Hydrogen storage to maximise recovery of  renewable energy and provide seasonal storage</a:t>
              </a:r>
            </a:p>
          </p:txBody>
        </p:sp>
        <p:sp>
          <p:nvSpPr>
            <p:cNvPr id="260" name="Speech Bubble: Rectangle 259">
              <a:extLst>
                <a:ext uri="{FF2B5EF4-FFF2-40B4-BE49-F238E27FC236}">
                  <a16:creationId xmlns:a16="http://schemas.microsoft.com/office/drawing/2014/main" id="{5EDB0D58-4B5C-F437-2847-ABE55AA3C3C5}"/>
                </a:ext>
              </a:extLst>
            </p:cNvPr>
            <p:cNvSpPr/>
            <p:nvPr/>
          </p:nvSpPr>
          <p:spPr>
            <a:xfrm>
              <a:off x="10397439" y="1075955"/>
              <a:ext cx="1140978" cy="468830"/>
            </a:xfrm>
            <a:prstGeom prst="wedgeRectCallout">
              <a:avLst>
                <a:gd name="adj1" fmla="val -83699"/>
                <a:gd name="adj2" fmla="val 45882"/>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t>Optimising a nuclear plant connection</a:t>
              </a:r>
            </a:p>
          </p:txBody>
        </p:sp>
        <p:grpSp>
          <p:nvGrpSpPr>
            <p:cNvPr id="237" name="Group 236">
              <a:extLst>
                <a:ext uri="{FF2B5EF4-FFF2-40B4-BE49-F238E27FC236}">
                  <a16:creationId xmlns:a16="http://schemas.microsoft.com/office/drawing/2014/main" id="{38371651-8E9B-74F5-F5A9-4CD682F753BD}"/>
                </a:ext>
              </a:extLst>
            </p:cNvPr>
            <p:cNvGrpSpPr/>
            <p:nvPr/>
          </p:nvGrpSpPr>
          <p:grpSpPr>
            <a:xfrm>
              <a:off x="8999726" y="1741928"/>
              <a:ext cx="436266" cy="559149"/>
              <a:chOff x="9543589" y="1670064"/>
              <a:chExt cx="436266" cy="559149"/>
            </a:xfrm>
          </p:grpSpPr>
          <p:pic>
            <p:nvPicPr>
              <p:cNvPr id="27" name="Picture 26">
                <a:extLst>
                  <a:ext uri="{FF2B5EF4-FFF2-40B4-BE49-F238E27FC236}">
                    <a16:creationId xmlns:a16="http://schemas.microsoft.com/office/drawing/2014/main" id="{44D2407F-4FDF-054A-DEEE-BE3845823E28}"/>
                  </a:ext>
                </a:extLst>
              </p:cNvPr>
              <p:cNvPicPr>
                <a:picLocks noChangeAspect="1"/>
              </p:cNvPicPr>
              <p:nvPr/>
            </p:nvPicPr>
            <p:blipFill>
              <a:blip r:embed="rId11"/>
              <a:stretch>
                <a:fillRect/>
              </a:stretch>
            </p:blipFill>
            <p:spPr>
              <a:xfrm>
                <a:off x="9543589" y="1670064"/>
                <a:ext cx="436266" cy="436266"/>
              </a:xfrm>
              <a:prstGeom prst="rect">
                <a:avLst/>
              </a:prstGeom>
              <a:ln>
                <a:noFill/>
              </a:ln>
            </p:spPr>
          </p:pic>
          <p:sp>
            <p:nvSpPr>
              <p:cNvPr id="227" name="TextBox 226">
                <a:extLst>
                  <a:ext uri="{FF2B5EF4-FFF2-40B4-BE49-F238E27FC236}">
                    <a16:creationId xmlns:a16="http://schemas.microsoft.com/office/drawing/2014/main" id="{21ECB51F-12B2-7557-33D2-D51D728DC64A}"/>
                  </a:ext>
                </a:extLst>
              </p:cNvPr>
              <p:cNvSpPr txBox="1"/>
              <p:nvPr/>
            </p:nvSpPr>
            <p:spPr>
              <a:xfrm>
                <a:off x="9549308" y="2090714"/>
                <a:ext cx="424829" cy="138499"/>
              </a:xfrm>
              <a:prstGeom prst="rect">
                <a:avLst/>
              </a:prstGeom>
              <a:noFill/>
              <a:ln>
                <a:noFill/>
              </a:ln>
            </p:spPr>
            <p:txBody>
              <a:bodyPr wrap="square" lIns="0" tIns="0" rIns="0" bIns="0" rtlCol="0">
                <a:spAutoFit/>
              </a:bodyPr>
              <a:lstStyle/>
              <a:p>
                <a:pPr algn="ctr">
                  <a:lnSpc>
                    <a:spcPct val="100000"/>
                  </a:lnSpc>
                  <a:spcBef>
                    <a:spcPts val="600"/>
                  </a:spcBef>
                </a:pPr>
                <a:r>
                  <a:rPr lang="en-GB" sz="900">
                    <a:solidFill>
                      <a:srgbClr val="9933FF"/>
                    </a:solidFill>
                  </a:rPr>
                  <a:t>HEAT</a:t>
                </a:r>
              </a:p>
            </p:txBody>
          </p:sp>
        </p:grpSp>
        <p:cxnSp>
          <p:nvCxnSpPr>
            <p:cNvPr id="235" name="Connector: Elbow 234">
              <a:extLst>
                <a:ext uri="{FF2B5EF4-FFF2-40B4-BE49-F238E27FC236}">
                  <a16:creationId xmlns:a16="http://schemas.microsoft.com/office/drawing/2014/main" id="{D1A26B1E-7C55-3A20-1299-64C1E4E66406}"/>
                </a:ext>
              </a:extLst>
            </p:cNvPr>
            <p:cNvCxnSpPr>
              <a:cxnSpLocks/>
              <a:stCxn id="27" idx="3"/>
              <a:endCxn id="205" idx="3"/>
            </p:cNvCxnSpPr>
            <p:nvPr/>
          </p:nvCxnSpPr>
          <p:spPr>
            <a:xfrm flipH="1" flipV="1">
              <a:off x="8109325" y="1279035"/>
              <a:ext cx="1326667" cy="681026"/>
            </a:xfrm>
            <a:prstGeom prst="bentConnector3">
              <a:avLst>
                <a:gd name="adj1" fmla="val -17231"/>
              </a:avLst>
            </a:prstGeom>
            <a:ln w="38100">
              <a:solidFill>
                <a:srgbClr val="9933FF"/>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147" name="Group 146">
              <a:extLst>
                <a:ext uri="{FF2B5EF4-FFF2-40B4-BE49-F238E27FC236}">
                  <a16:creationId xmlns:a16="http://schemas.microsoft.com/office/drawing/2014/main" id="{EE301847-35EB-68A4-D60F-549A6FFF94C5}"/>
                </a:ext>
              </a:extLst>
            </p:cNvPr>
            <p:cNvGrpSpPr/>
            <p:nvPr/>
          </p:nvGrpSpPr>
          <p:grpSpPr>
            <a:xfrm>
              <a:off x="3583377" y="4723716"/>
              <a:ext cx="612000" cy="644929"/>
              <a:chOff x="3821121" y="4586556"/>
              <a:chExt cx="612000" cy="644929"/>
            </a:xfrm>
          </p:grpSpPr>
          <p:pic>
            <p:nvPicPr>
              <p:cNvPr id="238" name="Picture 237">
                <a:extLst>
                  <a:ext uri="{FF2B5EF4-FFF2-40B4-BE49-F238E27FC236}">
                    <a16:creationId xmlns:a16="http://schemas.microsoft.com/office/drawing/2014/main" id="{15F56791-EA8B-F4A5-2312-1E528331CA4A}"/>
                  </a:ext>
                </a:extLst>
              </p:cNvPr>
              <p:cNvPicPr>
                <a:picLocks noChangeAspect="1"/>
              </p:cNvPicPr>
              <p:nvPr/>
            </p:nvPicPr>
            <p:blipFill>
              <a:blip r:embed="rId12"/>
              <a:stretch>
                <a:fillRect/>
              </a:stretch>
            </p:blipFill>
            <p:spPr>
              <a:xfrm>
                <a:off x="3907735" y="4586556"/>
                <a:ext cx="438773" cy="481525"/>
              </a:xfrm>
              <a:prstGeom prst="rect">
                <a:avLst/>
              </a:prstGeom>
            </p:spPr>
          </p:pic>
          <p:sp>
            <p:nvSpPr>
              <p:cNvPr id="239" name="TextBox 238">
                <a:extLst>
                  <a:ext uri="{FF2B5EF4-FFF2-40B4-BE49-F238E27FC236}">
                    <a16:creationId xmlns:a16="http://schemas.microsoft.com/office/drawing/2014/main" id="{C52DB693-BE0B-9418-721E-69F9BE34B8F5}"/>
                  </a:ext>
                </a:extLst>
              </p:cNvPr>
              <p:cNvSpPr txBox="1"/>
              <p:nvPr/>
            </p:nvSpPr>
            <p:spPr>
              <a:xfrm>
                <a:off x="3821121" y="5077597"/>
                <a:ext cx="612000" cy="153888"/>
              </a:xfrm>
              <a:prstGeom prst="rect">
                <a:avLst/>
              </a:prstGeom>
              <a:noFill/>
            </p:spPr>
            <p:txBody>
              <a:bodyPr wrap="square" lIns="0" tIns="0" rIns="0" bIns="0" rtlCol="0">
                <a:spAutoFit/>
              </a:bodyPr>
              <a:lstStyle/>
              <a:p>
                <a:pPr algn="ctr">
                  <a:lnSpc>
                    <a:spcPct val="100000"/>
                  </a:lnSpc>
                  <a:spcBef>
                    <a:spcPts val="600"/>
                  </a:spcBef>
                </a:pPr>
                <a:r>
                  <a:rPr lang="en-GB" sz="1000" dirty="0">
                    <a:solidFill>
                      <a:schemeClr val="accent6"/>
                    </a:solidFill>
                  </a:rPr>
                  <a:t>H</a:t>
                </a:r>
                <a:r>
                  <a:rPr lang="en-GB" sz="1000" baseline="-25000" dirty="0">
                    <a:solidFill>
                      <a:schemeClr val="accent6"/>
                    </a:solidFill>
                  </a:rPr>
                  <a:t>2</a:t>
                </a:r>
                <a:r>
                  <a:rPr lang="en-GB" sz="1000" dirty="0">
                    <a:solidFill>
                      <a:schemeClr val="accent6"/>
                    </a:solidFill>
                  </a:rPr>
                  <a:t> CCGT</a:t>
                </a:r>
              </a:p>
            </p:txBody>
          </p:sp>
        </p:grpSp>
        <p:grpSp>
          <p:nvGrpSpPr>
            <p:cNvPr id="37" name="Group 36">
              <a:extLst>
                <a:ext uri="{FF2B5EF4-FFF2-40B4-BE49-F238E27FC236}">
                  <a16:creationId xmlns:a16="http://schemas.microsoft.com/office/drawing/2014/main" id="{7233FC3F-7622-F8BC-F789-7707B759518E}"/>
                </a:ext>
              </a:extLst>
            </p:cNvPr>
            <p:cNvGrpSpPr/>
            <p:nvPr/>
          </p:nvGrpSpPr>
          <p:grpSpPr>
            <a:xfrm>
              <a:off x="1221342" y="4679465"/>
              <a:ext cx="1044000" cy="764975"/>
              <a:chOff x="983432" y="4038142"/>
              <a:chExt cx="1044000" cy="764975"/>
            </a:xfrm>
          </p:grpSpPr>
          <p:pic>
            <p:nvPicPr>
              <p:cNvPr id="240" name="Picture 239">
                <a:extLst>
                  <a:ext uri="{FF2B5EF4-FFF2-40B4-BE49-F238E27FC236}">
                    <a16:creationId xmlns:a16="http://schemas.microsoft.com/office/drawing/2014/main" id="{89746954-715E-ED43-706C-8158E96343CF}"/>
                  </a:ext>
                </a:extLst>
              </p:cNvPr>
              <p:cNvPicPr>
                <a:picLocks noChangeAspect="1"/>
              </p:cNvPicPr>
              <p:nvPr/>
            </p:nvPicPr>
            <p:blipFill>
              <a:blip r:embed="rId5"/>
              <a:stretch>
                <a:fillRect/>
              </a:stretch>
            </p:blipFill>
            <p:spPr>
              <a:xfrm>
                <a:off x="1229574" y="4038142"/>
                <a:ext cx="479868" cy="569273"/>
              </a:xfrm>
              <a:prstGeom prst="rect">
                <a:avLst/>
              </a:prstGeom>
            </p:spPr>
          </p:pic>
          <p:sp>
            <p:nvSpPr>
              <p:cNvPr id="241" name="TextBox 240">
                <a:extLst>
                  <a:ext uri="{FF2B5EF4-FFF2-40B4-BE49-F238E27FC236}">
                    <a16:creationId xmlns:a16="http://schemas.microsoft.com/office/drawing/2014/main" id="{A82F1148-8046-DAF2-C4FF-7198E1F11EFB}"/>
                  </a:ext>
                </a:extLst>
              </p:cNvPr>
              <p:cNvSpPr txBox="1"/>
              <p:nvPr/>
            </p:nvSpPr>
            <p:spPr>
              <a:xfrm>
                <a:off x="983432" y="4649229"/>
                <a:ext cx="1044000" cy="153888"/>
              </a:xfrm>
              <a:prstGeom prst="rect">
                <a:avLst/>
              </a:prstGeom>
              <a:noFill/>
            </p:spPr>
            <p:txBody>
              <a:bodyPr wrap="square" lIns="0" tIns="0" rIns="0" bIns="0" rtlCol="0">
                <a:spAutoFit/>
              </a:bodyPr>
              <a:lstStyle/>
              <a:p>
                <a:pPr algn="l">
                  <a:lnSpc>
                    <a:spcPct val="100000"/>
                  </a:lnSpc>
                  <a:spcBef>
                    <a:spcPts val="600"/>
                  </a:spcBef>
                </a:pPr>
                <a:r>
                  <a:rPr lang="en-GB" sz="1000" dirty="0">
                    <a:solidFill>
                      <a:schemeClr val="accent6"/>
                    </a:solidFill>
                  </a:rPr>
                  <a:t>ELECTROLYSER</a:t>
                </a:r>
              </a:p>
            </p:txBody>
          </p:sp>
        </p:grpSp>
        <p:cxnSp>
          <p:nvCxnSpPr>
            <p:cNvPr id="34" name="Connector: Curved 33">
              <a:extLst>
                <a:ext uri="{FF2B5EF4-FFF2-40B4-BE49-F238E27FC236}">
                  <a16:creationId xmlns:a16="http://schemas.microsoft.com/office/drawing/2014/main" id="{B13E2924-890B-0878-6F71-021FB81FBC4F}"/>
                </a:ext>
              </a:extLst>
            </p:cNvPr>
            <p:cNvCxnSpPr>
              <a:cxnSpLocks/>
              <a:stCxn id="88" idx="2"/>
              <a:endCxn id="238" idx="0"/>
            </p:cNvCxnSpPr>
            <p:nvPr/>
          </p:nvCxnSpPr>
          <p:spPr>
            <a:xfrm rot="16200000" flipH="1">
              <a:off x="3709304" y="4543641"/>
              <a:ext cx="314877" cy="45272"/>
            </a:xfrm>
            <a:prstGeom prst="curvedConnector3">
              <a:avLst>
                <a:gd name="adj1" fmla="val 50000"/>
              </a:avLst>
            </a:prstGeom>
            <a:ln>
              <a:solidFill>
                <a:schemeClr val="accent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D8698FCE-B38C-5BB8-0168-43989FC1C5E7}"/>
                </a:ext>
              </a:extLst>
            </p:cNvPr>
            <p:cNvSpPr txBox="1"/>
            <p:nvPr/>
          </p:nvSpPr>
          <p:spPr>
            <a:xfrm>
              <a:off x="3900423" y="4450054"/>
              <a:ext cx="947228" cy="276999"/>
            </a:xfrm>
            <a:prstGeom prst="rect">
              <a:avLst/>
            </a:prstGeom>
            <a:noFill/>
          </p:spPr>
          <p:txBody>
            <a:bodyPr wrap="square" lIns="0" tIns="0" rIns="0" bIns="0" rtlCol="0">
              <a:spAutoFit/>
            </a:bodyPr>
            <a:lstStyle/>
            <a:p>
              <a:pPr algn="ctr">
                <a:lnSpc>
                  <a:spcPct val="100000"/>
                </a:lnSpc>
                <a:spcBef>
                  <a:spcPts val="600"/>
                </a:spcBef>
              </a:pPr>
              <a:r>
                <a:rPr lang="en-GB" sz="900" i="1">
                  <a:solidFill>
                    <a:schemeClr val="accent1"/>
                  </a:solidFill>
                </a:rPr>
                <a:t>Convert from gas to hydrogen</a:t>
              </a:r>
            </a:p>
          </p:txBody>
        </p:sp>
        <p:grpSp>
          <p:nvGrpSpPr>
            <p:cNvPr id="21" name="Group 20">
              <a:extLst>
                <a:ext uri="{FF2B5EF4-FFF2-40B4-BE49-F238E27FC236}">
                  <a16:creationId xmlns:a16="http://schemas.microsoft.com/office/drawing/2014/main" id="{D397C199-7CB5-7F3C-127D-E4F460B73E0A}"/>
                </a:ext>
              </a:extLst>
            </p:cNvPr>
            <p:cNvGrpSpPr/>
            <p:nvPr/>
          </p:nvGrpSpPr>
          <p:grpSpPr>
            <a:xfrm>
              <a:off x="6592823" y="4984123"/>
              <a:ext cx="946852" cy="804891"/>
              <a:chOff x="6447631" y="4390175"/>
              <a:chExt cx="946852" cy="804891"/>
            </a:xfrm>
          </p:grpSpPr>
          <p:pic>
            <p:nvPicPr>
              <p:cNvPr id="14" name="Picture 13">
                <a:extLst>
                  <a:ext uri="{FF2B5EF4-FFF2-40B4-BE49-F238E27FC236}">
                    <a16:creationId xmlns:a16="http://schemas.microsoft.com/office/drawing/2014/main" id="{292ED398-3365-7331-6308-A2002DE47A82}"/>
                  </a:ext>
                </a:extLst>
              </p:cNvPr>
              <p:cNvPicPr>
                <a:picLocks noChangeAspect="1"/>
              </p:cNvPicPr>
              <p:nvPr/>
            </p:nvPicPr>
            <p:blipFill>
              <a:blip r:embed="rId13"/>
              <a:stretch>
                <a:fillRect/>
              </a:stretch>
            </p:blipFill>
            <p:spPr>
              <a:xfrm>
                <a:off x="6619167" y="4390175"/>
                <a:ext cx="508148" cy="462349"/>
              </a:xfrm>
              <a:prstGeom prst="rect">
                <a:avLst/>
              </a:prstGeom>
            </p:spPr>
          </p:pic>
          <p:sp>
            <p:nvSpPr>
              <p:cNvPr id="20" name="TextBox 19">
                <a:extLst>
                  <a:ext uri="{FF2B5EF4-FFF2-40B4-BE49-F238E27FC236}">
                    <a16:creationId xmlns:a16="http://schemas.microsoft.com/office/drawing/2014/main" id="{F830B1C2-A25A-940C-8951-D564FB52BAF9}"/>
                  </a:ext>
                </a:extLst>
              </p:cNvPr>
              <p:cNvSpPr txBox="1"/>
              <p:nvPr/>
            </p:nvSpPr>
            <p:spPr>
              <a:xfrm>
                <a:off x="6447631" y="4856512"/>
                <a:ext cx="946852" cy="338554"/>
              </a:xfrm>
              <a:prstGeom prst="rect">
                <a:avLst/>
              </a:prstGeom>
              <a:noFill/>
            </p:spPr>
            <p:txBody>
              <a:bodyPr wrap="square" lIns="0" tIns="0" rIns="0" bIns="0" rtlCol="0">
                <a:spAutoFit/>
              </a:bodyPr>
              <a:lstStyle/>
              <a:p>
                <a:pPr algn="ctr">
                  <a:lnSpc>
                    <a:spcPct val="100000"/>
                  </a:lnSpc>
                  <a:spcBef>
                    <a:spcPts val="600"/>
                  </a:spcBef>
                </a:pPr>
                <a:r>
                  <a:rPr lang="en-GB" sz="1100" dirty="0">
                    <a:solidFill>
                      <a:schemeClr val="tx2"/>
                    </a:solidFill>
                  </a:rPr>
                  <a:t>POWER GENERATOR</a:t>
                </a:r>
              </a:p>
            </p:txBody>
          </p:sp>
        </p:grpSp>
        <p:grpSp>
          <p:nvGrpSpPr>
            <p:cNvPr id="151" name="Group 150">
              <a:extLst>
                <a:ext uri="{FF2B5EF4-FFF2-40B4-BE49-F238E27FC236}">
                  <a16:creationId xmlns:a16="http://schemas.microsoft.com/office/drawing/2014/main" id="{F0C4FBAB-270D-AC64-80FF-7267B36AB327}"/>
                </a:ext>
              </a:extLst>
            </p:cNvPr>
            <p:cNvGrpSpPr/>
            <p:nvPr/>
          </p:nvGrpSpPr>
          <p:grpSpPr>
            <a:xfrm>
              <a:off x="8042077" y="4892946"/>
              <a:ext cx="946852" cy="783201"/>
              <a:chOff x="8042077" y="4892946"/>
              <a:chExt cx="946852" cy="783201"/>
            </a:xfrm>
          </p:grpSpPr>
          <p:sp>
            <p:nvSpPr>
              <p:cNvPr id="249" name="TextBox 248">
                <a:extLst>
                  <a:ext uri="{FF2B5EF4-FFF2-40B4-BE49-F238E27FC236}">
                    <a16:creationId xmlns:a16="http://schemas.microsoft.com/office/drawing/2014/main" id="{16AABB36-C876-FC36-C6A8-B78D980A508F}"/>
                  </a:ext>
                </a:extLst>
              </p:cNvPr>
              <p:cNvSpPr txBox="1"/>
              <p:nvPr/>
            </p:nvSpPr>
            <p:spPr>
              <a:xfrm>
                <a:off x="8042077" y="5506870"/>
                <a:ext cx="946852" cy="169277"/>
              </a:xfrm>
              <a:prstGeom prst="rect">
                <a:avLst/>
              </a:prstGeom>
              <a:noFill/>
            </p:spPr>
            <p:txBody>
              <a:bodyPr wrap="square" lIns="0" tIns="0" rIns="0" bIns="0" rtlCol="0">
                <a:spAutoFit/>
              </a:bodyPr>
              <a:lstStyle/>
              <a:p>
                <a:pPr algn="ctr">
                  <a:lnSpc>
                    <a:spcPct val="100000"/>
                  </a:lnSpc>
                  <a:spcBef>
                    <a:spcPts val="600"/>
                  </a:spcBef>
                </a:pPr>
                <a:r>
                  <a:rPr lang="en-GB" sz="1100" dirty="0">
                    <a:solidFill>
                      <a:schemeClr val="tx2"/>
                    </a:solidFill>
                  </a:rPr>
                  <a:t>H</a:t>
                </a:r>
                <a:r>
                  <a:rPr lang="en-GB" sz="1100" baseline="-25000" dirty="0">
                    <a:solidFill>
                      <a:schemeClr val="tx2"/>
                    </a:solidFill>
                  </a:rPr>
                  <a:t>2</a:t>
                </a:r>
                <a:r>
                  <a:rPr lang="en-GB" sz="1100" dirty="0">
                    <a:solidFill>
                      <a:schemeClr val="tx2"/>
                    </a:solidFill>
                  </a:rPr>
                  <a:t> STORAGE</a:t>
                </a:r>
              </a:p>
            </p:txBody>
          </p:sp>
          <p:pic>
            <p:nvPicPr>
              <p:cNvPr id="250" name="Picture 249">
                <a:extLst>
                  <a:ext uri="{FF2B5EF4-FFF2-40B4-BE49-F238E27FC236}">
                    <a16:creationId xmlns:a16="http://schemas.microsoft.com/office/drawing/2014/main" id="{BAE0A0F7-5C8F-2A8B-955F-EBF57B2DBC63}"/>
                  </a:ext>
                </a:extLst>
              </p:cNvPr>
              <p:cNvPicPr>
                <a:picLocks noChangeAspect="1"/>
              </p:cNvPicPr>
              <p:nvPr/>
            </p:nvPicPr>
            <p:blipFill>
              <a:blip r:embed="rId4"/>
              <a:stretch>
                <a:fillRect/>
              </a:stretch>
            </p:blipFill>
            <p:spPr>
              <a:xfrm>
                <a:off x="8163636" y="4892946"/>
                <a:ext cx="647268" cy="639227"/>
              </a:xfrm>
              <a:prstGeom prst="rect">
                <a:avLst/>
              </a:prstGeom>
            </p:spPr>
          </p:pic>
        </p:grpSp>
        <p:cxnSp>
          <p:nvCxnSpPr>
            <p:cNvPr id="36" name="Connector: Elbow 35">
              <a:extLst>
                <a:ext uri="{FF2B5EF4-FFF2-40B4-BE49-F238E27FC236}">
                  <a16:creationId xmlns:a16="http://schemas.microsoft.com/office/drawing/2014/main" id="{7267DCC0-21C6-1F0F-6542-5FA63668E7E8}"/>
                </a:ext>
              </a:extLst>
            </p:cNvPr>
            <p:cNvCxnSpPr>
              <a:cxnSpLocks/>
              <a:stCxn id="250" idx="1"/>
              <a:endCxn id="14" idx="3"/>
            </p:cNvCxnSpPr>
            <p:nvPr/>
          </p:nvCxnSpPr>
          <p:spPr>
            <a:xfrm rot="10800000" flipV="1">
              <a:off x="7272508" y="5212560"/>
              <a:ext cx="891129" cy="2738"/>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41" name="Connector: Elbow 40">
              <a:extLst>
                <a:ext uri="{FF2B5EF4-FFF2-40B4-BE49-F238E27FC236}">
                  <a16:creationId xmlns:a16="http://schemas.microsoft.com/office/drawing/2014/main" id="{11F6D5B7-5987-6E9A-59C3-A452B6387CA9}"/>
                </a:ext>
              </a:extLst>
            </p:cNvPr>
            <p:cNvCxnSpPr>
              <a:cxnSpLocks/>
              <a:stCxn id="240" idx="3"/>
              <a:endCxn id="7" idx="1"/>
            </p:cNvCxnSpPr>
            <p:nvPr/>
          </p:nvCxnSpPr>
          <p:spPr>
            <a:xfrm>
              <a:off x="1947352" y="4964102"/>
              <a:ext cx="517692" cy="1639"/>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50" name="Connector: Elbow 49">
              <a:extLst>
                <a:ext uri="{FF2B5EF4-FFF2-40B4-BE49-F238E27FC236}">
                  <a16:creationId xmlns:a16="http://schemas.microsoft.com/office/drawing/2014/main" id="{896D5F28-28E6-3883-8744-D6D4933E383D}"/>
                </a:ext>
              </a:extLst>
            </p:cNvPr>
            <p:cNvCxnSpPr>
              <a:cxnSpLocks/>
              <a:stCxn id="94" idx="0"/>
              <a:endCxn id="240" idx="1"/>
            </p:cNvCxnSpPr>
            <p:nvPr/>
          </p:nvCxnSpPr>
          <p:spPr>
            <a:xfrm rot="5400000" flipH="1" flipV="1">
              <a:off x="849618" y="4732018"/>
              <a:ext cx="385781" cy="849951"/>
            </a:xfrm>
            <a:prstGeom prst="bentConnector2">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91" name="Group 90">
              <a:extLst>
                <a:ext uri="{FF2B5EF4-FFF2-40B4-BE49-F238E27FC236}">
                  <a16:creationId xmlns:a16="http://schemas.microsoft.com/office/drawing/2014/main" id="{569DA103-BEBE-4037-DB1A-4CA23B72772B}"/>
                </a:ext>
              </a:extLst>
            </p:cNvPr>
            <p:cNvGrpSpPr/>
            <p:nvPr/>
          </p:nvGrpSpPr>
          <p:grpSpPr>
            <a:xfrm>
              <a:off x="1174293" y="2898140"/>
              <a:ext cx="1204497" cy="699431"/>
              <a:chOff x="1960755" y="2624134"/>
              <a:chExt cx="1204497" cy="699431"/>
            </a:xfrm>
          </p:grpSpPr>
          <p:sp>
            <p:nvSpPr>
              <p:cNvPr id="116" name="TextBox 115">
                <a:extLst>
                  <a:ext uri="{FF2B5EF4-FFF2-40B4-BE49-F238E27FC236}">
                    <a16:creationId xmlns:a16="http://schemas.microsoft.com/office/drawing/2014/main" id="{3C6650A3-6FC8-2787-FD4B-AB1437FB6173}"/>
                  </a:ext>
                </a:extLst>
              </p:cNvPr>
              <p:cNvSpPr txBox="1"/>
              <p:nvPr/>
            </p:nvSpPr>
            <p:spPr>
              <a:xfrm>
                <a:off x="1960755" y="3169677"/>
                <a:ext cx="1204497" cy="153888"/>
              </a:xfrm>
              <a:prstGeom prst="rect">
                <a:avLst/>
              </a:prstGeom>
              <a:noFill/>
            </p:spPr>
            <p:txBody>
              <a:bodyPr wrap="square" lIns="0" tIns="0" rIns="0" bIns="0" rtlCol="0">
                <a:spAutoFit/>
              </a:bodyPr>
              <a:lstStyle/>
              <a:p>
                <a:pPr algn="ctr">
                  <a:lnSpc>
                    <a:spcPct val="100000"/>
                  </a:lnSpc>
                  <a:spcBef>
                    <a:spcPts val="600"/>
                  </a:spcBef>
                </a:pPr>
                <a:r>
                  <a:rPr lang="en-GB" sz="1000" dirty="0">
                    <a:solidFill>
                      <a:schemeClr val="accent6"/>
                    </a:solidFill>
                  </a:rPr>
                  <a:t>BLUE H</a:t>
                </a:r>
                <a:r>
                  <a:rPr lang="en-GB" sz="1000" baseline="-25000" dirty="0">
                    <a:solidFill>
                      <a:schemeClr val="accent6"/>
                    </a:solidFill>
                  </a:rPr>
                  <a:t>2</a:t>
                </a:r>
                <a:r>
                  <a:rPr lang="en-GB" sz="1000" dirty="0">
                    <a:solidFill>
                      <a:schemeClr val="accent6"/>
                    </a:solidFill>
                  </a:rPr>
                  <a:t> PLANT</a:t>
                </a:r>
              </a:p>
            </p:txBody>
          </p:sp>
          <p:pic>
            <p:nvPicPr>
              <p:cNvPr id="283" name="Picture 282">
                <a:extLst>
                  <a:ext uri="{FF2B5EF4-FFF2-40B4-BE49-F238E27FC236}">
                    <a16:creationId xmlns:a16="http://schemas.microsoft.com/office/drawing/2014/main" id="{DA686C4F-834F-EE95-A622-6D451CF6389B}"/>
                  </a:ext>
                </a:extLst>
              </p:cNvPr>
              <p:cNvPicPr>
                <a:picLocks noChangeAspect="1"/>
              </p:cNvPicPr>
              <p:nvPr/>
            </p:nvPicPr>
            <p:blipFill>
              <a:blip r:embed="rId14"/>
              <a:stretch>
                <a:fillRect/>
              </a:stretch>
            </p:blipFill>
            <p:spPr>
              <a:xfrm>
                <a:off x="2228858" y="2624134"/>
                <a:ext cx="572168" cy="526321"/>
              </a:xfrm>
              <a:prstGeom prst="rect">
                <a:avLst/>
              </a:prstGeom>
            </p:spPr>
          </p:pic>
        </p:grpSp>
        <p:sp>
          <p:nvSpPr>
            <p:cNvPr id="12" name="Rectangle 11">
              <a:extLst>
                <a:ext uri="{FF2B5EF4-FFF2-40B4-BE49-F238E27FC236}">
                  <a16:creationId xmlns:a16="http://schemas.microsoft.com/office/drawing/2014/main" id="{52E7DE3D-0372-E6BC-7D54-B04BF59FAE9F}"/>
                </a:ext>
              </a:extLst>
            </p:cNvPr>
            <p:cNvSpPr/>
            <p:nvPr/>
          </p:nvSpPr>
          <p:spPr>
            <a:xfrm>
              <a:off x="1182169" y="1134164"/>
              <a:ext cx="1593093" cy="2558887"/>
            </a:xfrm>
            <a:prstGeom prst="rect">
              <a:avLst/>
            </a:prstGeom>
            <a:noFill/>
            <a:ln w="952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17" name="Oval 16">
              <a:extLst>
                <a:ext uri="{FF2B5EF4-FFF2-40B4-BE49-F238E27FC236}">
                  <a16:creationId xmlns:a16="http://schemas.microsoft.com/office/drawing/2014/main" id="{F536D39C-6E44-A723-D6E2-140D848AF8B0}"/>
                </a:ext>
              </a:extLst>
            </p:cNvPr>
            <p:cNvSpPr/>
            <p:nvPr/>
          </p:nvSpPr>
          <p:spPr>
            <a:xfrm>
              <a:off x="3641342" y="3282026"/>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6</a:t>
              </a:r>
            </a:p>
          </p:txBody>
        </p:sp>
        <p:cxnSp>
          <p:nvCxnSpPr>
            <p:cNvPr id="79" name="Connector: Elbow 78">
              <a:extLst>
                <a:ext uri="{FF2B5EF4-FFF2-40B4-BE49-F238E27FC236}">
                  <a16:creationId xmlns:a16="http://schemas.microsoft.com/office/drawing/2014/main" id="{7525404A-F782-5AD4-DE98-744382139166}"/>
                </a:ext>
              </a:extLst>
            </p:cNvPr>
            <p:cNvCxnSpPr>
              <a:cxnSpLocks/>
              <a:stCxn id="204" idx="1"/>
              <a:endCxn id="87" idx="1"/>
            </p:cNvCxnSpPr>
            <p:nvPr/>
          </p:nvCxnSpPr>
          <p:spPr>
            <a:xfrm rot="10800000" flipV="1">
              <a:off x="3592048" y="3248246"/>
              <a:ext cx="782527" cy="756951"/>
            </a:xfrm>
            <a:prstGeom prst="bentConnector3">
              <a:avLst>
                <a:gd name="adj1" fmla="val 154921"/>
              </a:avLst>
            </a:prstGeom>
            <a:ln w="28575">
              <a:solidFill>
                <a:srgbClr val="FF6699"/>
              </a:solidFill>
              <a:tailEnd type="triangle"/>
            </a:ln>
          </p:spPr>
          <p:style>
            <a:lnRef idx="1">
              <a:schemeClr val="accent1"/>
            </a:lnRef>
            <a:fillRef idx="0">
              <a:schemeClr val="accent1"/>
            </a:fillRef>
            <a:effectRef idx="0">
              <a:schemeClr val="accent1"/>
            </a:effectRef>
            <a:fontRef idx="minor">
              <a:schemeClr val="tx1"/>
            </a:fontRef>
          </p:style>
        </p:cxnSp>
        <p:cxnSp>
          <p:nvCxnSpPr>
            <p:cNvPr id="102" name="Connector: Elbow 101">
              <a:extLst>
                <a:ext uri="{FF2B5EF4-FFF2-40B4-BE49-F238E27FC236}">
                  <a16:creationId xmlns:a16="http://schemas.microsoft.com/office/drawing/2014/main" id="{4395F215-D175-B53D-EDFD-918DBB84A7BD}"/>
                </a:ext>
              </a:extLst>
            </p:cNvPr>
            <p:cNvCxnSpPr>
              <a:cxnSpLocks/>
              <a:stCxn id="280" idx="1"/>
              <a:endCxn id="283" idx="3"/>
            </p:cNvCxnSpPr>
            <p:nvPr/>
          </p:nvCxnSpPr>
          <p:spPr>
            <a:xfrm rot="10800000">
              <a:off x="2014564" y="3161302"/>
              <a:ext cx="2361882" cy="677"/>
            </a:xfrm>
            <a:prstGeom prst="bentConnector3">
              <a:avLst>
                <a:gd name="adj1" fmla="val 50000"/>
              </a:avLst>
            </a:prstGeom>
            <a:ln w="28575">
              <a:solidFill>
                <a:srgbClr val="FF6699"/>
              </a:solidFill>
              <a:tailEnd type="triangle"/>
            </a:ln>
          </p:spPr>
          <p:style>
            <a:lnRef idx="1">
              <a:schemeClr val="accent1"/>
            </a:lnRef>
            <a:fillRef idx="0">
              <a:schemeClr val="accent1"/>
            </a:fillRef>
            <a:effectRef idx="0">
              <a:schemeClr val="accent1"/>
            </a:effectRef>
            <a:fontRef idx="minor">
              <a:schemeClr val="tx1"/>
            </a:fontRef>
          </p:style>
        </p:cxnSp>
        <p:cxnSp>
          <p:nvCxnSpPr>
            <p:cNvPr id="115" name="Connector: Elbow 114">
              <a:extLst>
                <a:ext uri="{FF2B5EF4-FFF2-40B4-BE49-F238E27FC236}">
                  <a16:creationId xmlns:a16="http://schemas.microsoft.com/office/drawing/2014/main" id="{D6576B3A-DA97-C5CF-9597-8E21B3293CE8}"/>
                </a:ext>
              </a:extLst>
            </p:cNvPr>
            <p:cNvCxnSpPr>
              <a:cxnSpLocks/>
              <a:stCxn id="199" idx="1"/>
            </p:cNvCxnSpPr>
            <p:nvPr/>
          </p:nvCxnSpPr>
          <p:spPr>
            <a:xfrm rot="10800000">
              <a:off x="1966638" y="1571665"/>
              <a:ext cx="2407937" cy="1511943"/>
            </a:xfrm>
            <a:prstGeom prst="bentConnector3">
              <a:avLst>
                <a:gd name="adj1" fmla="val 50000"/>
              </a:avLst>
            </a:prstGeom>
            <a:ln w="28575">
              <a:solidFill>
                <a:srgbClr val="FF6699"/>
              </a:solidFill>
              <a:tailEnd type="triangle"/>
            </a:ln>
          </p:spPr>
          <p:style>
            <a:lnRef idx="1">
              <a:schemeClr val="accent1"/>
            </a:lnRef>
            <a:fillRef idx="0">
              <a:schemeClr val="accent1"/>
            </a:fillRef>
            <a:effectRef idx="0">
              <a:schemeClr val="accent1"/>
            </a:effectRef>
            <a:fontRef idx="minor">
              <a:schemeClr val="tx1"/>
            </a:fontRef>
          </p:style>
        </p:cxnSp>
        <p:cxnSp>
          <p:nvCxnSpPr>
            <p:cNvPr id="136" name="Connector: Elbow 135">
              <a:extLst>
                <a:ext uri="{FF2B5EF4-FFF2-40B4-BE49-F238E27FC236}">
                  <a16:creationId xmlns:a16="http://schemas.microsoft.com/office/drawing/2014/main" id="{82ED3AB2-72C8-1632-505E-09FB1D686E52}"/>
                </a:ext>
              </a:extLst>
            </p:cNvPr>
            <p:cNvCxnSpPr>
              <a:cxnSpLocks/>
              <a:stCxn id="7" idx="3"/>
              <a:endCxn id="238" idx="1"/>
            </p:cNvCxnSpPr>
            <p:nvPr/>
          </p:nvCxnSpPr>
          <p:spPr>
            <a:xfrm flipV="1">
              <a:off x="3112312" y="4964479"/>
              <a:ext cx="557679" cy="1262"/>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290" name="Connector: Elbow 289">
              <a:extLst>
                <a:ext uri="{FF2B5EF4-FFF2-40B4-BE49-F238E27FC236}">
                  <a16:creationId xmlns:a16="http://schemas.microsoft.com/office/drawing/2014/main" id="{E11277C9-B115-DE7E-928C-0F9BCCF5A2CC}"/>
                </a:ext>
              </a:extLst>
            </p:cNvPr>
            <p:cNvCxnSpPr>
              <a:cxnSpLocks/>
            </p:cNvCxnSpPr>
            <p:nvPr/>
          </p:nvCxnSpPr>
          <p:spPr>
            <a:xfrm rot="5400000" flipH="1" flipV="1">
              <a:off x="5549091" y="4727757"/>
              <a:ext cx="652941" cy="0"/>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293" name="Connector: Elbow 292">
              <a:extLst>
                <a:ext uri="{FF2B5EF4-FFF2-40B4-BE49-F238E27FC236}">
                  <a16:creationId xmlns:a16="http://schemas.microsoft.com/office/drawing/2014/main" id="{688DF49F-E1A9-E7FF-70A3-A474A6087F39}"/>
                </a:ext>
              </a:extLst>
            </p:cNvPr>
            <p:cNvCxnSpPr>
              <a:cxnSpLocks/>
            </p:cNvCxnSpPr>
            <p:nvPr/>
          </p:nvCxnSpPr>
          <p:spPr>
            <a:xfrm rot="5400000" flipH="1" flipV="1">
              <a:off x="5775945" y="4718613"/>
              <a:ext cx="652941" cy="0"/>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6" name="Speech Bubble: Rectangle 5">
              <a:extLst>
                <a:ext uri="{FF2B5EF4-FFF2-40B4-BE49-F238E27FC236}">
                  <a16:creationId xmlns:a16="http://schemas.microsoft.com/office/drawing/2014/main" id="{9F7B8526-1C6F-1EC7-F7EF-82FFC201B111}"/>
                </a:ext>
              </a:extLst>
            </p:cNvPr>
            <p:cNvSpPr/>
            <p:nvPr/>
          </p:nvSpPr>
          <p:spPr>
            <a:xfrm>
              <a:off x="3715854" y="1801976"/>
              <a:ext cx="1566177" cy="513953"/>
            </a:xfrm>
            <a:prstGeom prst="wedgeRectCallout">
              <a:avLst>
                <a:gd name="adj1" fmla="val -46338"/>
                <a:gd name="adj2" fmla="val 240282"/>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dirty="0"/>
                <a:t>Transition of natural gas networks to low/zero carbon fuel networks</a:t>
              </a:r>
            </a:p>
          </p:txBody>
        </p:sp>
        <p:sp>
          <p:nvSpPr>
            <p:cNvPr id="10" name="Rectangle 9">
              <a:extLst>
                <a:ext uri="{FF2B5EF4-FFF2-40B4-BE49-F238E27FC236}">
                  <a16:creationId xmlns:a16="http://schemas.microsoft.com/office/drawing/2014/main" id="{36EA01A9-7C11-FEC9-929C-4BEFD7E2E0BF}"/>
                </a:ext>
              </a:extLst>
            </p:cNvPr>
            <p:cNvSpPr/>
            <p:nvPr/>
          </p:nvSpPr>
          <p:spPr>
            <a:xfrm>
              <a:off x="243660" y="3791371"/>
              <a:ext cx="5489513" cy="2253443"/>
            </a:xfrm>
            <a:prstGeom prst="rect">
              <a:avLst/>
            </a:prstGeom>
            <a:noFill/>
            <a:ln w="952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pic>
          <p:nvPicPr>
            <p:cNvPr id="25" name="Picture 24">
              <a:extLst>
                <a:ext uri="{FF2B5EF4-FFF2-40B4-BE49-F238E27FC236}">
                  <a16:creationId xmlns:a16="http://schemas.microsoft.com/office/drawing/2014/main" id="{EB18F990-43EC-67B1-6D26-33F4BFCC379C}"/>
                </a:ext>
              </a:extLst>
            </p:cNvPr>
            <p:cNvPicPr>
              <a:picLocks noChangeAspect="1"/>
            </p:cNvPicPr>
            <p:nvPr/>
          </p:nvPicPr>
          <p:blipFill>
            <a:blip r:embed="rId15"/>
            <a:stretch>
              <a:fillRect/>
            </a:stretch>
          </p:blipFill>
          <p:spPr>
            <a:xfrm>
              <a:off x="10372646" y="1671603"/>
              <a:ext cx="572540" cy="574812"/>
            </a:xfrm>
            <a:prstGeom prst="rect">
              <a:avLst/>
            </a:prstGeom>
          </p:spPr>
        </p:pic>
        <p:sp>
          <p:nvSpPr>
            <p:cNvPr id="28" name="TextBox 27">
              <a:extLst>
                <a:ext uri="{FF2B5EF4-FFF2-40B4-BE49-F238E27FC236}">
                  <a16:creationId xmlns:a16="http://schemas.microsoft.com/office/drawing/2014/main" id="{B1F133B1-8953-6881-8D44-19F7E6B7B7B7}"/>
                </a:ext>
              </a:extLst>
            </p:cNvPr>
            <p:cNvSpPr txBox="1"/>
            <p:nvPr/>
          </p:nvSpPr>
          <p:spPr>
            <a:xfrm>
              <a:off x="9847207" y="1759767"/>
              <a:ext cx="656280" cy="138499"/>
            </a:xfrm>
            <a:prstGeom prst="rect">
              <a:avLst/>
            </a:prstGeom>
            <a:noFill/>
          </p:spPr>
          <p:txBody>
            <a:bodyPr wrap="square" lIns="0" tIns="0" rIns="0" bIns="0" rtlCol="0">
              <a:spAutoFit/>
            </a:bodyPr>
            <a:lstStyle/>
            <a:p>
              <a:pPr algn="ctr">
                <a:lnSpc>
                  <a:spcPct val="100000"/>
                </a:lnSpc>
                <a:spcBef>
                  <a:spcPts val="600"/>
                </a:spcBef>
              </a:pPr>
              <a:r>
                <a:rPr lang="en-GB" sz="900" i="1">
                  <a:solidFill>
                    <a:schemeClr val="accent1"/>
                  </a:solidFill>
                </a:rPr>
                <a:t>DHN</a:t>
              </a:r>
            </a:p>
          </p:txBody>
        </p:sp>
        <p:grpSp>
          <p:nvGrpSpPr>
            <p:cNvPr id="103" name="Group 102">
              <a:extLst>
                <a:ext uri="{FF2B5EF4-FFF2-40B4-BE49-F238E27FC236}">
                  <a16:creationId xmlns:a16="http://schemas.microsoft.com/office/drawing/2014/main" id="{B5733945-B811-F542-F92C-8E1DF70A52A5}"/>
                </a:ext>
              </a:extLst>
            </p:cNvPr>
            <p:cNvGrpSpPr/>
            <p:nvPr/>
          </p:nvGrpSpPr>
          <p:grpSpPr>
            <a:xfrm>
              <a:off x="8248973" y="4159300"/>
              <a:ext cx="1264946" cy="460017"/>
              <a:chOff x="8166677" y="4046524"/>
              <a:chExt cx="1264946" cy="460017"/>
            </a:xfrm>
          </p:grpSpPr>
          <p:pic>
            <p:nvPicPr>
              <p:cNvPr id="230" name="Picture 229">
                <a:extLst>
                  <a:ext uri="{FF2B5EF4-FFF2-40B4-BE49-F238E27FC236}">
                    <a16:creationId xmlns:a16="http://schemas.microsoft.com/office/drawing/2014/main" id="{C655A96C-5754-84D5-5DDA-5A675E5D2401}"/>
                  </a:ext>
                </a:extLst>
              </p:cNvPr>
              <p:cNvPicPr>
                <a:picLocks noChangeAspect="1"/>
              </p:cNvPicPr>
              <p:nvPr/>
            </p:nvPicPr>
            <p:blipFill>
              <a:blip r:embed="rId16"/>
              <a:stretch>
                <a:fillRect/>
              </a:stretch>
            </p:blipFill>
            <p:spPr>
              <a:xfrm>
                <a:off x="8166677" y="4106190"/>
                <a:ext cx="459422" cy="399497"/>
              </a:xfrm>
              <a:prstGeom prst="rect">
                <a:avLst/>
              </a:prstGeom>
            </p:spPr>
          </p:pic>
          <p:pic>
            <p:nvPicPr>
              <p:cNvPr id="231" name="Picture 230">
                <a:extLst>
                  <a:ext uri="{FF2B5EF4-FFF2-40B4-BE49-F238E27FC236}">
                    <a16:creationId xmlns:a16="http://schemas.microsoft.com/office/drawing/2014/main" id="{8FDB7B98-7160-6142-2853-EDDDEC8041BB}"/>
                  </a:ext>
                </a:extLst>
              </p:cNvPr>
              <p:cNvPicPr>
                <a:picLocks noChangeAspect="1"/>
              </p:cNvPicPr>
              <p:nvPr/>
            </p:nvPicPr>
            <p:blipFill>
              <a:blip r:embed="rId17"/>
              <a:stretch>
                <a:fillRect/>
              </a:stretch>
            </p:blipFill>
            <p:spPr>
              <a:xfrm>
                <a:off x="8673307" y="4078977"/>
                <a:ext cx="497167" cy="427564"/>
              </a:xfrm>
              <a:prstGeom prst="rect">
                <a:avLst/>
              </a:prstGeom>
            </p:spPr>
          </p:pic>
          <p:sp>
            <p:nvSpPr>
              <p:cNvPr id="234" name="Oval 233">
                <a:extLst>
                  <a:ext uri="{FF2B5EF4-FFF2-40B4-BE49-F238E27FC236}">
                    <a16:creationId xmlns:a16="http://schemas.microsoft.com/office/drawing/2014/main" id="{8083E8D9-20A0-A865-6D99-68E6264F4A33}"/>
                  </a:ext>
                </a:extLst>
              </p:cNvPr>
              <p:cNvSpPr/>
              <p:nvPr/>
            </p:nvSpPr>
            <p:spPr>
              <a:xfrm>
                <a:off x="9166042" y="4046524"/>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7</a:t>
                </a:r>
              </a:p>
            </p:txBody>
          </p:sp>
        </p:grpSp>
        <p:sp>
          <p:nvSpPr>
            <p:cNvPr id="236" name="Speech Bubble: Rectangle 235">
              <a:extLst>
                <a:ext uri="{FF2B5EF4-FFF2-40B4-BE49-F238E27FC236}">
                  <a16:creationId xmlns:a16="http://schemas.microsoft.com/office/drawing/2014/main" id="{C2FF002E-8122-63D2-D2DE-A24F1D438DBB}"/>
                </a:ext>
              </a:extLst>
            </p:cNvPr>
            <p:cNvSpPr/>
            <p:nvPr/>
          </p:nvSpPr>
          <p:spPr>
            <a:xfrm>
              <a:off x="9870075" y="4097540"/>
              <a:ext cx="1669504" cy="516975"/>
            </a:xfrm>
            <a:prstGeom prst="wedgeRectCallout">
              <a:avLst>
                <a:gd name="adj1" fmla="val -70353"/>
                <a:gd name="adj2" fmla="val -25978"/>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t>Flexibility of whole system options for long term planning and stability</a:t>
              </a:r>
            </a:p>
          </p:txBody>
        </p:sp>
        <p:grpSp>
          <p:nvGrpSpPr>
            <p:cNvPr id="38" name="Group 37">
              <a:extLst>
                <a:ext uri="{FF2B5EF4-FFF2-40B4-BE49-F238E27FC236}">
                  <a16:creationId xmlns:a16="http://schemas.microsoft.com/office/drawing/2014/main" id="{A8DAE6AC-ADEC-CFF6-EE1D-437792EAB611}"/>
                </a:ext>
              </a:extLst>
            </p:cNvPr>
            <p:cNvGrpSpPr/>
            <p:nvPr/>
          </p:nvGrpSpPr>
          <p:grpSpPr>
            <a:xfrm>
              <a:off x="7766226" y="2456305"/>
              <a:ext cx="1044000" cy="707883"/>
              <a:chOff x="9537002" y="4856990"/>
              <a:chExt cx="1044000" cy="707883"/>
            </a:xfrm>
          </p:grpSpPr>
          <p:pic>
            <p:nvPicPr>
              <p:cNvPr id="43" name="Picture 42">
                <a:extLst>
                  <a:ext uri="{FF2B5EF4-FFF2-40B4-BE49-F238E27FC236}">
                    <a16:creationId xmlns:a16="http://schemas.microsoft.com/office/drawing/2014/main" id="{E1BF88ED-B46C-ED3C-6247-7F3F4BF8746C}"/>
                  </a:ext>
                </a:extLst>
              </p:cNvPr>
              <p:cNvPicPr>
                <a:picLocks noChangeAspect="1"/>
              </p:cNvPicPr>
              <p:nvPr/>
            </p:nvPicPr>
            <p:blipFill>
              <a:blip r:embed="rId5"/>
              <a:stretch>
                <a:fillRect/>
              </a:stretch>
            </p:blipFill>
            <p:spPr>
              <a:xfrm>
                <a:off x="9819068" y="4856990"/>
                <a:ext cx="479868" cy="569273"/>
              </a:xfrm>
              <a:prstGeom prst="rect">
                <a:avLst/>
              </a:prstGeom>
            </p:spPr>
          </p:pic>
          <p:sp>
            <p:nvSpPr>
              <p:cNvPr id="44" name="TextBox 43">
                <a:extLst>
                  <a:ext uri="{FF2B5EF4-FFF2-40B4-BE49-F238E27FC236}">
                    <a16:creationId xmlns:a16="http://schemas.microsoft.com/office/drawing/2014/main" id="{43DB17DD-E6A3-4B47-E9EE-72925B13B085}"/>
                  </a:ext>
                </a:extLst>
              </p:cNvPr>
              <p:cNvSpPr txBox="1"/>
              <p:nvPr/>
            </p:nvSpPr>
            <p:spPr>
              <a:xfrm>
                <a:off x="9537002" y="5410985"/>
                <a:ext cx="1044000" cy="153888"/>
              </a:xfrm>
              <a:prstGeom prst="rect">
                <a:avLst/>
              </a:prstGeom>
              <a:noFill/>
            </p:spPr>
            <p:txBody>
              <a:bodyPr wrap="square" lIns="0" tIns="0" rIns="0" bIns="0" rtlCol="0">
                <a:spAutoFit/>
              </a:bodyPr>
              <a:lstStyle/>
              <a:p>
                <a:pPr algn="l">
                  <a:lnSpc>
                    <a:spcPct val="100000"/>
                  </a:lnSpc>
                  <a:spcBef>
                    <a:spcPts val="600"/>
                  </a:spcBef>
                </a:pPr>
                <a:r>
                  <a:rPr lang="en-GB" sz="1000">
                    <a:solidFill>
                      <a:schemeClr val="accent6"/>
                    </a:solidFill>
                  </a:rPr>
                  <a:t>ELECTROLYSER</a:t>
                </a:r>
              </a:p>
            </p:txBody>
          </p:sp>
        </p:grpSp>
        <p:grpSp>
          <p:nvGrpSpPr>
            <p:cNvPr id="72" name="Group 71">
              <a:extLst>
                <a:ext uri="{FF2B5EF4-FFF2-40B4-BE49-F238E27FC236}">
                  <a16:creationId xmlns:a16="http://schemas.microsoft.com/office/drawing/2014/main" id="{2515BAC3-3096-A0EE-25CC-589880E6A3BA}"/>
                </a:ext>
              </a:extLst>
            </p:cNvPr>
            <p:cNvGrpSpPr/>
            <p:nvPr/>
          </p:nvGrpSpPr>
          <p:grpSpPr>
            <a:xfrm>
              <a:off x="10855670" y="4934548"/>
              <a:ext cx="773229" cy="840637"/>
              <a:chOff x="10036997" y="3421593"/>
              <a:chExt cx="773229" cy="840637"/>
            </a:xfrm>
          </p:grpSpPr>
          <p:sp>
            <p:nvSpPr>
              <p:cNvPr id="73" name="TextBox 72">
                <a:extLst>
                  <a:ext uri="{FF2B5EF4-FFF2-40B4-BE49-F238E27FC236}">
                    <a16:creationId xmlns:a16="http://schemas.microsoft.com/office/drawing/2014/main" id="{2F762B51-F4E6-4312-DFB6-DD0021EDDCBD}"/>
                  </a:ext>
                </a:extLst>
              </p:cNvPr>
              <p:cNvSpPr txBox="1"/>
              <p:nvPr/>
            </p:nvSpPr>
            <p:spPr>
              <a:xfrm>
                <a:off x="10036997" y="3954453"/>
                <a:ext cx="773229" cy="307777"/>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OFFSHORE WIND</a:t>
                </a:r>
              </a:p>
            </p:txBody>
          </p:sp>
          <p:pic>
            <p:nvPicPr>
              <p:cNvPr id="74" name="Picture 73">
                <a:extLst>
                  <a:ext uri="{FF2B5EF4-FFF2-40B4-BE49-F238E27FC236}">
                    <a16:creationId xmlns:a16="http://schemas.microsoft.com/office/drawing/2014/main" id="{00B81C70-92ED-120C-CDC0-3DDCEF650A67}"/>
                  </a:ext>
                </a:extLst>
              </p:cNvPr>
              <p:cNvPicPr>
                <a:picLocks noChangeAspect="1"/>
              </p:cNvPicPr>
              <p:nvPr/>
            </p:nvPicPr>
            <p:blipFill>
              <a:blip r:embed="rId8"/>
              <a:stretch>
                <a:fillRect/>
              </a:stretch>
            </p:blipFill>
            <p:spPr>
              <a:xfrm>
                <a:off x="10154242" y="3421593"/>
                <a:ext cx="538739" cy="518367"/>
              </a:xfrm>
              <a:prstGeom prst="rect">
                <a:avLst/>
              </a:prstGeom>
            </p:spPr>
          </p:pic>
        </p:grpSp>
        <p:cxnSp>
          <p:nvCxnSpPr>
            <p:cNvPr id="80" name="Connector: Elbow 79">
              <a:extLst>
                <a:ext uri="{FF2B5EF4-FFF2-40B4-BE49-F238E27FC236}">
                  <a16:creationId xmlns:a16="http://schemas.microsoft.com/office/drawing/2014/main" id="{C4FA8267-0756-8FA2-7B78-2F721D36FAA0}"/>
                </a:ext>
              </a:extLst>
            </p:cNvPr>
            <p:cNvCxnSpPr>
              <a:cxnSpLocks/>
              <a:stCxn id="98" idx="1"/>
              <a:endCxn id="29" idx="3"/>
            </p:cNvCxnSpPr>
            <p:nvPr/>
          </p:nvCxnSpPr>
          <p:spPr>
            <a:xfrm rot="10800000" flipV="1">
              <a:off x="7356922" y="2736358"/>
              <a:ext cx="3272046" cy="981789"/>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277" name="Group 276">
              <a:extLst>
                <a:ext uri="{FF2B5EF4-FFF2-40B4-BE49-F238E27FC236}">
                  <a16:creationId xmlns:a16="http://schemas.microsoft.com/office/drawing/2014/main" id="{DC475D51-7A1B-B635-749A-34642E857A81}"/>
                </a:ext>
              </a:extLst>
            </p:cNvPr>
            <p:cNvGrpSpPr/>
            <p:nvPr/>
          </p:nvGrpSpPr>
          <p:grpSpPr>
            <a:xfrm>
              <a:off x="7747606" y="3720940"/>
              <a:ext cx="749274" cy="200755"/>
              <a:chOff x="4324940" y="3867185"/>
              <a:chExt cx="749274" cy="200755"/>
            </a:xfrm>
          </p:grpSpPr>
          <p:sp>
            <p:nvSpPr>
              <p:cNvPr id="278" name="TextBox 277">
                <a:extLst>
                  <a:ext uri="{FF2B5EF4-FFF2-40B4-BE49-F238E27FC236}">
                    <a16:creationId xmlns:a16="http://schemas.microsoft.com/office/drawing/2014/main" id="{786EF362-2422-BDA9-436B-F52BDBE36AE9}"/>
                  </a:ext>
                </a:extLst>
              </p:cNvPr>
              <p:cNvSpPr txBox="1"/>
              <p:nvPr/>
            </p:nvSpPr>
            <p:spPr>
              <a:xfrm>
                <a:off x="4324940" y="3898616"/>
                <a:ext cx="749274" cy="169324"/>
              </a:xfrm>
              <a:prstGeom prst="rect">
                <a:avLst/>
              </a:prstGeom>
              <a:noFill/>
            </p:spPr>
            <p:txBody>
              <a:bodyPr wrap="square" lIns="0" tIns="0" rIns="0" bIns="0" rtlCol="0">
                <a:spAutoFit/>
              </a:bodyPr>
              <a:lstStyle/>
              <a:p>
                <a:pPr algn="ctr">
                  <a:lnSpc>
                    <a:spcPct val="100000"/>
                  </a:lnSpc>
                  <a:spcBef>
                    <a:spcPts val="600"/>
                  </a:spcBef>
                </a:pPr>
                <a:r>
                  <a:rPr lang="en-GB" sz="1100">
                    <a:solidFill>
                      <a:srgbClr val="FF0000"/>
                    </a:solidFill>
                  </a:rPr>
                  <a:t>Constraint</a:t>
                </a:r>
              </a:p>
            </p:txBody>
          </p:sp>
          <p:cxnSp>
            <p:nvCxnSpPr>
              <p:cNvPr id="279" name="Straight Connector 278">
                <a:extLst>
                  <a:ext uri="{FF2B5EF4-FFF2-40B4-BE49-F238E27FC236}">
                    <a16:creationId xmlns:a16="http://schemas.microsoft.com/office/drawing/2014/main" id="{98C1B721-DE26-658E-2C82-0BB137BF87DB}"/>
                  </a:ext>
                </a:extLst>
              </p:cNvPr>
              <p:cNvCxnSpPr>
                <a:cxnSpLocks/>
              </p:cNvCxnSpPr>
              <p:nvPr/>
            </p:nvCxnSpPr>
            <p:spPr>
              <a:xfrm flipH="1">
                <a:off x="4379441" y="3867185"/>
                <a:ext cx="640273" cy="0"/>
              </a:xfrm>
              <a:prstGeom prst="line">
                <a:avLst/>
              </a:prstGeom>
              <a:ln w="76200">
                <a:solidFill>
                  <a:srgbClr val="FF0000"/>
                </a:solidFill>
                <a:tailEnd type="none"/>
              </a:ln>
            </p:spPr>
            <p:style>
              <a:lnRef idx="1">
                <a:schemeClr val="accent1"/>
              </a:lnRef>
              <a:fillRef idx="0">
                <a:schemeClr val="accent1"/>
              </a:fillRef>
              <a:effectRef idx="0">
                <a:schemeClr val="accent1"/>
              </a:effectRef>
              <a:fontRef idx="minor">
                <a:schemeClr val="tx1"/>
              </a:fontRef>
            </p:style>
          </p:cxnSp>
        </p:grpSp>
        <p:cxnSp>
          <p:nvCxnSpPr>
            <p:cNvPr id="92" name="Connector: Elbow 91">
              <a:extLst>
                <a:ext uri="{FF2B5EF4-FFF2-40B4-BE49-F238E27FC236}">
                  <a16:creationId xmlns:a16="http://schemas.microsoft.com/office/drawing/2014/main" id="{BD1BB4AA-DDF9-AAAA-1A82-2C5BEEE2E1CA}"/>
                </a:ext>
              </a:extLst>
            </p:cNvPr>
            <p:cNvCxnSpPr>
              <a:cxnSpLocks/>
            </p:cNvCxnSpPr>
            <p:nvPr/>
          </p:nvCxnSpPr>
          <p:spPr>
            <a:xfrm rot="10800000" flipV="1">
              <a:off x="8528160" y="2726833"/>
              <a:ext cx="2100808" cy="4583"/>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01" name="Straight Arrow Connector 300">
              <a:extLst>
                <a:ext uri="{FF2B5EF4-FFF2-40B4-BE49-F238E27FC236}">
                  <a16:creationId xmlns:a16="http://schemas.microsoft.com/office/drawing/2014/main" id="{7574D98A-0A12-2DA3-FB46-E037EC7AD2AB}"/>
                </a:ext>
              </a:extLst>
            </p:cNvPr>
            <p:cNvCxnSpPr>
              <a:cxnSpLocks/>
            </p:cNvCxnSpPr>
            <p:nvPr/>
          </p:nvCxnSpPr>
          <p:spPr>
            <a:xfrm flipH="1">
              <a:off x="10094978" y="5193732"/>
              <a:ext cx="868793" cy="20040"/>
            </a:xfrm>
            <a:prstGeom prst="straightConnector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06" name="Connector: Elbow 305">
              <a:extLst>
                <a:ext uri="{FF2B5EF4-FFF2-40B4-BE49-F238E27FC236}">
                  <a16:creationId xmlns:a16="http://schemas.microsoft.com/office/drawing/2014/main" id="{F9533D51-6A10-4259-F9E0-2F512FF9A066}"/>
                </a:ext>
              </a:extLst>
            </p:cNvPr>
            <p:cNvCxnSpPr>
              <a:cxnSpLocks/>
              <a:stCxn id="230" idx="1"/>
              <a:endCxn id="24" idx="3"/>
            </p:cNvCxnSpPr>
            <p:nvPr/>
          </p:nvCxnSpPr>
          <p:spPr>
            <a:xfrm rot="10800000">
              <a:off x="7362555" y="4006883"/>
              <a:ext cx="886418" cy="411832"/>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247" name="Group 246">
              <a:extLst>
                <a:ext uri="{FF2B5EF4-FFF2-40B4-BE49-F238E27FC236}">
                  <a16:creationId xmlns:a16="http://schemas.microsoft.com/office/drawing/2014/main" id="{D206C2F5-629F-61C0-F1D9-09A1B8C8CF91}"/>
                </a:ext>
              </a:extLst>
            </p:cNvPr>
            <p:cNvGrpSpPr/>
            <p:nvPr/>
          </p:nvGrpSpPr>
          <p:grpSpPr>
            <a:xfrm>
              <a:off x="6471122" y="3467482"/>
              <a:ext cx="1044000" cy="900000"/>
              <a:chOff x="6471122" y="3266314"/>
              <a:chExt cx="1044000" cy="900000"/>
            </a:xfrm>
          </p:grpSpPr>
          <p:grpSp>
            <p:nvGrpSpPr>
              <p:cNvPr id="188" name="Group 187">
                <a:extLst>
                  <a:ext uri="{FF2B5EF4-FFF2-40B4-BE49-F238E27FC236}">
                    <a16:creationId xmlns:a16="http://schemas.microsoft.com/office/drawing/2014/main" id="{C3DFCE5A-EB30-029D-DCE3-23A8E124BF9C}"/>
                  </a:ext>
                </a:extLst>
              </p:cNvPr>
              <p:cNvGrpSpPr/>
              <p:nvPr/>
            </p:nvGrpSpPr>
            <p:grpSpPr>
              <a:xfrm>
                <a:off x="6471122" y="3266430"/>
                <a:ext cx="1044000" cy="894739"/>
                <a:chOff x="6218869" y="3230527"/>
                <a:chExt cx="1044000" cy="894739"/>
              </a:xfrm>
            </p:grpSpPr>
            <p:grpSp>
              <p:nvGrpSpPr>
                <p:cNvPr id="187" name="Group 186">
                  <a:extLst>
                    <a:ext uri="{FF2B5EF4-FFF2-40B4-BE49-F238E27FC236}">
                      <a16:creationId xmlns:a16="http://schemas.microsoft.com/office/drawing/2014/main" id="{DF582E14-7C5C-FDBD-31A0-EE22D488515E}"/>
                    </a:ext>
                  </a:extLst>
                </p:cNvPr>
                <p:cNvGrpSpPr/>
                <p:nvPr/>
              </p:nvGrpSpPr>
              <p:grpSpPr>
                <a:xfrm>
                  <a:off x="6412248" y="3230527"/>
                  <a:ext cx="657243" cy="544732"/>
                  <a:chOff x="6366874" y="3230527"/>
                  <a:chExt cx="657243" cy="544732"/>
                </a:xfrm>
              </p:grpSpPr>
              <p:pic>
                <p:nvPicPr>
                  <p:cNvPr id="52" name="Picture 51">
                    <a:extLst>
                      <a:ext uri="{FF2B5EF4-FFF2-40B4-BE49-F238E27FC236}">
                        <a16:creationId xmlns:a16="http://schemas.microsoft.com/office/drawing/2014/main" id="{08AB5707-E767-FE60-9E13-D4FF1F95C55F}"/>
                      </a:ext>
                    </a:extLst>
                  </p:cNvPr>
                  <p:cNvPicPr>
                    <a:picLocks noChangeAspect="1"/>
                  </p:cNvPicPr>
                  <p:nvPr/>
                </p:nvPicPr>
                <p:blipFill>
                  <a:blip r:embed="rId18"/>
                  <a:stretch>
                    <a:fillRect/>
                  </a:stretch>
                </p:blipFill>
                <p:spPr>
                  <a:xfrm>
                    <a:off x="6366874" y="3310907"/>
                    <a:ext cx="269018" cy="383972"/>
                  </a:xfrm>
                  <a:prstGeom prst="rect">
                    <a:avLst/>
                  </a:prstGeom>
                </p:spPr>
              </p:pic>
              <p:pic>
                <p:nvPicPr>
                  <p:cNvPr id="57" name="Picture 56">
                    <a:extLst>
                      <a:ext uri="{FF2B5EF4-FFF2-40B4-BE49-F238E27FC236}">
                        <a16:creationId xmlns:a16="http://schemas.microsoft.com/office/drawing/2014/main" id="{3290F4F6-397C-5F74-4743-ACF2D70283F4}"/>
                      </a:ext>
                    </a:extLst>
                  </p:cNvPr>
                  <p:cNvPicPr>
                    <a:picLocks noChangeAspect="1"/>
                  </p:cNvPicPr>
                  <p:nvPr/>
                </p:nvPicPr>
                <p:blipFill>
                  <a:blip r:embed="rId18"/>
                  <a:stretch>
                    <a:fillRect/>
                  </a:stretch>
                </p:blipFill>
                <p:spPr>
                  <a:xfrm>
                    <a:off x="6642468" y="3230527"/>
                    <a:ext cx="381649" cy="544732"/>
                  </a:xfrm>
                  <a:prstGeom prst="rect">
                    <a:avLst/>
                  </a:prstGeom>
                </p:spPr>
              </p:pic>
            </p:grpSp>
            <p:sp>
              <p:nvSpPr>
                <p:cNvPr id="58" name="TextBox 57">
                  <a:extLst>
                    <a:ext uri="{FF2B5EF4-FFF2-40B4-BE49-F238E27FC236}">
                      <a16:creationId xmlns:a16="http://schemas.microsoft.com/office/drawing/2014/main" id="{16A104AC-B9FD-C871-F6F8-C30FA860E15C}"/>
                    </a:ext>
                  </a:extLst>
                </p:cNvPr>
                <p:cNvSpPr txBox="1"/>
                <p:nvPr/>
              </p:nvSpPr>
              <p:spPr>
                <a:xfrm>
                  <a:off x="6218869" y="3817489"/>
                  <a:ext cx="1044000" cy="307777"/>
                </a:xfrm>
                <a:prstGeom prst="rect">
                  <a:avLst/>
                </a:prstGeom>
                <a:noFill/>
              </p:spPr>
              <p:txBody>
                <a:bodyPr wrap="square" lIns="0" tIns="0" rIns="0" bIns="0" rtlCol="0">
                  <a:spAutoFit/>
                </a:bodyPr>
                <a:lstStyle/>
                <a:p>
                  <a:pPr algn="ctr">
                    <a:lnSpc>
                      <a:spcPct val="100000"/>
                    </a:lnSpc>
                    <a:spcBef>
                      <a:spcPts val="600"/>
                    </a:spcBef>
                  </a:pPr>
                  <a:r>
                    <a:rPr lang="en-GB" sz="1000" dirty="0">
                      <a:solidFill>
                        <a:schemeClr val="accent1"/>
                      </a:solidFill>
                    </a:rPr>
                    <a:t>ELECTRICITY TRANSMISSION</a:t>
                  </a:r>
                </a:p>
              </p:txBody>
            </p:sp>
          </p:grpSp>
          <p:sp>
            <p:nvSpPr>
              <p:cNvPr id="15" name="Rectangle 14">
                <a:extLst>
                  <a:ext uri="{FF2B5EF4-FFF2-40B4-BE49-F238E27FC236}">
                    <a16:creationId xmlns:a16="http://schemas.microsoft.com/office/drawing/2014/main" id="{C503BDD7-C1FD-D93F-6DD6-EFFC147D5C85}"/>
                  </a:ext>
                </a:extLst>
              </p:cNvPr>
              <p:cNvSpPr/>
              <p:nvPr/>
            </p:nvSpPr>
            <p:spPr>
              <a:xfrm>
                <a:off x="6940095" y="3266314"/>
                <a:ext cx="154800" cy="900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24" name="Rectangle 23">
                <a:extLst>
                  <a:ext uri="{FF2B5EF4-FFF2-40B4-BE49-F238E27FC236}">
                    <a16:creationId xmlns:a16="http://schemas.microsoft.com/office/drawing/2014/main" id="{A8308C01-A122-AB7C-28CB-309E73DF0B3A}"/>
                  </a:ext>
                </a:extLst>
              </p:cNvPr>
              <p:cNvSpPr/>
              <p:nvPr/>
            </p:nvSpPr>
            <p:spPr>
              <a:xfrm>
                <a:off x="6606555" y="3731710"/>
                <a:ext cx="756000" cy="148009"/>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29" name="Rectangle 28">
                <a:extLst>
                  <a:ext uri="{FF2B5EF4-FFF2-40B4-BE49-F238E27FC236}">
                    <a16:creationId xmlns:a16="http://schemas.microsoft.com/office/drawing/2014/main" id="{40DE5D18-0960-6AB0-FE6D-065FCA9D4788}"/>
                  </a:ext>
                </a:extLst>
              </p:cNvPr>
              <p:cNvSpPr/>
              <p:nvPr/>
            </p:nvSpPr>
            <p:spPr>
              <a:xfrm>
                <a:off x="6564922" y="3442975"/>
                <a:ext cx="792000" cy="148009"/>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grpSp>
        <p:cxnSp>
          <p:nvCxnSpPr>
            <p:cNvPr id="120" name="Connector: Elbow 119">
              <a:extLst>
                <a:ext uri="{FF2B5EF4-FFF2-40B4-BE49-F238E27FC236}">
                  <a16:creationId xmlns:a16="http://schemas.microsoft.com/office/drawing/2014/main" id="{08223503-E6FD-00D9-3B42-DECF9B36EF14}"/>
                </a:ext>
              </a:extLst>
            </p:cNvPr>
            <p:cNvCxnSpPr>
              <a:cxnSpLocks/>
              <a:stCxn id="87" idx="3"/>
              <a:endCxn id="24" idx="1"/>
            </p:cNvCxnSpPr>
            <p:nvPr/>
          </p:nvCxnSpPr>
          <p:spPr>
            <a:xfrm>
              <a:off x="4096166" y="4005198"/>
              <a:ext cx="2510389" cy="1685"/>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31" name="Group 30">
              <a:extLst>
                <a:ext uri="{FF2B5EF4-FFF2-40B4-BE49-F238E27FC236}">
                  <a16:creationId xmlns:a16="http://schemas.microsoft.com/office/drawing/2014/main" id="{C14D027A-04DA-6C33-B304-797B66B8868E}"/>
                </a:ext>
              </a:extLst>
            </p:cNvPr>
            <p:cNvGrpSpPr/>
            <p:nvPr/>
          </p:nvGrpSpPr>
          <p:grpSpPr>
            <a:xfrm>
              <a:off x="5009215" y="4001675"/>
              <a:ext cx="749274" cy="191611"/>
              <a:chOff x="4324940" y="3867185"/>
              <a:chExt cx="749274" cy="191611"/>
            </a:xfrm>
          </p:grpSpPr>
          <p:sp>
            <p:nvSpPr>
              <p:cNvPr id="62" name="TextBox 61">
                <a:extLst>
                  <a:ext uri="{FF2B5EF4-FFF2-40B4-BE49-F238E27FC236}">
                    <a16:creationId xmlns:a16="http://schemas.microsoft.com/office/drawing/2014/main" id="{E9A5B152-BD89-2478-C0DD-26629F74508D}"/>
                  </a:ext>
                </a:extLst>
              </p:cNvPr>
              <p:cNvSpPr txBox="1"/>
              <p:nvPr/>
            </p:nvSpPr>
            <p:spPr>
              <a:xfrm>
                <a:off x="4324940" y="3889472"/>
                <a:ext cx="749274" cy="169324"/>
              </a:xfrm>
              <a:prstGeom prst="rect">
                <a:avLst/>
              </a:prstGeom>
              <a:noFill/>
            </p:spPr>
            <p:txBody>
              <a:bodyPr wrap="square" lIns="0" tIns="0" rIns="0" bIns="0" rtlCol="0">
                <a:spAutoFit/>
              </a:bodyPr>
              <a:lstStyle/>
              <a:p>
                <a:pPr algn="ctr">
                  <a:lnSpc>
                    <a:spcPct val="100000"/>
                  </a:lnSpc>
                  <a:spcBef>
                    <a:spcPts val="600"/>
                  </a:spcBef>
                </a:pPr>
                <a:r>
                  <a:rPr lang="en-GB" sz="1100">
                    <a:solidFill>
                      <a:srgbClr val="FF0000"/>
                    </a:solidFill>
                  </a:rPr>
                  <a:t>Constraint</a:t>
                </a:r>
              </a:p>
            </p:txBody>
          </p:sp>
          <p:cxnSp>
            <p:nvCxnSpPr>
              <p:cNvPr id="54" name="Straight Connector 53">
                <a:extLst>
                  <a:ext uri="{FF2B5EF4-FFF2-40B4-BE49-F238E27FC236}">
                    <a16:creationId xmlns:a16="http://schemas.microsoft.com/office/drawing/2014/main" id="{99F74679-2BA9-F4AC-B6A8-C11340933019}"/>
                  </a:ext>
                </a:extLst>
              </p:cNvPr>
              <p:cNvCxnSpPr>
                <a:cxnSpLocks/>
              </p:cNvCxnSpPr>
              <p:nvPr/>
            </p:nvCxnSpPr>
            <p:spPr>
              <a:xfrm flipH="1">
                <a:off x="4379441" y="3867185"/>
                <a:ext cx="640273" cy="0"/>
              </a:xfrm>
              <a:prstGeom prst="line">
                <a:avLst/>
              </a:prstGeom>
              <a:ln w="76200">
                <a:solidFill>
                  <a:srgbClr val="FF0000"/>
                </a:solidFill>
                <a:tailEnd type="none"/>
              </a:ln>
            </p:spPr>
            <p:style>
              <a:lnRef idx="1">
                <a:schemeClr val="accent1"/>
              </a:lnRef>
              <a:fillRef idx="0">
                <a:schemeClr val="accent1"/>
              </a:fillRef>
              <a:effectRef idx="0">
                <a:schemeClr val="accent1"/>
              </a:effectRef>
              <a:fontRef idx="minor">
                <a:schemeClr val="tx1"/>
              </a:fontRef>
            </p:style>
          </p:cxnSp>
        </p:grpSp>
        <p:grpSp>
          <p:nvGrpSpPr>
            <p:cNvPr id="265" name="Group 264">
              <a:extLst>
                <a:ext uri="{FF2B5EF4-FFF2-40B4-BE49-F238E27FC236}">
                  <a16:creationId xmlns:a16="http://schemas.microsoft.com/office/drawing/2014/main" id="{BA7E811E-3352-D518-B276-9AC134E663B5}"/>
                </a:ext>
              </a:extLst>
            </p:cNvPr>
            <p:cNvGrpSpPr/>
            <p:nvPr/>
          </p:nvGrpSpPr>
          <p:grpSpPr>
            <a:xfrm>
              <a:off x="5460514" y="2904670"/>
              <a:ext cx="1060865" cy="609438"/>
              <a:chOff x="5460514" y="2904670"/>
              <a:chExt cx="1060865" cy="609438"/>
            </a:xfrm>
          </p:grpSpPr>
          <p:pic>
            <p:nvPicPr>
              <p:cNvPr id="267" name="Picture 266">
                <a:extLst>
                  <a:ext uri="{FF2B5EF4-FFF2-40B4-BE49-F238E27FC236}">
                    <a16:creationId xmlns:a16="http://schemas.microsoft.com/office/drawing/2014/main" id="{5920254B-81A6-85EB-0B3C-D0DC3CBB579F}"/>
                  </a:ext>
                </a:extLst>
              </p:cNvPr>
              <p:cNvPicPr>
                <a:picLocks noChangeAspect="1"/>
              </p:cNvPicPr>
              <p:nvPr/>
            </p:nvPicPr>
            <p:blipFill>
              <a:blip r:embed="rId19"/>
              <a:stretch>
                <a:fillRect/>
              </a:stretch>
            </p:blipFill>
            <p:spPr>
              <a:xfrm>
                <a:off x="5460514" y="2904670"/>
                <a:ext cx="1060865" cy="476978"/>
              </a:xfrm>
              <a:prstGeom prst="rect">
                <a:avLst/>
              </a:prstGeom>
              <a:ln>
                <a:noFill/>
              </a:ln>
            </p:spPr>
          </p:pic>
          <p:sp>
            <p:nvSpPr>
              <p:cNvPr id="270" name="TextBox 269">
                <a:extLst>
                  <a:ext uri="{FF2B5EF4-FFF2-40B4-BE49-F238E27FC236}">
                    <a16:creationId xmlns:a16="http://schemas.microsoft.com/office/drawing/2014/main" id="{48D093A2-F896-9D0C-EE95-37DCBB307A00}"/>
                  </a:ext>
                </a:extLst>
              </p:cNvPr>
              <p:cNvSpPr txBox="1"/>
              <p:nvPr/>
            </p:nvSpPr>
            <p:spPr>
              <a:xfrm>
                <a:off x="5518522" y="3356009"/>
                <a:ext cx="944849" cy="153888"/>
              </a:xfrm>
              <a:prstGeom prst="rect">
                <a:avLst/>
              </a:prstGeom>
              <a:noFill/>
              <a:ln>
                <a:noFill/>
              </a:ln>
            </p:spPr>
            <p:txBody>
              <a:bodyPr wrap="square" lIns="0" tIns="0" rIns="0" bIns="0" rtlCol="0">
                <a:spAutoFit/>
              </a:bodyPr>
              <a:lstStyle/>
              <a:p>
                <a:pPr algn="l">
                  <a:lnSpc>
                    <a:spcPct val="100000"/>
                  </a:lnSpc>
                  <a:spcBef>
                    <a:spcPts val="600"/>
                  </a:spcBef>
                </a:pPr>
                <a:r>
                  <a:rPr lang="en-GB" sz="1000" dirty="0">
                    <a:solidFill>
                      <a:schemeClr val="accent6"/>
                    </a:solidFill>
                  </a:rPr>
                  <a:t>H</a:t>
                </a:r>
                <a:r>
                  <a:rPr lang="en-GB" sz="1000" baseline="-25000" dirty="0">
                    <a:solidFill>
                      <a:schemeClr val="accent6"/>
                    </a:solidFill>
                  </a:rPr>
                  <a:t>2</a:t>
                </a:r>
                <a:r>
                  <a:rPr lang="en-GB" sz="1000" dirty="0">
                    <a:solidFill>
                      <a:schemeClr val="accent6"/>
                    </a:solidFill>
                  </a:rPr>
                  <a:t> NETWORK</a:t>
                </a:r>
              </a:p>
            </p:txBody>
          </p:sp>
          <p:sp>
            <p:nvSpPr>
              <p:cNvPr id="51" name="Rectangle 50">
                <a:extLst>
                  <a:ext uri="{FF2B5EF4-FFF2-40B4-BE49-F238E27FC236}">
                    <a16:creationId xmlns:a16="http://schemas.microsoft.com/office/drawing/2014/main" id="{47513813-106C-3DE8-04B1-264AED91E4D6}"/>
                  </a:ext>
                </a:extLst>
              </p:cNvPr>
              <p:cNvSpPr/>
              <p:nvPr/>
            </p:nvSpPr>
            <p:spPr>
              <a:xfrm>
                <a:off x="5795043" y="2974108"/>
                <a:ext cx="152911" cy="540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159" name="Rectangle 158">
                <a:extLst>
                  <a:ext uri="{FF2B5EF4-FFF2-40B4-BE49-F238E27FC236}">
                    <a16:creationId xmlns:a16="http://schemas.microsoft.com/office/drawing/2014/main" id="{3C2744B0-470B-D99B-0DE8-C192FEE5BC17}"/>
                  </a:ext>
                </a:extLst>
              </p:cNvPr>
              <p:cNvSpPr/>
              <p:nvPr/>
            </p:nvSpPr>
            <p:spPr>
              <a:xfrm>
                <a:off x="6024579" y="2974108"/>
                <a:ext cx="152911" cy="540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grpSp>
        <p:cxnSp>
          <p:nvCxnSpPr>
            <p:cNvPr id="152" name="Connector: Elbow 151">
              <a:extLst>
                <a:ext uri="{FF2B5EF4-FFF2-40B4-BE49-F238E27FC236}">
                  <a16:creationId xmlns:a16="http://schemas.microsoft.com/office/drawing/2014/main" id="{CB289A9E-1917-22E7-C3F9-A9977E916A8A}"/>
                </a:ext>
              </a:extLst>
            </p:cNvPr>
            <p:cNvCxnSpPr>
              <a:cxnSpLocks/>
              <a:stCxn id="205" idx="1"/>
              <a:endCxn id="51" idx="0"/>
            </p:cNvCxnSpPr>
            <p:nvPr/>
          </p:nvCxnSpPr>
          <p:spPr>
            <a:xfrm rot="10800000" flipV="1">
              <a:off x="5871499" y="1279034"/>
              <a:ext cx="1757958" cy="1695073"/>
            </a:xfrm>
            <a:prstGeom prst="bentConnector2">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59" name="Connector: Elbow 58">
              <a:extLst>
                <a:ext uri="{FF2B5EF4-FFF2-40B4-BE49-F238E27FC236}">
                  <a16:creationId xmlns:a16="http://schemas.microsoft.com/office/drawing/2014/main" id="{C275212E-579E-FB78-1E5F-EF86A6D2067E}"/>
                </a:ext>
              </a:extLst>
            </p:cNvPr>
            <p:cNvCxnSpPr>
              <a:cxnSpLocks/>
              <a:stCxn id="43" idx="1"/>
              <a:endCxn id="159" idx="0"/>
            </p:cNvCxnSpPr>
            <p:nvPr/>
          </p:nvCxnSpPr>
          <p:spPr>
            <a:xfrm rot="10800000" flipV="1">
              <a:off x="6101036" y="2740942"/>
              <a:ext cx="1947257" cy="233166"/>
            </a:xfrm>
            <a:prstGeom prst="bentConnector2">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8E494A56-6C89-2C56-AE5B-F947672B21F1}"/>
                </a:ext>
              </a:extLst>
            </p:cNvPr>
            <p:cNvCxnSpPr>
              <a:cxnSpLocks/>
              <a:stCxn id="171" idx="3"/>
            </p:cNvCxnSpPr>
            <p:nvPr/>
          </p:nvCxnSpPr>
          <p:spPr>
            <a:xfrm flipV="1">
              <a:off x="8677200" y="1958249"/>
              <a:ext cx="324000" cy="1471"/>
            </a:xfrm>
            <a:prstGeom prst="straightConnector1">
              <a:avLst/>
            </a:prstGeom>
            <a:ln w="38100">
              <a:solidFill>
                <a:srgbClr val="9933FF"/>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2333C315-2FA9-D1C8-13E9-B677210B64BE}"/>
                </a:ext>
              </a:extLst>
            </p:cNvPr>
            <p:cNvCxnSpPr/>
            <p:nvPr/>
          </p:nvCxnSpPr>
          <p:spPr>
            <a:xfrm>
              <a:off x="8677200" y="1958249"/>
              <a:ext cx="1571127" cy="0"/>
            </a:xfrm>
            <a:prstGeom prst="straightConnector1">
              <a:avLst/>
            </a:prstGeom>
            <a:ln w="38100">
              <a:solidFill>
                <a:srgbClr val="9933FF"/>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228" name="Group 227">
              <a:extLst>
                <a:ext uri="{FF2B5EF4-FFF2-40B4-BE49-F238E27FC236}">
                  <a16:creationId xmlns:a16="http://schemas.microsoft.com/office/drawing/2014/main" id="{269504A2-3DE3-60EB-2E1E-0CC0308DF00E}"/>
                </a:ext>
              </a:extLst>
            </p:cNvPr>
            <p:cNvGrpSpPr/>
            <p:nvPr/>
          </p:nvGrpSpPr>
          <p:grpSpPr>
            <a:xfrm>
              <a:off x="7515123" y="4208450"/>
              <a:ext cx="2988367" cy="1004110"/>
              <a:chOff x="7515123" y="4208450"/>
              <a:chExt cx="2988367" cy="1004110"/>
            </a:xfrm>
          </p:grpSpPr>
          <p:cxnSp>
            <p:nvCxnSpPr>
              <p:cNvPr id="232" name="Straight Connector 231">
                <a:extLst>
                  <a:ext uri="{FF2B5EF4-FFF2-40B4-BE49-F238E27FC236}">
                    <a16:creationId xmlns:a16="http://schemas.microsoft.com/office/drawing/2014/main" id="{6C6E6078-5A8D-7A2E-42E6-363117AD7CC0}"/>
                  </a:ext>
                </a:extLst>
              </p:cNvPr>
              <p:cNvCxnSpPr>
                <a:cxnSpLocks/>
              </p:cNvCxnSpPr>
              <p:nvPr/>
            </p:nvCxnSpPr>
            <p:spPr>
              <a:xfrm>
                <a:off x="10502198" y="4892946"/>
                <a:ext cx="0" cy="319614"/>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3" name="Connector: Elbow 232">
                <a:extLst>
                  <a:ext uri="{FF2B5EF4-FFF2-40B4-BE49-F238E27FC236}">
                    <a16:creationId xmlns:a16="http://schemas.microsoft.com/office/drawing/2014/main" id="{9CBB1599-8C97-041F-60D8-EB154A1326A5}"/>
                  </a:ext>
                </a:extLst>
              </p:cNvPr>
              <p:cNvCxnSpPr>
                <a:cxnSpLocks/>
              </p:cNvCxnSpPr>
              <p:nvPr/>
            </p:nvCxnSpPr>
            <p:spPr>
              <a:xfrm rot="10800000">
                <a:off x="7515123" y="4208450"/>
                <a:ext cx="2988367" cy="684499"/>
              </a:xfrm>
              <a:prstGeom prst="bentConnector3">
                <a:avLst>
                  <a:gd name="adj1" fmla="val 9984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242" name="Connector: Elbow 241">
              <a:extLst>
                <a:ext uri="{FF2B5EF4-FFF2-40B4-BE49-F238E27FC236}">
                  <a16:creationId xmlns:a16="http://schemas.microsoft.com/office/drawing/2014/main" id="{8F0EBD5C-8F51-DBCF-ABE3-1BED80B3652C}"/>
                </a:ext>
              </a:extLst>
            </p:cNvPr>
            <p:cNvCxnSpPr>
              <a:cxnSpLocks/>
              <a:stCxn id="12" idx="3"/>
              <a:endCxn id="52" idx="1"/>
            </p:cNvCxnSpPr>
            <p:nvPr/>
          </p:nvCxnSpPr>
          <p:spPr>
            <a:xfrm>
              <a:off x="2775262" y="2413608"/>
              <a:ext cx="3889239" cy="1326356"/>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210" name="Group 209">
              <a:extLst>
                <a:ext uri="{FF2B5EF4-FFF2-40B4-BE49-F238E27FC236}">
                  <a16:creationId xmlns:a16="http://schemas.microsoft.com/office/drawing/2014/main" id="{B98665A1-CCA6-DBF0-AD68-48512C423F8F}"/>
                </a:ext>
              </a:extLst>
            </p:cNvPr>
            <p:cNvGrpSpPr/>
            <p:nvPr/>
          </p:nvGrpSpPr>
          <p:grpSpPr>
            <a:xfrm>
              <a:off x="4374574" y="2998467"/>
              <a:ext cx="966792" cy="643818"/>
              <a:chOff x="4429438" y="2998467"/>
              <a:chExt cx="966792" cy="643818"/>
            </a:xfrm>
          </p:grpSpPr>
          <p:sp>
            <p:nvSpPr>
              <p:cNvPr id="199" name="Rectangle 198">
                <a:extLst>
                  <a:ext uri="{FF2B5EF4-FFF2-40B4-BE49-F238E27FC236}">
                    <a16:creationId xmlns:a16="http://schemas.microsoft.com/office/drawing/2014/main" id="{FF395E62-3AD2-405A-F644-4E6FE646E128}"/>
                  </a:ext>
                </a:extLst>
              </p:cNvPr>
              <p:cNvSpPr/>
              <p:nvPr/>
            </p:nvSpPr>
            <p:spPr>
              <a:xfrm>
                <a:off x="4429438" y="3035935"/>
                <a:ext cx="966792" cy="9534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204" name="Rectangle 203">
                <a:extLst>
                  <a:ext uri="{FF2B5EF4-FFF2-40B4-BE49-F238E27FC236}">
                    <a16:creationId xmlns:a16="http://schemas.microsoft.com/office/drawing/2014/main" id="{CC777D58-201D-1AF2-A5B0-4D6BD8FC641A}"/>
                  </a:ext>
                </a:extLst>
              </p:cNvPr>
              <p:cNvSpPr/>
              <p:nvPr/>
            </p:nvSpPr>
            <p:spPr>
              <a:xfrm>
                <a:off x="4429438" y="3200575"/>
                <a:ext cx="966792" cy="9534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grpSp>
            <p:nvGrpSpPr>
              <p:cNvPr id="65" name="Group 64">
                <a:extLst>
                  <a:ext uri="{FF2B5EF4-FFF2-40B4-BE49-F238E27FC236}">
                    <a16:creationId xmlns:a16="http://schemas.microsoft.com/office/drawing/2014/main" id="{216F1DDF-B22E-4D31-A729-DAA41394A83E}"/>
                  </a:ext>
                </a:extLst>
              </p:cNvPr>
              <p:cNvGrpSpPr/>
              <p:nvPr/>
            </p:nvGrpSpPr>
            <p:grpSpPr>
              <a:xfrm>
                <a:off x="4431310" y="2998467"/>
                <a:ext cx="950997" cy="643818"/>
                <a:chOff x="1828128" y="2648328"/>
                <a:chExt cx="950997" cy="643818"/>
              </a:xfrm>
            </p:grpSpPr>
            <p:pic>
              <p:nvPicPr>
                <p:cNvPr id="280" name="Picture 279">
                  <a:extLst>
                    <a:ext uri="{FF2B5EF4-FFF2-40B4-BE49-F238E27FC236}">
                      <a16:creationId xmlns:a16="http://schemas.microsoft.com/office/drawing/2014/main" id="{D58C61B3-4780-519A-DEEA-A65A5A3342AE}"/>
                    </a:ext>
                  </a:extLst>
                </p:cNvPr>
                <p:cNvPicPr>
                  <a:picLocks noChangeAspect="1"/>
                </p:cNvPicPr>
                <p:nvPr/>
              </p:nvPicPr>
              <p:blipFill>
                <a:blip r:embed="rId20"/>
                <a:stretch>
                  <a:fillRect/>
                </a:stretch>
              </p:blipFill>
              <p:spPr>
                <a:xfrm>
                  <a:off x="1828128" y="2648328"/>
                  <a:ext cx="950997" cy="327022"/>
                </a:xfrm>
                <a:prstGeom prst="rect">
                  <a:avLst/>
                </a:prstGeom>
              </p:spPr>
            </p:pic>
            <p:sp>
              <p:nvSpPr>
                <p:cNvPr id="281" name="TextBox 280">
                  <a:extLst>
                    <a:ext uri="{FF2B5EF4-FFF2-40B4-BE49-F238E27FC236}">
                      <a16:creationId xmlns:a16="http://schemas.microsoft.com/office/drawing/2014/main" id="{E05DEAA8-CDB4-4149-F91A-442795C7D468}"/>
                    </a:ext>
                  </a:extLst>
                </p:cNvPr>
                <p:cNvSpPr txBox="1"/>
                <p:nvPr/>
              </p:nvSpPr>
              <p:spPr>
                <a:xfrm>
                  <a:off x="1913292" y="2984369"/>
                  <a:ext cx="773229" cy="307777"/>
                </a:xfrm>
                <a:prstGeom prst="rect">
                  <a:avLst/>
                </a:prstGeom>
                <a:noFill/>
              </p:spPr>
              <p:txBody>
                <a:bodyPr wrap="square" lIns="0" tIns="0" rIns="0" bIns="0" rtlCol="0">
                  <a:spAutoFit/>
                </a:bodyPr>
                <a:lstStyle/>
                <a:p>
                  <a:pPr algn="ctr">
                    <a:lnSpc>
                      <a:spcPct val="100000"/>
                    </a:lnSpc>
                    <a:spcBef>
                      <a:spcPts val="600"/>
                    </a:spcBef>
                  </a:pPr>
                  <a:r>
                    <a:rPr lang="en-GB" sz="1000" dirty="0">
                      <a:solidFill>
                        <a:srgbClr val="FF6699"/>
                      </a:solidFill>
                    </a:rPr>
                    <a:t>NAT.GAS NETWORK</a:t>
                  </a:r>
                </a:p>
              </p:txBody>
            </p:sp>
          </p:grpSp>
        </p:grpSp>
      </p:grpSp>
      <p:sp>
        <p:nvSpPr>
          <p:cNvPr id="2" name="Date Placeholder 1">
            <a:extLst>
              <a:ext uri="{FF2B5EF4-FFF2-40B4-BE49-F238E27FC236}">
                <a16:creationId xmlns:a16="http://schemas.microsoft.com/office/drawing/2014/main" id="{E9734B24-48C1-ED22-5865-B2131EC8FB60}"/>
              </a:ext>
            </a:extLst>
          </p:cNvPr>
          <p:cNvSpPr>
            <a:spLocks noGrp="1"/>
          </p:cNvSpPr>
          <p:nvPr>
            <p:ph type="dt" sz="half" idx="10"/>
          </p:nvPr>
        </p:nvSpPr>
        <p:spPr/>
        <p:txBody>
          <a:bodyPr/>
          <a:lstStyle/>
          <a:p>
            <a:fld id="{D8DF0230-07B5-4BC7-8480-7D28DFF0C012}" type="datetime4">
              <a:rPr lang="en-GB" smtClean="0"/>
              <a:t>23 January 2024</a:t>
            </a:fld>
            <a:endParaRPr lang="en-GB"/>
          </a:p>
        </p:txBody>
      </p:sp>
      <p:sp>
        <p:nvSpPr>
          <p:cNvPr id="248" name="TextBox 247">
            <a:extLst>
              <a:ext uri="{FF2B5EF4-FFF2-40B4-BE49-F238E27FC236}">
                <a16:creationId xmlns:a16="http://schemas.microsoft.com/office/drawing/2014/main" id="{5852EF6E-73AB-762E-6D36-CD7EEE144BC4}"/>
              </a:ext>
            </a:extLst>
          </p:cNvPr>
          <p:cNvSpPr txBox="1"/>
          <p:nvPr/>
        </p:nvSpPr>
        <p:spPr>
          <a:xfrm>
            <a:off x="4978526" y="6355779"/>
            <a:ext cx="4010403" cy="138499"/>
          </a:xfrm>
          <a:prstGeom prst="rect">
            <a:avLst/>
          </a:prstGeom>
          <a:noFill/>
        </p:spPr>
        <p:txBody>
          <a:bodyPr wrap="square" lIns="0" tIns="0" rIns="0" bIns="0" rtlCol="0">
            <a:spAutoFit/>
          </a:bodyPr>
          <a:lstStyle/>
          <a:p>
            <a:pPr algn="l">
              <a:lnSpc>
                <a:spcPct val="100000"/>
              </a:lnSpc>
              <a:spcBef>
                <a:spcPts val="600"/>
              </a:spcBef>
            </a:pPr>
            <a:r>
              <a:rPr lang="en-GB" sz="900" b="1">
                <a:solidFill>
                  <a:schemeClr val="accent1"/>
                </a:solidFill>
              </a:rPr>
              <a:t>Fig 3.2 – Summary of use cases</a:t>
            </a:r>
          </a:p>
        </p:txBody>
      </p:sp>
      <p:grpSp>
        <p:nvGrpSpPr>
          <p:cNvPr id="154" name="Group 153">
            <a:extLst>
              <a:ext uri="{FF2B5EF4-FFF2-40B4-BE49-F238E27FC236}">
                <a16:creationId xmlns:a16="http://schemas.microsoft.com/office/drawing/2014/main" id="{090DA639-D0B8-407B-B9C5-2BDE69304568}"/>
              </a:ext>
            </a:extLst>
          </p:cNvPr>
          <p:cNvGrpSpPr/>
          <p:nvPr/>
        </p:nvGrpSpPr>
        <p:grpSpPr>
          <a:xfrm>
            <a:off x="9862205" y="30276"/>
            <a:ext cx="1962659" cy="902143"/>
            <a:chOff x="10233038" y="11701"/>
            <a:chExt cx="1962659" cy="902143"/>
          </a:xfrm>
        </p:grpSpPr>
        <p:cxnSp>
          <p:nvCxnSpPr>
            <p:cNvPr id="155" name="Straight Connector 154">
              <a:extLst>
                <a:ext uri="{FF2B5EF4-FFF2-40B4-BE49-F238E27FC236}">
                  <a16:creationId xmlns:a16="http://schemas.microsoft.com/office/drawing/2014/main" id="{8EAB14FB-09F7-40E7-866A-91FD63EDA223}"/>
                </a:ext>
              </a:extLst>
            </p:cNvPr>
            <p:cNvCxnSpPr>
              <a:cxnSpLocks/>
            </p:cNvCxnSpPr>
            <p:nvPr/>
          </p:nvCxnSpPr>
          <p:spPr>
            <a:xfrm>
              <a:off x="10368404" y="156149"/>
              <a:ext cx="676967"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69A072B6-094F-45CC-90F8-77F602F26650}"/>
                </a:ext>
              </a:extLst>
            </p:cNvPr>
            <p:cNvCxnSpPr>
              <a:cxnSpLocks/>
            </p:cNvCxnSpPr>
            <p:nvPr/>
          </p:nvCxnSpPr>
          <p:spPr>
            <a:xfrm>
              <a:off x="10368404" y="331965"/>
              <a:ext cx="676967" cy="0"/>
            </a:xfrm>
            <a:prstGeom prst="line">
              <a:avLst/>
            </a:prstGeom>
            <a:ln w="38100">
              <a:solidFill>
                <a:srgbClr val="FF6699"/>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6F4771B0-7DBB-491D-BABD-DAE96AF756C2}"/>
                </a:ext>
              </a:extLst>
            </p:cNvPr>
            <p:cNvCxnSpPr>
              <a:cxnSpLocks/>
            </p:cNvCxnSpPr>
            <p:nvPr/>
          </p:nvCxnSpPr>
          <p:spPr>
            <a:xfrm>
              <a:off x="10368404" y="525172"/>
              <a:ext cx="676967"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2" name="TextBox 161">
              <a:extLst>
                <a:ext uri="{FF2B5EF4-FFF2-40B4-BE49-F238E27FC236}">
                  <a16:creationId xmlns:a16="http://schemas.microsoft.com/office/drawing/2014/main" id="{FC6FBBDE-E06F-4847-86D9-4C280295EC71}"/>
                </a:ext>
              </a:extLst>
            </p:cNvPr>
            <p:cNvSpPr txBox="1"/>
            <p:nvPr/>
          </p:nvSpPr>
          <p:spPr>
            <a:xfrm>
              <a:off x="11123822" y="72090"/>
              <a:ext cx="1043564" cy="123111"/>
            </a:xfrm>
            <a:prstGeom prst="rect">
              <a:avLst/>
            </a:prstGeom>
            <a:noFill/>
          </p:spPr>
          <p:txBody>
            <a:bodyPr wrap="square" lIns="0" tIns="0" rIns="0" bIns="0" rtlCol="0">
              <a:spAutoFit/>
            </a:bodyPr>
            <a:lstStyle/>
            <a:p>
              <a:pPr>
                <a:lnSpc>
                  <a:spcPct val="100000"/>
                </a:lnSpc>
                <a:spcBef>
                  <a:spcPts val="600"/>
                </a:spcBef>
              </a:pPr>
              <a:r>
                <a:rPr lang="en-GB" sz="800">
                  <a:solidFill>
                    <a:schemeClr val="accent1"/>
                  </a:solidFill>
                </a:rPr>
                <a:t>Electricity network</a:t>
              </a:r>
            </a:p>
          </p:txBody>
        </p:sp>
        <p:sp>
          <p:nvSpPr>
            <p:cNvPr id="166" name="TextBox 165">
              <a:extLst>
                <a:ext uri="{FF2B5EF4-FFF2-40B4-BE49-F238E27FC236}">
                  <a16:creationId xmlns:a16="http://schemas.microsoft.com/office/drawing/2014/main" id="{83121691-10B2-425D-8F39-42D62146C964}"/>
                </a:ext>
              </a:extLst>
            </p:cNvPr>
            <p:cNvSpPr txBox="1"/>
            <p:nvPr/>
          </p:nvSpPr>
          <p:spPr>
            <a:xfrm>
              <a:off x="11123819" y="260428"/>
              <a:ext cx="773229" cy="123111"/>
            </a:xfrm>
            <a:prstGeom prst="rect">
              <a:avLst/>
            </a:prstGeom>
            <a:noFill/>
          </p:spPr>
          <p:txBody>
            <a:bodyPr wrap="square" lIns="0" tIns="0" rIns="0" bIns="0" rtlCol="0">
              <a:spAutoFit/>
            </a:bodyPr>
            <a:lstStyle/>
            <a:p>
              <a:pPr>
                <a:lnSpc>
                  <a:spcPct val="100000"/>
                </a:lnSpc>
                <a:spcBef>
                  <a:spcPts val="600"/>
                </a:spcBef>
              </a:pPr>
              <a:r>
                <a:rPr lang="en-GB" sz="800">
                  <a:solidFill>
                    <a:schemeClr val="accent1"/>
                  </a:solidFill>
                </a:rPr>
                <a:t>Gas network</a:t>
              </a:r>
            </a:p>
          </p:txBody>
        </p:sp>
        <p:sp>
          <p:nvSpPr>
            <p:cNvPr id="167" name="TextBox 166">
              <a:extLst>
                <a:ext uri="{FF2B5EF4-FFF2-40B4-BE49-F238E27FC236}">
                  <a16:creationId xmlns:a16="http://schemas.microsoft.com/office/drawing/2014/main" id="{82849A97-0289-4487-8E1F-2CC41A5A278E}"/>
                </a:ext>
              </a:extLst>
            </p:cNvPr>
            <p:cNvSpPr txBox="1"/>
            <p:nvPr/>
          </p:nvSpPr>
          <p:spPr>
            <a:xfrm>
              <a:off x="11123820" y="448767"/>
              <a:ext cx="1043564" cy="123111"/>
            </a:xfrm>
            <a:prstGeom prst="rect">
              <a:avLst/>
            </a:prstGeom>
            <a:noFill/>
          </p:spPr>
          <p:txBody>
            <a:bodyPr wrap="square" lIns="0" tIns="0" rIns="0" bIns="0" rtlCol="0">
              <a:spAutoFit/>
            </a:bodyPr>
            <a:lstStyle/>
            <a:p>
              <a:pPr>
                <a:lnSpc>
                  <a:spcPct val="100000"/>
                </a:lnSpc>
                <a:spcBef>
                  <a:spcPts val="600"/>
                </a:spcBef>
              </a:pPr>
              <a:r>
                <a:rPr lang="en-GB" sz="800">
                  <a:solidFill>
                    <a:schemeClr val="accent1"/>
                  </a:solidFill>
                </a:rPr>
                <a:t>Hydrogen network</a:t>
              </a:r>
            </a:p>
          </p:txBody>
        </p:sp>
        <p:cxnSp>
          <p:nvCxnSpPr>
            <p:cNvPr id="168" name="Straight Connector 167">
              <a:extLst>
                <a:ext uri="{FF2B5EF4-FFF2-40B4-BE49-F238E27FC236}">
                  <a16:creationId xmlns:a16="http://schemas.microsoft.com/office/drawing/2014/main" id="{BFC1257C-4FE1-4031-B073-C2F6CF92EF57}"/>
                </a:ext>
              </a:extLst>
            </p:cNvPr>
            <p:cNvCxnSpPr>
              <a:cxnSpLocks/>
            </p:cNvCxnSpPr>
            <p:nvPr/>
          </p:nvCxnSpPr>
          <p:spPr>
            <a:xfrm>
              <a:off x="10368404" y="695891"/>
              <a:ext cx="676967"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169" name="TextBox 168">
              <a:extLst>
                <a:ext uri="{FF2B5EF4-FFF2-40B4-BE49-F238E27FC236}">
                  <a16:creationId xmlns:a16="http://schemas.microsoft.com/office/drawing/2014/main" id="{A5E4C17D-BE06-4383-A47A-215C1FB8CA99}"/>
                </a:ext>
              </a:extLst>
            </p:cNvPr>
            <p:cNvSpPr txBox="1"/>
            <p:nvPr/>
          </p:nvSpPr>
          <p:spPr>
            <a:xfrm>
              <a:off x="11123820" y="609932"/>
              <a:ext cx="1043564" cy="123111"/>
            </a:xfrm>
            <a:prstGeom prst="rect">
              <a:avLst/>
            </a:prstGeom>
            <a:noFill/>
          </p:spPr>
          <p:txBody>
            <a:bodyPr wrap="square" lIns="0" tIns="0" rIns="0" bIns="0" rtlCol="0">
              <a:spAutoFit/>
            </a:bodyPr>
            <a:lstStyle/>
            <a:p>
              <a:pPr>
                <a:lnSpc>
                  <a:spcPct val="100000"/>
                </a:lnSpc>
                <a:spcBef>
                  <a:spcPts val="600"/>
                </a:spcBef>
              </a:pPr>
              <a:r>
                <a:rPr lang="en-GB" sz="800">
                  <a:solidFill>
                    <a:schemeClr val="accent1"/>
                  </a:solidFill>
                </a:rPr>
                <a:t>Carbon network</a:t>
              </a:r>
            </a:p>
          </p:txBody>
        </p:sp>
        <p:sp>
          <p:nvSpPr>
            <p:cNvPr id="170" name="Rectangle 169">
              <a:extLst>
                <a:ext uri="{FF2B5EF4-FFF2-40B4-BE49-F238E27FC236}">
                  <a16:creationId xmlns:a16="http://schemas.microsoft.com/office/drawing/2014/main" id="{29738779-FC73-47AC-8D73-B7F30A4B8163}"/>
                </a:ext>
              </a:extLst>
            </p:cNvPr>
            <p:cNvSpPr/>
            <p:nvPr/>
          </p:nvSpPr>
          <p:spPr>
            <a:xfrm>
              <a:off x="10233038" y="11701"/>
              <a:ext cx="1934348" cy="902143"/>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cxnSp>
          <p:nvCxnSpPr>
            <p:cNvPr id="173" name="Straight Connector 172">
              <a:extLst>
                <a:ext uri="{FF2B5EF4-FFF2-40B4-BE49-F238E27FC236}">
                  <a16:creationId xmlns:a16="http://schemas.microsoft.com/office/drawing/2014/main" id="{01A30BBF-B8D8-43D5-B18C-68F0D126F8B8}"/>
                </a:ext>
              </a:extLst>
            </p:cNvPr>
            <p:cNvCxnSpPr>
              <a:cxnSpLocks/>
            </p:cNvCxnSpPr>
            <p:nvPr/>
          </p:nvCxnSpPr>
          <p:spPr>
            <a:xfrm>
              <a:off x="10378232" y="847163"/>
              <a:ext cx="676967" cy="0"/>
            </a:xfrm>
            <a:prstGeom prst="line">
              <a:avLst/>
            </a:prstGeom>
            <a:ln w="38100">
              <a:solidFill>
                <a:srgbClr val="9933FF"/>
              </a:solidFill>
              <a:prstDash val="sysDash"/>
            </a:ln>
          </p:spPr>
          <p:style>
            <a:lnRef idx="1">
              <a:schemeClr val="accent1"/>
            </a:lnRef>
            <a:fillRef idx="0">
              <a:schemeClr val="accent1"/>
            </a:fillRef>
            <a:effectRef idx="0">
              <a:schemeClr val="accent1"/>
            </a:effectRef>
            <a:fontRef idx="minor">
              <a:schemeClr val="tx1"/>
            </a:fontRef>
          </p:style>
        </p:cxnSp>
        <p:sp>
          <p:nvSpPr>
            <p:cNvPr id="174" name="TextBox 173">
              <a:extLst>
                <a:ext uri="{FF2B5EF4-FFF2-40B4-BE49-F238E27FC236}">
                  <a16:creationId xmlns:a16="http://schemas.microsoft.com/office/drawing/2014/main" id="{AF1ECF8B-A6FD-40B3-A393-495A668590DF}"/>
                </a:ext>
              </a:extLst>
            </p:cNvPr>
            <p:cNvSpPr txBox="1"/>
            <p:nvPr/>
          </p:nvSpPr>
          <p:spPr>
            <a:xfrm>
              <a:off x="11152133" y="778313"/>
              <a:ext cx="1043564" cy="123111"/>
            </a:xfrm>
            <a:prstGeom prst="rect">
              <a:avLst/>
            </a:prstGeom>
            <a:noFill/>
          </p:spPr>
          <p:txBody>
            <a:bodyPr wrap="square" lIns="0" tIns="0" rIns="0" bIns="0" rtlCol="0">
              <a:spAutoFit/>
            </a:bodyPr>
            <a:lstStyle/>
            <a:p>
              <a:pPr>
                <a:lnSpc>
                  <a:spcPct val="100000"/>
                </a:lnSpc>
                <a:spcBef>
                  <a:spcPts val="600"/>
                </a:spcBef>
              </a:pPr>
              <a:r>
                <a:rPr lang="en-GB" sz="800">
                  <a:solidFill>
                    <a:schemeClr val="accent1"/>
                  </a:solidFill>
                </a:rPr>
                <a:t>Heat  network</a:t>
              </a:r>
            </a:p>
          </p:txBody>
        </p:sp>
      </p:grpSp>
    </p:spTree>
    <p:extLst>
      <p:ext uri="{BB962C8B-B14F-4D97-AF65-F5344CB8AC3E}">
        <p14:creationId xmlns:p14="http://schemas.microsoft.com/office/powerpoint/2010/main" val="28209411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3" name="Connector: Elbow 262">
            <a:extLst>
              <a:ext uri="{FF2B5EF4-FFF2-40B4-BE49-F238E27FC236}">
                <a16:creationId xmlns:a16="http://schemas.microsoft.com/office/drawing/2014/main" id="{C0B1B9F8-BCC4-E698-0A9B-3B09CAA94B8B}"/>
              </a:ext>
            </a:extLst>
          </p:cNvPr>
          <p:cNvCxnSpPr>
            <a:cxnSpLocks/>
            <a:stCxn id="19" idx="2"/>
            <a:endCxn id="51" idx="2"/>
          </p:cNvCxnSpPr>
          <p:nvPr/>
        </p:nvCxnSpPr>
        <p:spPr>
          <a:xfrm rot="5400000" flipH="1" flipV="1">
            <a:off x="3362518" y="2940267"/>
            <a:ext cx="1935139" cy="3082821"/>
          </a:xfrm>
          <a:prstGeom prst="bentConnector3">
            <a:avLst>
              <a:gd name="adj1" fmla="val -23232"/>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245" name="Connector: Elbow 244">
            <a:extLst>
              <a:ext uri="{FF2B5EF4-FFF2-40B4-BE49-F238E27FC236}">
                <a16:creationId xmlns:a16="http://schemas.microsoft.com/office/drawing/2014/main" id="{CB1ED85E-B4D1-CF1E-FAA5-270772456F3A}"/>
              </a:ext>
            </a:extLst>
          </p:cNvPr>
          <p:cNvCxnSpPr>
            <a:cxnSpLocks/>
            <a:stCxn id="249" idx="2"/>
            <a:endCxn id="159" idx="2"/>
          </p:cNvCxnSpPr>
          <p:nvPr/>
        </p:nvCxnSpPr>
        <p:spPr>
          <a:xfrm rot="5400000" flipH="1">
            <a:off x="6227249" y="3387894"/>
            <a:ext cx="2162039" cy="2414468"/>
          </a:xfrm>
          <a:prstGeom prst="bentConnector3">
            <a:avLst>
              <a:gd name="adj1" fmla="val -10573"/>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nvGrpSpPr>
          <p:cNvPr id="203" name="Group 202">
            <a:extLst>
              <a:ext uri="{FF2B5EF4-FFF2-40B4-BE49-F238E27FC236}">
                <a16:creationId xmlns:a16="http://schemas.microsoft.com/office/drawing/2014/main" id="{DE93B20C-5117-20D7-9358-B16DB98C71D7}"/>
              </a:ext>
            </a:extLst>
          </p:cNvPr>
          <p:cNvGrpSpPr/>
          <p:nvPr/>
        </p:nvGrpSpPr>
        <p:grpSpPr>
          <a:xfrm>
            <a:off x="5835643" y="3883281"/>
            <a:ext cx="324000" cy="255703"/>
            <a:chOff x="5883273" y="3682113"/>
            <a:chExt cx="324000" cy="255703"/>
          </a:xfrm>
        </p:grpSpPr>
        <p:sp>
          <p:nvSpPr>
            <p:cNvPr id="5" name="Rectangle 4">
              <a:extLst>
                <a:ext uri="{FF2B5EF4-FFF2-40B4-BE49-F238E27FC236}">
                  <a16:creationId xmlns:a16="http://schemas.microsoft.com/office/drawing/2014/main" id="{43519210-852E-6914-D824-84D320D54892}"/>
                </a:ext>
              </a:extLst>
            </p:cNvPr>
            <p:cNvSpPr/>
            <p:nvPr/>
          </p:nvSpPr>
          <p:spPr>
            <a:xfrm>
              <a:off x="5883273" y="3733673"/>
              <a:ext cx="324000" cy="152582"/>
            </a:xfrm>
            <a:prstGeom prst="rect">
              <a:avLst/>
            </a:prstGeom>
            <a:solidFill>
              <a:srgbClr val="F2F2F2">
                <a:alpha val="81961"/>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272" name="Rectangle 271">
              <a:extLst>
                <a:ext uri="{FF2B5EF4-FFF2-40B4-BE49-F238E27FC236}">
                  <a16:creationId xmlns:a16="http://schemas.microsoft.com/office/drawing/2014/main" id="{7328FD76-A993-50E6-B7D4-DA518EAB8C1B}"/>
                </a:ext>
              </a:extLst>
            </p:cNvPr>
            <p:cNvSpPr/>
            <p:nvPr/>
          </p:nvSpPr>
          <p:spPr>
            <a:xfrm>
              <a:off x="5883273" y="3682113"/>
              <a:ext cx="324000" cy="255703"/>
            </a:xfrm>
            <a:prstGeom prst="rect">
              <a:avLst/>
            </a:prstGeom>
            <a:solidFill>
              <a:srgbClr val="F2F2F2">
                <a:alpha val="50196"/>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grpSp>
      <p:sp>
        <p:nvSpPr>
          <p:cNvPr id="4" name="Slide Number Placeholder 3">
            <a:extLst>
              <a:ext uri="{FF2B5EF4-FFF2-40B4-BE49-F238E27FC236}">
                <a16:creationId xmlns:a16="http://schemas.microsoft.com/office/drawing/2014/main" id="{D49BD5B0-4218-B8D9-FD85-04D56C273EC1}"/>
              </a:ext>
            </a:extLst>
          </p:cNvPr>
          <p:cNvSpPr>
            <a:spLocks noGrp="1"/>
          </p:cNvSpPr>
          <p:nvPr>
            <p:ph type="sldNum" sz="quarter" idx="12"/>
          </p:nvPr>
        </p:nvSpPr>
        <p:spPr/>
        <p:txBody>
          <a:bodyPr/>
          <a:lstStyle/>
          <a:p>
            <a:fld id="{5BA07366-CB75-4AA8-9E5B-928B849F427C}" type="slidenum">
              <a:rPr lang="en-GB" smtClean="0"/>
              <a:t>21</a:t>
            </a:fld>
            <a:endParaRPr lang="en-GB"/>
          </a:p>
        </p:txBody>
      </p:sp>
      <p:grpSp>
        <p:nvGrpSpPr>
          <p:cNvPr id="125" name="Group 124">
            <a:extLst>
              <a:ext uri="{FF2B5EF4-FFF2-40B4-BE49-F238E27FC236}">
                <a16:creationId xmlns:a16="http://schemas.microsoft.com/office/drawing/2014/main" id="{0DA12AC8-BAE6-D5E4-D3CA-8CC8309FF36E}"/>
              </a:ext>
            </a:extLst>
          </p:cNvPr>
          <p:cNvGrpSpPr/>
          <p:nvPr/>
        </p:nvGrpSpPr>
        <p:grpSpPr>
          <a:xfrm>
            <a:off x="1348459" y="1278588"/>
            <a:ext cx="766767" cy="987438"/>
            <a:chOff x="2034259" y="1278588"/>
            <a:chExt cx="766767" cy="987438"/>
          </a:xfrm>
        </p:grpSpPr>
        <p:pic>
          <p:nvPicPr>
            <p:cNvPr id="42" name="Picture 41">
              <a:extLst>
                <a:ext uri="{FF2B5EF4-FFF2-40B4-BE49-F238E27FC236}">
                  <a16:creationId xmlns:a16="http://schemas.microsoft.com/office/drawing/2014/main" id="{62DCEF5E-1902-C170-63A0-C3EBBDDFB458}"/>
                </a:ext>
              </a:extLst>
            </p:cNvPr>
            <p:cNvPicPr>
              <a:picLocks noChangeAspect="1"/>
            </p:cNvPicPr>
            <p:nvPr/>
          </p:nvPicPr>
          <p:blipFill>
            <a:blip r:embed="rId3"/>
            <a:stretch>
              <a:fillRect/>
            </a:stretch>
          </p:blipFill>
          <p:spPr>
            <a:xfrm>
              <a:off x="2127989" y="1278588"/>
              <a:ext cx="579306" cy="619676"/>
            </a:xfrm>
            <a:prstGeom prst="rect">
              <a:avLst/>
            </a:prstGeom>
          </p:spPr>
        </p:pic>
        <p:sp>
          <p:nvSpPr>
            <p:cNvPr id="46" name="TextBox 45">
              <a:extLst>
                <a:ext uri="{FF2B5EF4-FFF2-40B4-BE49-F238E27FC236}">
                  <a16:creationId xmlns:a16="http://schemas.microsoft.com/office/drawing/2014/main" id="{C09CA731-7F51-B72B-5E8A-464C74E4E1F3}"/>
                </a:ext>
              </a:extLst>
            </p:cNvPr>
            <p:cNvSpPr txBox="1"/>
            <p:nvPr/>
          </p:nvSpPr>
          <p:spPr>
            <a:xfrm>
              <a:off x="2034259" y="1958249"/>
              <a:ext cx="766767" cy="307777"/>
            </a:xfrm>
            <a:prstGeom prst="rect">
              <a:avLst/>
            </a:prstGeom>
            <a:noFill/>
          </p:spPr>
          <p:txBody>
            <a:bodyPr wrap="square" lIns="0" tIns="0" rIns="0" bIns="0" rtlCol="0">
              <a:spAutoFit/>
            </a:bodyPr>
            <a:lstStyle/>
            <a:p>
              <a:pPr algn="ctr">
                <a:lnSpc>
                  <a:spcPct val="100000"/>
                </a:lnSpc>
                <a:spcBef>
                  <a:spcPts val="600"/>
                </a:spcBef>
              </a:pPr>
              <a:r>
                <a:rPr lang="en-GB" sz="1000">
                  <a:solidFill>
                    <a:schemeClr val="tx2"/>
                  </a:solidFill>
                </a:rPr>
                <a:t>INDUSTRIAL CLUSTER</a:t>
              </a:r>
            </a:p>
          </p:txBody>
        </p:sp>
      </p:grpSp>
      <p:grpSp>
        <p:nvGrpSpPr>
          <p:cNvPr id="274" name="Group 273">
            <a:extLst>
              <a:ext uri="{FF2B5EF4-FFF2-40B4-BE49-F238E27FC236}">
                <a16:creationId xmlns:a16="http://schemas.microsoft.com/office/drawing/2014/main" id="{33867688-43A4-6189-B817-E6352FB62DAA}"/>
              </a:ext>
            </a:extLst>
          </p:cNvPr>
          <p:cNvGrpSpPr/>
          <p:nvPr/>
        </p:nvGrpSpPr>
        <p:grpSpPr>
          <a:xfrm>
            <a:off x="2315252" y="4646127"/>
            <a:ext cx="946852" cy="803120"/>
            <a:chOff x="2443268" y="4646127"/>
            <a:chExt cx="946852" cy="803120"/>
          </a:xfrm>
        </p:grpSpPr>
        <p:sp>
          <p:nvSpPr>
            <p:cNvPr id="19" name="TextBox 18">
              <a:extLst>
                <a:ext uri="{FF2B5EF4-FFF2-40B4-BE49-F238E27FC236}">
                  <a16:creationId xmlns:a16="http://schemas.microsoft.com/office/drawing/2014/main" id="{9B7F7092-D900-5C2B-E200-A109E05F3326}"/>
                </a:ext>
              </a:extLst>
            </p:cNvPr>
            <p:cNvSpPr txBox="1"/>
            <p:nvPr/>
          </p:nvSpPr>
          <p:spPr>
            <a:xfrm>
              <a:off x="2443268" y="5279970"/>
              <a:ext cx="946852" cy="169277"/>
            </a:xfrm>
            <a:prstGeom prst="rect">
              <a:avLst/>
            </a:prstGeom>
            <a:noFill/>
          </p:spPr>
          <p:txBody>
            <a:bodyPr wrap="square" lIns="0" tIns="0" rIns="0" bIns="0" rtlCol="0">
              <a:spAutoFit/>
            </a:bodyPr>
            <a:lstStyle/>
            <a:p>
              <a:pPr algn="ctr">
                <a:lnSpc>
                  <a:spcPct val="100000"/>
                </a:lnSpc>
                <a:spcBef>
                  <a:spcPts val="600"/>
                </a:spcBef>
              </a:pPr>
              <a:r>
                <a:rPr lang="en-GB" sz="1100" dirty="0">
                  <a:solidFill>
                    <a:schemeClr val="tx2"/>
                  </a:solidFill>
                </a:rPr>
                <a:t>H</a:t>
              </a:r>
              <a:r>
                <a:rPr lang="en-GB" sz="1100" baseline="-25000" dirty="0">
                  <a:solidFill>
                    <a:schemeClr val="tx2"/>
                  </a:solidFill>
                </a:rPr>
                <a:t>2</a:t>
              </a:r>
              <a:r>
                <a:rPr lang="en-GB" sz="1100" dirty="0">
                  <a:solidFill>
                    <a:schemeClr val="tx2"/>
                  </a:solidFill>
                </a:rPr>
                <a:t> STORAGE</a:t>
              </a:r>
            </a:p>
          </p:txBody>
        </p:sp>
        <p:pic>
          <p:nvPicPr>
            <p:cNvPr id="7" name="Picture 6">
              <a:extLst>
                <a:ext uri="{FF2B5EF4-FFF2-40B4-BE49-F238E27FC236}">
                  <a16:creationId xmlns:a16="http://schemas.microsoft.com/office/drawing/2014/main" id="{AFE8F3B2-15AD-6E4B-0A6B-02DEF2D871DA}"/>
                </a:ext>
              </a:extLst>
            </p:cNvPr>
            <p:cNvPicPr>
              <a:picLocks noChangeAspect="1"/>
            </p:cNvPicPr>
            <p:nvPr/>
          </p:nvPicPr>
          <p:blipFill>
            <a:blip r:embed="rId4"/>
            <a:stretch>
              <a:fillRect/>
            </a:stretch>
          </p:blipFill>
          <p:spPr>
            <a:xfrm>
              <a:off x="2593060" y="4646127"/>
              <a:ext cx="647268" cy="639227"/>
            </a:xfrm>
            <a:prstGeom prst="rect">
              <a:avLst/>
            </a:prstGeom>
          </p:spPr>
        </p:pic>
      </p:grpSp>
      <p:grpSp>
        <p:nvGrpSpPr>
          <p:cNvPr id="222" name="Group 221">
            <a:extLst>
              <a:ext uri="{FF2B5EF4-FFF2-40B4-BE49-F238E27FC236}">
                <a16:creationId xmlns:a16="http://schemas.microsoft.com/office/drawing/2014/main" id="{B5625E23-104B-2915-3219-0BC92BA3D9C5}"/>
              </a:ext>
            </a:extLst>
          </p:cNvPr>
          <p:cNvGrpSpPr/>
          <p:nvPr/>
        </p:nvGrpSpPr>
        <p:grpSpPr>
          <a:xfrm>
            <a:off x="9342188" y="4929135"/>
            <a:ext cx="1044000" cy="762747"/>
            <a:chOff x="9537002" y="4856990"/>
            <a:chExt cx="1044000" cy="762747"/>
          </a:xfrm>
        </p:grpSpPr>
        <p:pic>
          <p:nvPicPr>
            <p:cNvPr id="3" name="Picture 2">
              <a:extLst>
                <a:ext uri="{FF2B5EF4-FFF2-40B4-BE49-F238E27FC236}">
                  <a16:creationId xmlns:a16="http://schemas.microsoft.com/office/drawing/2014/main" id="{2232B33D-52C7-DA07-55EF-F04CF9757716}"/>
                </a:ext>
              </a:extLst>
            </p:cNvPr>
            <p:cNvPicPr>
              <a:picLocks noChangeAspect="1"/>
            </p:cNvPicPr>
            <p:nvPr/>
          </p:nvPicPr>
          <p:blipFill>
            <a:blip r:embed="rId5"/>
            <a:stretch>
              <a:fillRect/>
            </a:stretch>
          </p:blipFill>
          <p:spPr>
            <a:xfrm>
              <a:off x="9819068" y="4856990"/>
              <a:ext cx="479868" cy="569273"/>
            </a:xfrm>
            <a:prstGeom prst="rect">
              <a:avLst/>
            </a:prstGeom>
          </p:spPr>
        </p:pic>
        <p:sp>
          <p:nvSpPr>
            <p:cNvPr id="8" name="TextBox 7">
              <a:extLst>
                <a:ext uri="{FF2B5EF4-FFF2-40B4-BE49-F238E27FC236}">
                  <a16:creationId xmlns:a16="http://schemas.microsoft.com/office/drawing/2014/main" id="{68E76406-347E-78C2-F6C1-849CE0EAEF80}"/>
                </a:ext>
              </a:extLst>
            </p:cNvPr>
            <p:cNvSpPr txBox="1"/>
            <p:nvPr/>
          </p:nvSpPr>
          <p:spPr>
            <a:xfrm>
              <a:off x="9537002" y="5465849"/>
              <a:ext cx="1044000" cy="153888"/>
            </a:xfrm>
            <a:prstGeom prst="rect">
              <a:avLst/>
            </a:prstGeom>
            <a:noFill/>
          </p:spPr>
          <p:txBody>
            <a:bodyPr wrap="square" lIns="0" tIns="0" rIns="0" bIns="0" rtlCol="0">
              <a:spAutoFit/>
            </a:bodyPr>
            <a:lstStyle/>
            <a:p>
              <a:pPr algn="l">
                <a:lnSpc>
                  <a:spcPct val="100000"/>
                </a:lnSpc>
                <a:spcBef>
                  <a:spcPts val="600"/>
                </a:spcBef>
              </a:pPr>
              <a:r>
                <a:rPr lang="en-GB" sz="1000">
                  <a:solidFill>
                    <a:schemeClr val="accent6"/>
                  </a:solidFill>
                </a:rPr>
                <a:t>ELECTROLYSER</a:t>
              </a:r>
            </a:p>
          </p:txBody>
        </p:sp>
      </p:grpSp>
      <p:cxnSp>
        <p:nvCxnSpPr>
          <p:cNvPr id="83" name="Connector: Elbow 82">
            <a:extLst>
              <a:ext uri="{FF2B5EF4-FFF2-40B4-BE49-F238E27FC236}">
                <a16:creationId xmlns:a16="http://schemas.microsoft.com/office/drawing/2014/main" id="{AE9C6B86-C95A-01BD-4A4C-5160238A35D4}"/>
              </a:ext>
            </a:extLst>
          </p:cNvPr>
          <p:cNvCxnSpPr>
            <a:cxnSpLocks/>
            <a:stCxn id="46" idx="2"/>
            <a:endCxn id="283" idx="0"/>
          </p:cNvCxnSpPr>
          <p:nvPr/>
        </p:nvCxnSpPr>
        <p:spPr>
          <a:xfrm rot="5400000">
            <a:off x="1414105" y="2580402"/>
            <a:ext cx="632114" cy="3363"/>
          </a:xfrm>
          <a:prstGeom prst="bentConnector3">
            <a:avLst>
              <a:gd name="adj1" fmla="val 50000"/>
            </a:avLst>
          </a:prstGeom>
          <a:ln w="28575">
            <a:solidFill>
              <a:schemeClr val="accent6"/>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91" name="Group 190">
            <a:extLst>
              <a:ext uri="{FF2B5EF4-FFF2-40B4-BE49-F238E27FC236}">
                <a16:creationId xmlns:a16="http://schemas.microsoft.com/office/drawing/2014/main" id="{B304DD5F-96B4-25DA-11DA-93F8F51B8204}"/>
              </a:ext>
            </a:extLst>
          </p:cNvPr>
          <p:cNvGrpSpPr/>
          <p:nvPr/>
        </p:nvGrpSpPr>
        <p:grpSpPr>
          <a:xfrm>
            <a:off x="3592047" y="3739679"/>
            <a:ext cx="504119" cy="669160"/>
            <a:chOff x="3445743" y="3675671"/>
            <a:chExt cx="504119" cy="669160"/>
          </a:xfrm>
        </p:grpSpPr>
        <p:pic>
          <p:nvPicPr>
            <p:cNvPr id="87" name="Picture 86">
              <a:extLst>
                <a:ext uri="{FF2B5EF4-FFF2-40B4-BE49-F238E27FC236}">
                  <a16:creationId xmlns:a16="http://schemas.microsoft.com/office/drawing/2014/main" id="{A73FD75E-B07D-2703-4722-7DDB49012BBB}"/>
                </a:ext>
              </a:extLst>
            </p:cNvPr>
            <p:cNvPicPr>
              <a:picLocks noChangeAspect="1"/>
            </p:cNvPicPr>
            <p:nvPr/>
          </p:nvPicPr>
          <p:blipFill>
            <a:blip r:embed="rId6"/>
            <a:stretch>
              <a:fillRect/>
            </a:stretch>
          </p:blipFill>
          <p:spPr>
            <a:xfrm>
              <a:off x="3445743" y="3675671"/>
              <a:ext cx="504119" cy="531038"/>
            </a:xfrm>
            <a:prstGeom prst="rect">
              <a:avLst/>
            </a:prstGeom>
          </p:spPr>
        </p:pic>
        <p:sp>
          <p:nvSpPr>
            <p:cNvPr id="88" name="TextBox 87">
              <a:extLst>
                <a:ext uri="{FF2B5EF4-FFF2-40B4-BE49-F238E27FC236}">
                  <a16:creationId xmlns:a16="http://schemas.microsoft.com/office/drawing/2014/main" id="{35E4C9DB-2D12-70B6-F19D-8C408A7166E0}"/>
                </a:ext>
              </a:extLst>
            </p:cNvPr>
            <p:cNvSpPr txBox="1"/>
            <p:nvPr/>
          </p:nvSpPr>
          <p:spPr>
            <a:xfrm>
              <a:off x="3463802" y="4190943"/>
              <a:ext cx="468000" cy="153888"/>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CCGT</a:t>
              </a:r>
            </a:p>
          </p:txBody>
        </p:sp>
      </p:grpSp>
      <p:grpSp>
        <p:nvGrpSpPr>
          <p:cNvPr id="39" name="Group 38">
            <a:extLst>
              <a:ext uri="{FF2B5EF4-FFF2-40B4-BE49-F238E27FC236}">
                <a16:creationId xmlns:a16="http://schemas.microsoft.com/office/drawing/2014/main" id="{1D5A099D-C95A-DABB-C3CD-621A1686A9D1}"/>
              </a:ext>
            </a:extLst>
          </p:cNvPr>
          <p:cNvGrpSpPr/>
          <p:nvPr/>
        </p:nvGrpSpPr>
        <p:grpSpPr>
          <a:xfrm>
            <a:off x="247033" y="5349883"/>
            <a:ext cx="1040788" cy="700649"/>
            <a:chOff x="1885855" y="3323166"/>
            <a:chExt cx="1040788" cy="700649"/>
          </a:xfrm>
        </p:grpSpPr>
        <p:sp>
          <p:nvSpPr>
            <p:cNvPr id="85" name="TextBox 84">
              <a:extLst>
                <a:ext uri="{FF2B5EF4-FFF2-40B4-BE49-F238E27FC236}">
                  <a16:creationId xmlns:a16="http://schemas.microsoft.com/office/drawing/2014/main" id="{D4BEE12E-9F83-0D80-F203-44F0666B4EF4}"/>
                </a:ext>
              </a:extLst>
            </p:cNvPr>
            <p:cNvSpPr txBox="1"/>
            <p:nvPr/>
          </p:nvSpPr>
          <p:spPr>
            <a:xfrm>
              <a:off x="1885855" y="3869927"/>
              <a:ext cx="1040788" cy="153888"/>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ONSHORE WIND</a:t>
              </a:r>
            </a:p>
          </p:txBody>
        </p:sp>
        <p:pic>
          <p:nvPicPr>
            <p:cNvPr id="94" name="Picture 93">
              <a:extLst>
                <a:ext uri="{FF2B5EF4-FFF2-40B4-BE49-F238E27FC236}">
                  <a16:creationId xmlns:a16="http://schemas.microsoft.com/office/drawing/2014/main" id="{26353C21-28E7-7970-B188-94B40B915F3C}"/>
                </a:ext>
              </a:extLst>
            </p:cNvPr>
            <p:cNvPicPr>
              <a:picLocks noChangeAspect="1"/>
            </p:cNvPicPr>
            <p:nvPr/>
          </p:nvPicPr>
          <p:blipFill>
            <a:blip r:embed="rId7"/>
            <a:stretch>
              <a:fillRect/>
            </a:stretch>
          </p:blipFill>
          <p:spPr>
            <a:xfrm>
              <a:off x="1973116" y="3323166"/>
              <a:ext cx="566477" cy="553889"/>
            </a:xfrm>
            <a:prstGeom prst="rect">
              <a:avLst/>
            </a:prstGeom>
          </p:spPr>
        </p:pic>
      </p:grpSp>
      <p:cxnSp>
        <p:nvCxnSpPr>
          <p:cNvPr id="101" name="Connector: Elbow 100">
            <a:extLst>
              <a:ext uri="{FF2B5EF4-FFF2-40B4-BE49-F238E27FC236}">
                <a16:creationId xmlns:a16="http://schemas.microsoft.com/office/drawing/2014/main" id="{4DD92597-E2BF-3DF4-5FE8-A845DA8F580D}"/>
              </a:ext>
            </a:extLst>
          </p:cNvPr>
          <p:cNvCxnSpPr>
            <a:cxnSpLocks/>
          </p:cNvCxnSpPr>
          <p:nvPr/>
        </p:nvCxnSpPr>
        <p:spPr>
          <a:xfrm flipV="1">
            <a:off x="873531" y="4006882"/>
            <a:ext cx="5705784" cy="1619945"/>
          </a:xfrm>
          <a:prstGeom prst="bentConnector3">
            <a:avLst>
              <a:gd name="adj1" fmla="val 70193"/>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39" name="Connector: Elbow 138">
            <a:extLst>
              <a:ext uri="{FF2B5EF4-FFF2-40B4-BE49-F238E27FC236}">
                <a16:creationId xmlns:a16="http://schemas.microsoft.com/office/drawing/2014/main" id="{D58FEAFD-962E-811D-A7F8-4C4A933E2D85}"/>
              </a:ext>
            </a:extLst>
          </p:cNvPr>
          <p:cNvCxnSpPr>
            <a:cxnSpLocks/>
            <a:stCxn id="283" idx="1"/>
            <a:endCxn id="143" idx="2"/>
          </p:cNvCxnSpPr>
          <p:nvPr/>
        </p:nvCxnSpPr>
        <p:spPr>
          <a:xfrm rot="10800000">
            <a:off x="713168" y="1916299"/>
            <a:ext cx="729229" cy="1245003"/>
          </a:xfrm>
          <a:prstGeom prst="bentConnector2">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nvGrpSpPr>
          <p:cNvPr id="60" name="Group 59">
            <a:extLst>
              <a:ext uri="{FF2B5EF4-FFF2-40B4-BE49-F238E27FC236}">
                <a16:creationId xmlns:a16="http://schemas.microsoft.com/office/drawing/2014/main" id="{9768C2FA-9DF8-9E0E-4DBC-FB7D9D8827EB}"/>
              </a:ext>
            </a:extLst>
          </p:cNvPr>
          <p:cNvGrpSpPr/>
          <p:nvPr/>
        </p:nvGrpSpPr>
        <p:grpSpPr>
          <a:xfrm>
            <a:off x="326552" y="1320513"/>
            <a:ext cx="773229" cy="595785"/>
            <a:chOff x="5179917" y="1472648"/>
            <a:chExt cx="773229" cy="595785"/>
          </a:xfrm>
        </p:grpSpPr>
        <p:pic>
          <p:nvPicPr>
            <p:cNvPr id="138" name="Picture 137">
              <a:extLst>
                <a:ext uri="{FF2B5EF4-FFF2-40B4-BE49-F238E27FC236}">
                  <a16:creationId xmlns:a16="http://schemas.microsoft.com/office/drawing/2014/main" id="{39A7F100-37EF-1AF8-D881-81660275D01A}"/>
                </a:ext>
              </a:extLst>
            </p:cNvPr>
            <p:cNvPicPr>
              <a:picLocks noChangeAspect="1"/>
            </p:cNvPicPr>
            <p:nvPr/>
          </p:nvPicPr>
          <p:blipFill>
            <a:blip r:embed="rId8"/>
            <a:stretch>
              <a:fillRect/>
            </a:stretch>
          </p:blipFill>
          <p:spPr>
            <a:xfrm>
              <a:off x="5266877" y="1472648"/>
              <a:ext cx="635900" cy="441897"/>
            </a:xfrm>
            <a:prstGeom prst="rect">
              <a:avLst/>
            </a:prstGeom>
          </p:spPr>
        </p:pic>
        <p:sp>
          <p:nvSpPr>
            <p:cNvPr id="143" name="TextBox 142">
              <a:extLst>
                <a:ext uri="{FF2B5EF4-FFF2-40B4-BE49-F238E27FC236}">
                  <a16:creationId xmlns:a16="http://schemas.microsoft.com/office/drawing/2014/main" id="{D94A45E5-CADE-45F2-231E-5B54C97F4BEC}"/>
                </a:ext>
              </a:extLst>
            </p:cNvPr>
            <p:cNvSpPr txBox="1"/>
            <p:nvPr/>
          </p:nvSpPr>
          <p:spPr>
            <a:xfrm>
              <a:off x="5179917" y="1914545"/>
              <a:ext cx="773229" cy="153888"/>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CCUS</a:t>
              </a:r>
            </a:p>
          </p:txBody>
        </p:sp>
      </p:grpSp>
      <p:sp>
        <p:nvSpPr>
          <p:cNvPr id="160" name="Oval 159">
            <a:extLst>
              <a:ext uri="{FF2B5EF4-FFF2-40B4-BE49-F238E27FC236}">
                <a16:creationId xmlns:a16="http://schemas.microsoft.com/office/drawing/2014/main" id="{77929185-260E-D747-730A-97E870A78F88}"/>
              </a:ext>
            </a:extLst>
          </p:cNvPr>
          <p:cNvSpPr/>
          <p:nvPr/>
        </p:nvSpPr>
        <p:spPr>
          <a:xfrm>
            <a:off x="1949581" y="4433486"/>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2</a:t>
            </a:r>
          </a:p>
        </p:txBody>
      </p:sp>
      <p:sp>
        <p:nvSpPr>
          <p:cNvPr id="163" name="Oval 162">
            <a:extLst>
              <a:ext uri="{FF2B5EF4-FFF2-40B4-BE49-F238E27FC236}">
                <a16:creationId xmlns:a16="http://schemas.microsoft.com/office/drawing/2014/main" id="{6E8E5715-029E-1882-5322-6F7923209760}"/>
              </a:ext>
            </a:extLst>
          </p:cNvPr>
          <p:cNvSpPr/>
          <p:nvPr/>
        </p:nvSpPr>
        <p:spPr>
          <a:xfrm>
            <a:off x="2431677" y="1227551"/>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3</a:t>
            </a:r>
          </a:p>
        </p:txBody>
      </p:sp>
      <p:sp>
        <p:nvSpPr>
          <p:cNvPr id="164" name="Oval 163">
            <a:extLst>
              <a:ext uri="{FF2B5EF4-FFF2-40B4-BE49-F238E27FC236}">
                <a16:creationId xmlns:a16="http://schemas.microsoft.com/office/drawing/2014/main" id="{44F48835-D626-7378-816A-D16B947F4652}"/>
              </a:ext>
            </a:extLst>
          </p:cNvPr>
          <p:cNvSpPr/>
          <p:nvPr/>
        </p:nvSpPr>
        <p:spPr>
          <a:xfrm>
            <a:off x="8602576" y="5658232"/>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4</a:t>
            </a:r>
          </a:p>
        </p:txBody>
      </p:sp>
      <p:cxnSp>
        <p:nvCxnSpPr>
          <p:cNvPr id="165" name="Connector: Elbow 164">
            <a:extLst>
              <a:ext uri="{FF2B5EF4-FFF2-40B4-BE49-F238E27FC236}">
                <a16:creationId xmlns:a16="http://schemas.microsoft.com/office/drawing/2014/main" id="{EBE282E5-0486-BD5F-D143-9C5A9652B0D1}"/>
              </a:ext>
            </a:extLst>
          </p:cNvPr>
          <p:cNvCxnSpPr>
            <a:cxnSpLocks/>
            <a:stCxn id="14" idx="0"/>
            <a:endCxn id="15" idx="2"/>
          </p:cNvCxnSpPr>
          <p:nvPr/>
        </p:nvCxnSpPr>
        <p:spPr>
          <a:xfrm rot="16200000" flipV="1">
            <a:off x="6709644" y="4675334"/>
            <a:ext cx="616641" cy="938"/>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158" name="Group 157">
            <a:extLst>
              <a:ext uri="{FF2B5EF4-FFF2-40B4-BE49-F238E27FC236}">
                <a16:creationId xmlns:a16="http://schemas.microsoft.com/office/drawing/2014/main" id="{1B7CDF0B-9EA8-01F0-BFFA-17CC03EC19AF}"/>
              </a:ext>
            </a:extLst>
          </p:cNvPr>
          <p:cNvGrpSpPr/>
          <p:nvPr/>
        </p:nvGrpSpPr>
        <p:grpSpPr>
          <a:xfrm>
            <a:off x="7854389" y="1696938"/>
            <a:ext cx="1116000" cy="688099"/>
            <a:chOff x="7906941" y="1864060"/>
            <a:chExt cx="1116000" cy="688099"/>
          </a:xfrm>
        </p:grpSpPr>
        <p:pic>
          <p:nvPicPr>
            <p:cNvPr id="171" name="Picture 170">
              <a:extLst>
                <a:ext uri="{FF2B5EF4-FFF2-40B4-BE49-F238E27FC236}">
                  <a16:creationId xmlns:a16="http://schemas.microsoft.com/office/drawing/2014/main" id="{CD3C5C16-B63E-8928-4A9A-090C413125A9}"/>
                </a:ext>
              </a:extLst>
            </p:cNvPr>
            <p:cNvPicPr>
              <a:picLocks noChangeAspect="1"/>
            </p:cNvPicPr>
            <p:nvPr/>
          </p:nvPicPr>
          <p:blipFill>
            <a:blip r:embed="rId9"/>
            <a:stretch>
              <a:fillRect/>
            </a:stretch>
          </p:blipFill>
          <p:spPr>
            <a:xfrm>
              <a:off x="8200130" y="1864060"/>
              <a:ext cx="529622" cy="525564"/>
            </a:xfrm>
            <a:prstGeom prst="rect">
              <a:avLst/>
            </a:prstGeom>
          </p:spPr>
        </p:pic>
        <p:sp>
          <p:nvSpPr>
            <p:cNvPr id="172" name="TextBox 171">
              <a:extLst>
                <a:ext uri="{FF2B5EF4-FFF2-40B4-BE49-F238E27FC236}">
                  <a16:creationId xmlns:a16="http://schemas.microsoft.com/office/drawing/2014/main" id="{58B2EB7E-7D91-202F-F03A-3D284B0C258D}"/>
                </a:ext>
              </a:extLst>
            </p:cNvPr>
            <p:cNvSpPr txBox="1"/>
            <p:nvPr/>
          </p:nvSpPr>
          <p:spPr>
            <a:xfrm>
              <a:off x="7906941" y="2398271"/>
              <a:ext cx="1116000" cy="153888"/>
            </a:xfrm>
            <a:prstGeom prst="rect">
              <a:avLst/>
            </a:prstGeom>
            <a:noFill/>
          </p:spPr>
          <p:txBody>
            <a:bodyPr wrap="square" lIns="0" tIns="0" rIns="0" bIns="0" rtlCol="0">
              <a:spAutoFit/>
            </a:bodyPr>
            <a:lstStyle/>
            <a:p>
              <a:pPr algn="ctr">
                <a:lnSpc>
                  <a:spcPct val="100000"/>
                </a:lnSpc>
                <a:spcBef>
                  <a:spcPts val="600"/>
                </a:spcBef>
              </a:pPr>
              <a:r>
                <a:rPr lang="en-GB" sz="1000">
                  <a:solidFill>
                    <a:schemeClr val="tx2"/>
                  </a:solidFill>
                </a:rPr>
                <a:t>NUCLEAR PLANT</a:t>
              </a:r>
            </a:p>
          </p:txBody>
        </p:sp>
      </p:grpSp>
      <p:cxnSp>
        <p:nvCxnSpPr>
          <p:cNvPr id="200" name="Connector: Elbow 199">
            <a:extLst>
              <a:ext uri="{FF2B5EF4-FFF2-40B4-BE49-F238E27FC236}">
                <a16:creationId xmlns:a16="http://schemas.microsoft.com/office/drawing/2014/main" id="{9477DEFC-E3A1-9BAD-1765-CC7E45449FBB}"/>
              </a:ext>
            </a:extLst>
          </p:cNvPr>
          <p:cNvCxnSpPr>
            <a:cxnSpLocks/>
            <a:stCxn id="3" idx="1"/>
            <a:endCxn id="250" idx="3"/>
          </p:cNvCxnSpPr>
          <p:nvPr/>
        </p:nvCxnSpPr>
        <p:spPr>
          <a:xfrm rot="10800000">
            <a:off x="8810904" y="5212560"/>
            <a:ext cx="813350" cy="1212"/>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206" name="Connector: Elbow 205">
            <a:extLst>
              <a:ext uri="{FF2B5EF4-FFF2-40B4-BE49-F238E27FC236}">
                <a16:creationId xmlns:a16="http://schemas.microsoft.com/office/drawing/2014/main" id="{A6974946-5F7C-56C1-29CD-77A40A78188E}"/>
              </a:ext>
            </a:extLst>
          </p:cNvPr>
          <p:cNvCxnSpPr>
            <a:cxnSpLocks/>
            <a:stCxn id="171" idx="1"/>
            <a:endCxn id="15" idx="0"/>
          </p:cNvCxnSpPr>
          <p:nvPr/>
        </p:nvCxnSpPr>
        <p:spPr>
          <a:xfrm rot="10800000" flipV="1">
            <a:off x="7017496" y="1959720"/>
            <a:ext cx="1130083" cy="1507762"/>
          </a:xfrm>
          <a:prstGeom prst="bentConnector2">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181" name="Group 180">
            <a:extLst>
              <a:ext uri="{FF2B5EF4-FFF2-40B4-BE49-F238E27FC236}">
                <a16:creationId xmlns:a16="http://schemas.microsoft.com/office/drawing/2014/main" id="{D35E63A7-58C0-E4FE-C255-B57909F176AA}"/>
              </a:ext>
            </a:extLst>
          </p:cNvPr>
          <p:cNvGrpSpPr/>
          <p:nvPr/>
        </p:nvGrpSpPr>
        <p:grpSpPr>
          <a:xfrm>
            <a:off x="7329391" y="994398"/>
            <a:ext cx="1080000" cy="725140"/>
            <a:chOff x="10175306" y="1563721"/>
            <a:chExt cx="1080000" cy="725140"/>
          </a:xfrm>
        </p:grpSpPr>
        <p:pic>
          <p:nvPicPr>
            <p:cNvPr id="205" name="Picture 204">
              <a:extLst>
                <a:ext uri="{FF2B5EF4-FFF2-40B4-BE49-F238E27FC236}">
                  <a16:creationId xmlns:a16="http://schemas.microsoft.com/office/drawing/2014/main" id="{3D2CF10F-182D-934B-8DFA-DE9E89AF3178}"/>
                </a:ext>
              </a:extLst>
            </p:cNvPr>
            <p:cNvPicPr>
              <a:picLocks noChangeAspect="1"/>
            </p:cNvPicPr>
            <p:nvPr/>
          </p:nvPicPr>
          <p:blipFill>
            <a:blip r:embed="rId5"/>
            <a:stretch>
              <a:fillRect/>
            </a:stretch>
          </p:blipFill>
          <p:spPr>
            <a:xfrm>
              <a:off x="10475372" y="1563721"/>
              <a:ext cx="479868" cy="569273"/>
            </a:xfrm>
            <a:prstGeom prst="rect">
              <a:avLst/>
            </a:prstGeom>
          </p:spPr>
        </p:pic>
        <p:sp>
          <p:nvSpPr>
            <p:cNvPr id="215" name="TextBox 214">
              <a:extLst>
                <a:ext uri="{FF2B5EF4-FFF2-40B4-BE49-F238E27FC236}">
                  <a16:creationId xmlns:a16="http://schemas.microsoft.com/office/drawing/2014/main" id="{3B6CCBC0-C295-2A9B-61CC-EC71D0228BD4}"/>
                </a:ext>
              </a:extLst>
            </p:cNvPr>
            <p:cNvSpPr txBox="1"/>
            <p:nvPr/>
          </p:nvSpPr>
          <p:spPr>
            <a:xfrm>
              <a:off x="10175306" y="2134973"/>
              <a:ext cx="1080000" cy="153888"/>
            </a:xfrm>
            <a:prstGeom prst="rect">
              <a:avLst/>
            </a:prstGeom>
            <a:noFill/>
          </p:spPr>
          <p:txBody>
            <a:bodyPr wrap="square" lIns="0" tIns="0" rIns="0" bIns="0" rtlCol="0">
              <a:spAutoFit/>
            </a:bodyPr>
            <a:lstStyle/>
            <a:p>
              <a:pPr algn="l">
                <a:lnSpc>
                  <a:spcPct val="100000"/>
                </a:lnSpc>
                <a:spcBef>
                  <a:spcPts val="600"/>
                </a:spcBef>
              </a:pPr>
              <a:r>
                <a:rPr lang="en-GB" sz="1000">
                  <a:solidFill>
                    <a:schemeClr val="accent6"/>
                  </a:solidFill>
                </a:rPr>
                <a:t>ELECTROLYSER</a:t>
              </a:r>
            </a:p>
          </p:txBody>
        </p:sp>
      </p:grpSp>
      <p:sp>
        <p:nvSpPr>
          <p:cNvPr id="229" name="Oval 228">
            <a:extLst>
              <a:ext uri="{FF2B5EF4-FFF2-40B4-BE49-F238E27FC236}">
                <a16:creationId xmlns:a16="http://schemas.microsoft.com/office/drawing/2014/main" id="{B0B5D51D-9255-B4BF-FF44-3DDE13B3EE09}"/>
              </a:ext>
            </a:extLst>
          </p:cNvPr>
          <p:cNvSpPr/>
          <p:nvPr/>
        </p:nvSpPr>
        <p:spPr>
          <a:xfrm>
            <a:off x="9732007" y="1379792"/>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5</a:t>
            </a:r>
          </a:p>
        </p:txBody>
      </p:sp>
      <p:cxnSp>
        <p:nvCxnSpPr>
          <p:cNvPr id="246" name="Connector: Elbow 245">
            <a:extLst>
              <a:ext uri="{FF2B5EF4-FFF2-40B4-BE49-F238E27FC236}">
                <a16:creationId xmlns:a16="http://schemas.microsoft.com/office/drawing/2014/main" id="{3AA9FAAE-78BB-49AF-6B9E-F5020F2814EF}"/>
              </a:ext>
            </a:extLst>
          </p:cNvPr>
          <p:cNvCxnSpPr>
            <a:cxnSpLocks/>
            <a:stCxn id="238" idx="3"/>
            <a:endCxn id="24" idx="1"/>
          </p:cNvCxnSpPr>
          <p:nvPr/>
        </p:nvCxnSpPr>
        <p:spPr>
          <a:xfrm flipV="1">
            <a:off x="4108764" y="4006883"/>
            <a:ext cx="2497791" cy="957596"/>
          </a:xfrm>
          <a:prstGeom prst="bentConnector3">
            <a:avLst>
              <a:gd name="adj1" fmla="val 3133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57" name="Speech Bubble: Rectangle 256">
            <a:extLst>
              <a:ext uri="{FF2B5EF4-FFF2-40B4-BE49-F238E27FC236}">
                <a16:creationId xmlns:a16="http://schemas.microsoft.com/office/drawing/2014/main" id="{648511F6-0CAB-F353-6DA7-6E5FDA5451A6}"/>
              </a:ext>
            </a:extLst>
          </p:cNvPr>
          <p:cNvSpPr/>
          <p:nvPr/>
        </p:nvSpPr>
        <p:spPr>
          <a:xfrm>
            <a:off x="496973" y="3937817"/>
            <a:ext cx="864000" cy="561860"/>
          </a:xfrm>
          <a:prstGeom prst="wedgeRectCallout">
            <a:avLst>
              <a:gd name="adj1" fmla="val 131228"/>
              <a:gd name="adj2" fmla="val 42368"/>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t>Wind farm and CCGT conversion </a:t>
            </a:r>
          </a:p>
        </p:txBody>
      </p:sp>
      <p:sp>
        <p:nvSpPr>
          <p:cNvPr id="258" name="Speech Bubble: Rectangle 257">
            <a:extLst>
              <a:ext uri="{FF2B5EF4-FFF2-40B4-BE49-F238E27FC236}">
                <a16:creationId xmlns:a16="http://schemas.microsoft.com/office/drawing/2014/main" id="{59DB1F6A-AA45-A6DF-9319-4C92851D0B4C}"/>
              </a:ext>
            </a:extLst>
          </p:cNvPr>
          <p:cNvSpPr/>
          <p:nvPr/>
        </p:nvSpPr>
        <p:spPr>
          <a:xfrm>
            <a:off x="3454658" y="1134165"/>
            <a:ext cx="1140978" cy="561860"/>
          </a:xfrm>
          <a:prstGeom prst="wedgeRectCallout">
            <a:avLst>
              <a:gd name="adj1" fmla="val -113832"/>
              <a:gd name="adj2" fmla="val -15888"/>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t>Industrial cluster and blue hydrogen hub</a:t>
            </a:r>
          </a:p>
        </p:txBody>
      </p:sp>
      <p:sp>
        <p:nvSpPr>
          <p:cNvPr id="259" name="Speech Bubble: Rectangle 258">
            <a:extLst>
              <a:ext uri="{FF2B5EF4-FFF2-40B4-BE49-F238E27FC236}">
                <a16:creationId xmlns:a16="http://schemas.microsoft.com/office/drawing/2014/main" id="{809E2DF1-BCD3-D25E-86AD-1DA5D91BE61B}"/>
              </a:ext>
            </a:extLst>
          </p:cNvPr>
          <p:cNvSpPr/>
          <p:nvPr/>
        </p:nvSpPr>
        <p:spPr>
          <a:xfrm>
            <a:off x="9053523" y="5724260"/>
            <a:ext cx="1944000" cy="561860"/>
          </a:xfrm>
          <a:prstGeom prst="wedgeRectCallout">
            <a:avLst>
              <a:gd name="adj1" fmla="val -59329"/>
              <a:gd name="adj2" fmla="val -37757"/>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t>Hydrogen storage to maximise recovery of  renewable energy and provide seasonal storage</a:t>
            </a:r>
          </a:p>
        </p:txBody>
      </p:sp>
      <p:sp>
        <p:nvSpPr>
          <p:cNvPr id="260" name="Speech Bubble: Rectangle 259">
            <a:extLst>
              <a:ext uri="{FF2B5EF4-FFF2-40B4-BE49-F238E27FC236}">
                <a16:creationId xmlns:a16="http://schemas.microsoft.com/office/drawing/2014/main" id="{5EDB0D58-4B5C-F437-2847-ABE55AA3C3C5}"/>
              </a:ext>
            </a:extLst>
          </p:cNvPr>
          <p:cNvSpPr/>
          <p:nvPr/>
        </p:nvSpPr>
        <p:spPr>
          <a:xfrm>
            <a:off x="10397439" y="1075955"/>
            <a:ext cx="1140978" cy="468830"/>
          </a:xfrm>
          <a:prstGeom prst="wedgeRectCallout">
            <a:avLst>
              <a:gd name="adj1" fmla="val -83699"/>
              <a:gd name="adj2" fmla="val 45882"/>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t>Optimising a nuclear plant connection</a:t>
            </a:r>
          </a:p>
        </p:txBody>
      </p:sp>
      <p:grpSp>
        <p:nvGrpSpPr>
          <p:cNvPr id="237" name="Group 236">
            <a:extLst>
              <a:ext uri="{FF2B5EF4-FFF2-40B4-BE49-F238E27FC236}">
                <a16:creationId xmlns:a16="http://schemas.microsoft.com/office/drawing/2014/main" id="{38371651-8E9B-74F5-F5A9-4CD682F753BD}"/>
              </a:ext>
            </a:extLst>
          </p:cNvPr>
          <p:cNvGrpSpPr/>
          <p:nvPr/>
        </p:nvGrpSpPr>
        <p:grpSpPr>
          <a:xfrm>
            <a:off x="8999726" y="1741928"/>
            <a:ext cx="436266" cy="559149"/>
            <a:chOff x="9543589" y="1670064"/>
            <a:chExt cx="436266" cy="559149"/>
          </a:xfrm>
        </p:grpSpPr>
        <p:pic>
          <p:nvPicPr>
            <p:cNvPr id="27" name="Picture 26">
              <a:extLst>
                <a:ext uri="{FF2B5EF4-FFF2-40B4-BE49-F238E27FC236}">
                  <a16:creationId xmlns:a16="http://schemas.microsoft.com/office/drawing/2014/main" id="{44D2407F-4FDF-054A-DEEE-BE3845823E28}"/>
                </a:ext>
              </a:extLst>
            </p:cNvPr>
            <p:cNvPicPr>
              <a:picLocks noChangeAspect="1"/>
            </p:cNvPicPr>
            <p:nvPr/>
          </p:nvPicPr>
          <p:blipFill>
            <a:blip r:embed="rId10"/>
            <a:stretch>
              <a:fillRect/>
            </a:stretch>
          </p:blipFill>
          <p:spPr>
            <a:xfrm>
              <a:off x="9543589" y="1670064"/>
              <a:ext cx="436266" cy="436266"/>
            </a:xfrm>
            <a:prstGeom prst="rect">
              <a:avLst/>
            </a:prstGeom>
            <a:ln>
              <a:noFill/>
            </a:ln>
          </p:spPr>
        </p:pic>
        <p:sp>
          <p:nvSpPr>
            <p:cNvPr id="227" name="TextBox 226">
              <a:extLst>
                <a:ext uri="{FF2B5EF4-FFF2-40B4-BE49-F238E27FC236}">
                  <a16:creationId xmlns:a16="http://schemas.microsoft.com/office/drawing/2014/main" id="{21ECB51F-12B2-7557-33D2-D51D728DC64A}"/>
                </a:ext>
              </a:extLst>
            </p:cNvPr>
            <p:cNvSpPr txBox="1"/>
            <p:nvPr/>
          </p:nvSpPr>
          <p:spPr>
            <a:xfrm>
              <a:off x="9549308" y="2090714"/>
              <a:ext cx="424829" cy="138499"/>
            </a:xfrm>
            <a:prstGeom prst="rect">
              <a:avLst/>
            </a:prstGeom>
            <a:noFill/>
            <a:ln>
              <a:noFill/>
            </a:ln>
          </p:spPr>
          <p:txBody>
            <a:bodyPr wrap="square" lIns="0" tIns="0" rIns="0" bIns="0" rtlCol="0">
              <a:spAutoFit/>
            </a:bodyPr>
            <a:lstStyle/>
            <a:p>
              <a:pPr algn="ctr">
                <a:lnSpc>
                  <a:spcPct val="100000"/>
                </a:lnSpc>
                <a:spcBef>
                  <a:spcPts val="600"/>
                </a:spcBef>
              </a:pPr>
              <a:r>
                <a:rPr lang="en-GB" sz="900">
                  <a:solidFill>
                    <a:srgbClr val="9933FF"/>
                  </a:solidFill>
                </a:rPr>
                <a:t>HEAT</a:t>
              </a:r>
            </a:p>
          </p:txBody>
        </p:sp>
      </p:grpSp>
      <p:cxnSp>
        <p:nvCxnSpPr>
          <p:cNvPr id="235" name="Connector: Elbow 234">
            <a:extLst>
              <a:ext uri="{FF2B5EF4-FFF2-40B4-BE49-F238E27FC236}">
                <a16:creationId xmlns:a16="http://schemas.microsoft.com/office/drawing/2014/main" id="{D1A26B1E-7C55-3A20-1299-64C1E4E66406}"/>
              </a:ext>
            </a:extLst>
          </p:cNvPr>
          <p:cNvCxnSpPr>
            <a:cxnSpLocks/>
            <a:stCxn id="27" idx="3"/>
            <a:endCxn id="205" idx="3"/>
          </p:cNvCxnSpPr>
          <p:nvPr/>
        </p:nvCxnSpPr>
        <p:spPr>
          <a:xfrm flipH="1" flipV="1">
            <a:off x="8109325" y="1279035"/>
            <a:ext cx="1326667" cy="681026"/>
          </a:xfrm>
          <a:prstGeom prst="bentConnector3">
            <a:avLst>
              <a:gd name="adj1" fmla="val -17231"/>
            </a:avLst>
          </a:prstGeom>
          <a:ln w="38100">
            <a:solidFill>
              <a:srgbClr val="9933FF"/>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147" name="Group 146">
            <a:extLst>
              <a:ext uri="{FF2B5EF4-FFF2-40B4-BE49-F238E27FC236}">
                <a16:creationId xmlns:a16="http://schemas.microsoft.com/office/drawing/2014/main" id="{EE301847-35EB-68A4-D60F-549A6FFF94C5}"/>
              </a:ext>
            </a:extLst>
          </p:cNvPr>
          <p:cNvGrpSpPr/>
          <p:nvPr/>
        </p:nvGrpSpPr>
        <p:grpSpPr>
          <a:xfrm>
            <a:off x="3583377" y="4723716"/>
            <a:ext cx="612000" cy="644929"/>
            <a:chOff x="3821121" y="4586556"/>
            <a:chExt cx="612000" cy="644929"/>
          </a:xfrm>
        </p:grpSpPr>
        <p:pic>
          <p:nvPicPr>
            <p:cNvPr id="238" name="Picture 237">
              <a:extLst>
                <a:ext uri="{FF2B5EF4-FFF2-40B4-BE49-F238E27FC236}">
                  <a16:creationId xmlns:a16="http://schemas.microsoft.com/office/drawing/2014/main" id="{15F56791-EA8B-F4A5-2312-1E528331CA4A}"/>
                </a:ext>
              </a:extLst>
            </p:cNvPr>
            <p:cNvPicPr>
              <a:picLocks noChangeAspect="1"/>
            </p:cNvPicPr>
            <p:nvPr/>
          </p:nvPicPr>
          <p:blipFill>
            <a:blip r:embed="rId11"/>
            <a:stretch>
              <a:fillRect/>
            </a:stretch>
          </p:blipFill>
          <p:spPr>
            <a:xfrm>
              <a:off x="3907735" y="4586556"/>
              <a:ext cx="438773" cy="481525"/>
            </a:xfrm>
            <a:prstGeom prst="rect">
              <a:avLst/>
            </a:prstGeom>
          </p:spPr>
        </p:pic>
        <p:sp>
          <p:nvSpPr>
            <p:cNvPr id="239" name="TextBox 238">
              <a:extLst>
                <a:ext uri="{FF2B5EF4-FFF2-40B4-BE49-F238E27FC236}">
                  <a16:creationId xmlns:a16="http://schemas.microsoft.com/office/drawing/2014/main" id="{C52DB693-BE0B-9418-721E-69F9BE34B8F5}"/>
                </a:ext>
              </a:extLst>
            </p:cNvPr>
            <p:cNvSpPr txBox="1"/>
            <p:nvPr/>
          </p:nvSpPr>
          <p:spPr>
            <a:xfrm>
              <a:off x="3821121" y="5077597"/>
              <a:ext cx="612000" cy="153888"/>
            </a:xfrm>
            <a:prstGeom prst="rect">
              <a:avLst/>
            </a:prstGeom>
            <a:noFill/>
          </p:spPr>
          <p:txBody>
            <a:bodyPr wrap="square" lIns="0" tIns="0" rIns="0" bIns="0" rtlCol="0">
              <a:spAutoFit/>
            </a:bodyPr>
            <a:lstStyle/>
            <a:p>
              <a:pPr algn="ctr">
                <a:lnSpc>
                  <a:spcPct val="100000"/>
                </a:lnSpc>
                <a:spcBef>
                  <a:spcPts val="600"/>
                </a:spcBef>
              </a:pPr>
              <a:r>
                <a:rPr lang="en-GB" sz="1000" dirty="0">
                  <a:solidFill>
                    <a:schemeClr val="accent6"/>
                  </a:solidFill>
                </a:rPr>
                <a:t>H</a:t>
              </a:r>
              <a:r>
                <a:rPr lang="en-GB" sz="1000" baseline="-25000" dirty="0">
                  <a:solidFill>
                    <a:schemeClr val="accent6"/>
                  </a:solidFill>
                </a:rPr>
                <a:t>2</a:t>
              </a:r>
              <a:r>
                <a:rPr lang="en-GB" sz="1000" dirty="0">
                  <a:solidFill>
                    <a:schemeClr val="accent6"/>
                  </a:solidFill>
                </a:rPr>
                <a:t> CCGT</a:t>
              </a:r>
            </a:p>
          </p:txBody>
        </p:sp>
      </p:grpSp>
      <p:grpSp>
        <p:nvGrpSpPr>
          <p:cNvPr id="37" name="Group 36">
            <a:extLst>
              <a:ext uri="{FF2B5EF4-FFF2-40B4-BE49-F238E27FC236}">
                <a16:creationId xmlns:a16="http://schemas.microsoft.com/office/drawing/2014/main" id="{7233FC3F-7622-F8BC-F789-7707B759518E}"/>
              </a:ext>
            </a:extLst>
          </p:cNvPr>
          <p:cNvGrpSpPr/>
          <p:nvPr/>
        </p:nvGrpSpPr>
        <p:grpSpPr>
          <a:xfrm>
            <a:off x="1221342" y="4679465"/>
            <a:ext cx="1044000" cy="764975"/>
            <a:chOff x="983432" y="4038142"/>
            <a:chExt cx="1044000" cy="764975"/>
          </a:xfrm>
        </p:grpSpPr>
        <p:pic>
          <p:nvPicPr>
            <p:cNvPr id="240" name="Picture 239">
              <a:extLst>
                <a:ext uri="{FF2B5EF4-FFF2-40B4-BE49-F238E27FC236}">
                  <a16:creationId xmlns:a16="http://schemas.microsoft.com/office/drawing/2014/main" id="{89746954-715E-ED43-706C-8158E96343CF}"/>
                </a:ext>
              </a:extLst>
            </p:cNvPr>
            <p:cNvPicPr>
              <a:picLocks noChangeAspect="1"/>
            </p:cNvPicPr>
            <p:nvPr/>
          </p:nvPicPr>
          <p:blipFill>
            <a:blip r:embed="rId5"/>
            <a:stretch>
              <a:fillRect/>
            </a:stretch>
          </p:blipFill>
          <p:spPr>
            <a:xfrm>
              <a:off x="1229574" y="4038142"/>
              <a:ext cx="479868" cy="569273"/>
            </a:xfrm>
            <a:prstGeom prst="rect">
              <a:avLst/>
            </a:prstGeom>
          </p:spPr>
        </p:pic>
        <p:sp>
          <p:nvSpPr>
            <p:cNvPr id="241" name="TextBox 240">
              <a:extLst>
                <a:ext uri="{FF2B5EF4-FFF2-40B4-BE49-F238E27FC236}">
                  <a16:creationId xmlns:a16="http://schemas.microsoft.com/office/drawing/2014/main" id="{A82F1148-8046-DAF2-C4FF-7198E1F11EFB}"/>
                </a:ext>
              </a:extLst>
            </p:cNvPr>
            <p:cNvSpPr txBox="1"/>
            <p:nvPr/>
          </p:nvSpPr>
          <p:spPr>
            <a:xfrm>
              <a:off x="983432" y="4649229"/>
              <a:ext cx="1044000" cy="153888"/>
            </a:xfrm>
            <a:prstGeom prst="rect">
              <a:avLst/>
            </a:prstGeom>
            <a:noFill/>
          </p:spPr>
          <p:txBody>
            <a:bodyPr wrap="square" lIns="0" tIns="0" rIns="0" bIns="0" rtlCol="0">
              <a:spAutoFit/>
            </a:bodyPr>
            <a:lstStyle/>
            <a:p>
              <a:pPr algn="l">
                <a:lnSpc>
                  <a:spcPct val="100000"/>
                </a:lnSpc>
                <a:spcBef>
                  <a:spcPts val="600"/>
                </a:spcBef>
              </a:pPr>
              <a:r>
                <a:rPr lang="en-GB" sz="1000">
                  <a:solidFill>
                    <a:schemeClr val="accent6"/>
                  </a:solidFill>
                </a:rPr>
                <a:t>ELECTROLYSER</a:t>
              </a:r>
            </a:p>
          </p:txBody>
        </p:sp>
      </p:grpSp>
      <p:cxnSp>
        <p:nvCxnSpPr>
          <p:cNvPr id="34" name="Connector: Curved 33">
            <a:extLst>
              <a:ext uri="{FF2B5EF4-FFF2-40B4-BE49-F238E27FC236}">
                <a16:creationId xmlns:a16="http://schemas.microsoft.com/office/drawing/2014/main" id="{B13E2924-890B-0878-6F71-021FB81FBC4F}"/>
              </a:ext>
            </a:extLst>
          </p:cNvPr>
          <p:cNvCxnSpPr>
            <a:cxnSpLocks/>
            <a:stCxn id="88" idx="2"/>
            <a:endCxn id="238" idx="0"/>
          </p:cNvCxnSpPr>
          <p:nvPr/>
        </p:nvCxnSpPr>
        <p:spPr>
          <a:xfrm rot="16200000" flipH="1">
            <a:off x="3709304" y="4543641"/>
            <a:ext cx="314877" cy="45272"/>
          </a:xfrm>
          <a:prstGeom prst="curvedConnector3">
            <a:avLst>
              <a:gd name="adj1" fmla="val 50000"/>
            </a:avLst>
          </a:prstGeom>
          <a:ln>
            <a:solidFill>
              <a:schemeClr val="accent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D8698FCE-B38C-5BB8-0168-43989FC1C5E7}"/>
              </a:ext>
            </a:extLst>
          </p:cNvPr>
          <p:cNvSpPr txBox="1"/>
          <p:nvPr/>
        </p:nvSpPr>
        <p:spPr>
          <a:xfrm>
            <a:off x="3900423" y="4450054"/>
            <a:ext cx="947228" cy="276999"/>
          </a:xfrm>
          <a:prstGeom prst="rect">
            <a:avLst/>
          </a:prstGeom>
          <a:noFill/>
        </p:spPr>
        <p:txBody>
          <a:bodyPr wrap="square" lIns="0" tIns="0" rIns="0" bIns="0" rtlCol="0">
            <a:spAutoFit/>
          </a:bodyPr>
          <a:lstStyle/>
          <a:p>
            <a:pPr algn="ctr">
              <a:lnSpc>
                <a:spcPct val="100000"/>
              </a:lnSpc>
              <a:spcBef>
                <a:spcPts val="600"/>
              </a:spcBef>
            </a:pPr>
            <a:r>
              <a:rPr lang="en-GB" sz="900" i="1">
                <a:solidFill>
                  <a:schemeClr val="accent1"/>
                </a:solidFill>
              </a:rPr>
              <a:t>Convert from gas to hydrogen</a:t>
            </a:r>
          </a:p>
        </p:txBody>
      </p:sp>
      <p:grpSp>
        <p:nvGrpSpPr>
          <p:cNvPr id="21" name="Group 20">
            <a:extLst>
              <a:ext uri="{FF2B5EF4-FFF2-40B4-BE49-F238E27FC236}">
                <a16:creationId xmlns:a16="http://schemas.microsoft.com/office/drawing/2014/main" id="{D397C199-7CB5-7F3C-127D-E4F460B73E0A}"/>
              </a:ext>
            </a:extLst>
          </p:cNvPr>
          <p:cNvGrpSpPr/>
          <p:nvPr/>
        </p:nvGrpSpPr>
        <p:grpSpPr>
          <a:xfrm>
            <a:off x="6592823" y="4984123"/>
            <a:ext cx="946852" cy="804891"/>
            <a:chOff x="6447631" y="4390175"/>
            <a:chExt cx="946852" cy="804891"/>
          </a:xfrm>
        </p:grpSpPr>
        <p:pic>
          <p:nvPicPr>
            <p:cNvPr id="14" name="Picture 13">
              <a:extLst>
                <a:ext uri="{FF2B5EF4-FFF2-40B4-BE49-F238E27FC236}">
                  <a16:creationId xmlns:a16="http://schemas.microsoft.com/office/drawing/2014/main" id="{292ED398-3365-7331-6308-A2002DE47A82}"/>
                </a:ext>
              </a:extLst>
            </p:cNvPr>
            <p:cNvPicPr>
              <a:picLocks noChangeAspect="1"/>
            </p:cNvPicPr>
            <p:nvPr/>
          </p:nvPicPr>
          <p:blipFill>
            <a:blip r:embed="rId12"/>
            <a:stretch>
              <a:fillRect/>
            </a:stretch>
          </p:blipFill>
          <p:spPr>
            <a:xfrm>
              <a:off x="6619167" y="4390175"/>
              <a:ext cx="508148" cy="462349"/>
            </a:xfrm>
            <a:prstGeom prst="rect">
              <a:avLst/>
            </a:prstGeom>
          </p:spPr>
        </p:pic>
        <p:sp>
          <p:nvSpPr>
            <p:cNvPr id="20" name="TextBox 19">
              <a:extLst>
                <a:ext uri="{FF2B5EF4-FFF2-40B4-BE49-F238E27FC236}">
                  <a16:creationId xmlns:a16="http://schemas.microsoft.com/office/drawing/2014/main" id="{F830B1C2-A25A-940C-8951-D564FB52BAF9}"/>
                </a:ext>
              </a:extLst>
            </p:cNvPr>
            <p:cNvSpPr txBox="1"/>
            <p:nvPr/>
          </p:nvSpPr>
          <p:spPr>
            <a:xfrm>
              <a:off x="6447631" y="4856512"/>
              <a:ext cx="946852" cy="338554"/>
            </a:xfrm>
            <a:prstGeom prst="rect">
              <a:avLst/>
            </a:prstGeom>
            <a:noFill/>
          </p:spPr>
          <p:txBody>
            <a:bodyPr wrap="square" lIns="0" tIns="0" rIns="0" bIns="0" rtlCol="0">
              <a:spAutoFit/>
            </a:bodyPr>
            <a:lstStyle/>
            <a:p>
              <a:pPr algn="ctr">
                <a:lnSpc>
                  <a:spcPct val="100000"/>
                </a:lnSpc>
                <a:spcBef>
                  <a:spcPts val="600"/>
                </a:spcBef>
              </a:pPr>
              <a:r>
                <a:rPr lang="en-GB" sz="1100">
                  <a:solidFill>
                    <a:schemeClr val="tx2"/>
                  </a:solidFill>
                </a:rPr>
                <a:t>POWER GENERATOR</a:t>
              </a:r>
            </a:p>
          </p:txBody>
        </p:sp>
      </p:grpSp>
      <p:grpSp>
        <p:nvGrpSpPr>
          <p:cNvPr id="151" name="Group 150">
            <a:extLst>
              <a:ext uri="{FF2B5EF4-FFF2-40B4-BE49-F238E27FC236}">
                <a16:creationId xmlns:a16="http://schemas.microsoft.com/office/drawing/2014/main" id="{F0C4FBAB-270D-AC64-80FF-7267B36AB327}"/>
              </a:ext>
            </a:extLst>
          </p:cNvPr>
          <p:cNvGrpSpPr/>
          <p:nvPr/>
        </p:nvGrpSpPr>
        <p:grpSpPr>
          <a:xfrm>
            <a:off x="8042077" y="4892946"/>
            <a:ext cx="946852" cy="783201"/>
            <a:chOff x="8042077" y="4892946"/>
            <a:chExt cx="946852" cy="783201"/>
          </a:xfrm>
        </p:grpSpPr>
        <p:sp>
          <p:nvSpPr>
            <p:cNvPr id="249" name="TextBox 248">
              <a:extLst>
                <a:ext uri="{FF2B5EF4-FFF2-40B4-BE49-F238E27FC236}">
                  <a16:creationId xmlns:a16="http://schemas.microsoft.com/office/drawing/2014/main" id="{16AABB36-C876-FC36-C6A8-B78D980A508F}"/>
                </a:ext>
              </a:extLst>
            </p:cNvPr>
            <p:cNvSpPr txBox="1"/>
            <p:nvPr/>
          </p:nvSpPr>
          <p:spPr>
            <a:xfrm>
              <a:off x="8042077" y="5506870"/>
              <a:ext cx="946852" cy="169277"/>
            </a:xfrm>
            <a:prstGeom prst="rect">
              <a:avLst/>
            </a:prstGeom>
            <a:noFill/>
          </p:spPr>
          <p:txBody>
            <a:bodyPr wrap="square" lIns="0" tIns="0" rIns="0" bIns="0" rtlCol="0">
              <a:spAutoFit/>
            </a:bodyPr>
            <a:lstStyle/>
            <a:p>
              <a:pPr algn="ctr">
                <a:lnSpc>
                  <a:spcPct val="100000"/>
                </a:lnSpc>
                <a:spcBef>
                  <a:spcPts val="600"/>
                </a:spcBef>
              </a:pPr>
              <a:r>
                <a:rPr lang="en-GB" sz="1100" dirty="0">
                  <a:solidFill>
                    <a:schemeClr val="tx2"/>
                  </a:solidFill>
                </a:rPr>
                <a:t>H</a:t>
              </a:r>
              <a:r>
                <a:rPr lang="en-GB" sz="1100" baseline="-25000" dirty="0">
                  <a:solidFill>
                    <a:schemeClr val="tx2"/>
                  </a:solidFill>
                </a:rPr>
                <a:t>2</a:t>
              </a:r>
              <a:r>
                <a:rPr lang="en-GB" sz="1100" dirty="0">
                  <a:solidFill>
                    <a:schemeClr val="tx2"/>
                  </a:solidFill>
                </a:rPr>
                <a:t> STORAGE</a:t>
              </a:r>
            </a:p>
          </p:txBody>
        </p:sp>
        <p:pic>
          <p:nvPicPr>
            <p:cNvPr id="250" name="Picture 249">
              <a:extLst>
                <a:ext uri="{FF2B5EF4-FFF2-40B4-BE49-F238E27FC236}">
                  <a16:creationId xmlns:a16="http://schemas.microsoft.com/office/drawing/2014/main" id="{BAE0A0F7-5C8F-2A8B-955F-EBF57B2DBC63}"/>
                </a:ext>
              </a:extLst>
            </p:cNvPr>
            <p:cNvPicPr>
              <a:picLocks noChangeAspect="1"/>
            </p:cNvPicPr>
            <p:nvPr/>
          </p:nvPicPr>
          <p:blipFill>
            <a:blip r:embed="rId4"/>
            <a:stretch>
              <a:fillRect/>
            </a:stretch>
          </p:blipFill>
          <p:spPr>
            <a:xfrm>
              <a:off x="8163636" y="4892946"/>
              <a:ext cx="647268" cy="639227"/>
            </a:xfrm>
            <a:prstGeom prst="rect">
              <a:avLst/>
            </a:prstGeom>
          </p:spPr>
        </p:pic>
      </p:grpSp>
      <p:cxnSp>
        <p:nvCxnSpPr>
          <p:cNvPr id="36" name="Connector: Elbow 35">
            <a:extLst>
              <a:ext uri="{FF2B5EF4-FFF2-40B4-BE49-F238E27FC236}">
                <a16:creationId xmlns:a16="http://schemas.microsoft.com/office/drawing/2014/main" id="{7267DCC0-21C6-1F0F-6542-5FA63668E7E8}"/>
              </a:ext>
            </a:extLst>
          </p:cNvPr>
          <p:cNvCxnSpPr>
            <a:cxnSpLocks/>
            <a:stCxn id="250" idx="1"/>
            <a:endCxn id="14" idx="3"/>
          </p:cNvCxnSpPr>
          <p:nvPr/>
        </p:nvCxnSpPr>
        <p:spPr>
          <a:xfrm rot="10800000" flipV="1">
            <a:off x="7272508" y="5212560"/>
            <a:ext cx="891129" cy="2738"/>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41" name="Connector: Elbow 40">
            <a:extLst>
              <a:ext uri="{FF2B5EF4-FFF2-40B4-BE49-F238E27FC236}">
                <a16:creationId xmlns:a16="http://schemas.microsoft.com/office/drawing/2014/main" id="{11F6D5B7-5987-6E9A-59C3-A452B6387CA9}"/>
              </a:ext>
            </a:extLst>
          </p:cNvPr>
          <p:cNvCxnSpPr>
            <a:cxnSpLocks/>
            <a:stCxn id="240" idx="3"/>
            <a:endCxn id="7" idx="1"/>
          </p:cNvCxnSpPr>
          <p:nvPr/>
        </p:nvCxnSpPr>
        <p:spPr>
          <a:xfrm>
            <a:off x="1947352" y="4964102"/>
            <a:ext cx="517692" cy="1639"/>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50" name="Connector: Elbow 49">
            <a:extLst>
              <a:ext uri="{FF2B5EF4-FFF2-40B4-BE49-F238E27FC236}">
                <a16:creationId xmlns:a16="http://schemas.microsoft.com/office/drawing/2014/main" id="{896D5F28-28E6-3883-8744-D6D4933E383D}"/>
              </a:ext>
            </a:extLst>
          </p:cNvPr>
          <p:cNvCxnSpPr>
            <a:cxnSpLocks/>
            <a:stCxn id="94" idx="0"/>
            <a:endCxn id="240" idx="1"/>
          </p:cNvCxnSpPr>
          <p:nvPr/>
        </p:nvCxnSpPr>
        <p:spPr>
          <a:xfrm rot="5400000" flipH="1" flipV="1">
            <a:off x="849618" y="4732018"/>
            <a:ext cx="385781" cy="849951"/>
          </a:xfrm>
          <a:prstGeom prst="bentConnector2">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91" name="Group 90">
            <a:extLst>
              <a:ext uri="{FF2B5EF4-FFF2-40B4-BE49-F238E27FC236}">
                <a16:creationId xmlns:a16="http://schemas.microsoft.com/office/drawing/2014/main" id="{569DA103-BEBE-4037-DB1A-4CA23B72772B}"/>
              </a:ext>
            </a:extLst>
          </p:cNvPr>
          <p:cNvGrpSpPr/>
          <p:nvPr/>
        </p:nvGrpSpPr>
        <p:grpSpPr>
          <a:xfrm>
            <a:off x="1174293" y="2898140"/>
            <a:ext cx="1204497" cy="699431"/>
            <a:chOff x="1960755" y="2624134"/>
            <a:chExt cx="1204497" cy="699431"/>
          </a:xfrm>
        </p:grpSpPr>
        <p:sp>
          <p:nvSpPr>
            <p:cNvPr id="116" name="TextBox 115">
              <a:extLst>
                <a:ext uri="{FF2B5EF4-FFF2-40B4-BE49-F238E27FC236}">
                  <a16:creationId xmlns:a16="http://schemas.microsoft.com/office/drawing/2014/main" id="{3C6650A3-6FC8-2787-FD4B-AB1437FB6173}"/>
                </a:ext>
              </a:extLst>
            </p:cNvPr>
            <p:cNvSpPr txBox="1"/>
            <p:nvPr/>
          </p:nvSpPr>
          <p:spPr>
            <a:xfrm>
              <a:off x="1960755" y="3169677"/>
              <a:ext cx="1204497" cy="153888"/>
            </a:xfrm>
            <a:prstGeom prst="rect">
              <a:avLst/>
            </a:prstGeom>
            <a:noFill/>
          </p:spPr>
          <p:txBody>
            <a:bodyPr wrap="square" lIns="0" tIns="0" rIns="0" bIns="0" rtlCol="0">
              <a:spAutoFit/>
            </a:bodyPr>
            <a:lstStyle/>
            <a:p>
              <a:pPr algn="ctr">
                <a:lnSpc>
                  <a:spcPct val="100000"/>
                </a:lnSpc>
                <a:spcBef>
                  <a:spcPts val="600"/>
                </a:spcBef>
              </a:pPr>
              <a:r>
                <a:rPr lang="en-GB" sz="1000" dirty="0">
                  <a:solidFill>
                    <a:schemeClr val="accent6"/>
                  </a:solidFill>
                </a:rPr>
                <a:t>BLUE H</a:t>
              </a:r>
              <a:r>
                <a:rPr lang="en-GB" sz="1000" baseline="-25000" dirty="0">
                  <a:solidFill>
                    <a:schemeClr val="accent6"/>
                  </a:solidFill>
                </a:rPr>
                <a:t>2</a:t>
              </a:r>
              <a:r>
                <a:rPr lang="en-GB" sz="1000" dirty="0">
                  <a:solidFill>
                    <a:schemeClr val="accent6"/>
                  </a:solidFill>
                </a:rPr>
                <a:t> PLANT</a:t>
              </a:r>
            </a:p>
          </p:txBody>
        </p:sp>
        <p:pic>
          <p:nvPicPr>
            <p:cNvPr id="283" name="Picture 282">
              <a:extLst>
                <a:ext uri="{FF2B5EF4-FFF2-40B4-BE49-F238E27FC236}">
                  <a16:creationId xmlns:a16="http://schemas.microsoft.com/office/drawing/2014/main" id="{DA686C4F-834F-EE95-A622-6D451CF6389B}"/>
                </a:ext>
              </a:extLst>
            </p:cNvPr>
            <p:cNvPicPr>
              <a:picLocks noChangeAspect="1"/>
            </p:cNvPicPr>
            <p:nvPr/>
          </p:nvPicPr>
          <p:blipFill>
            <a:blip r:embed="rId13"/>
            <a:stretch>
              <a:fillRect/>
            </a:stretch>
          </p:blipFill>
          <p:spPr>
            <a:xfrm>
              <a:off x="2228858" y="2624134"/>
              <a:ext cx="572168" cy="526321"/>
            </a:xfrm>
            <a:prstGeom prst="rect">
              <a:avLst/>
            </a:prstGeom>
          </p:spPr>
        </p:pic>
      </p:grpSp>
      <p:sp>
        <p:nvSpPr>
          <p:cNvPr id="12" name="Rectangle 11">
            <a:extLst>
              <a:ext uri="{FF2B5EF4-FFF2-40B4-BE49-F238E27FC236}">
                <a16:creationId xmlns:a16="http://schemas.microsoft.com/office/drawing/2014/main" id="{52E7DE3D-0372-E6BC-7D54-B04BF59FAE9F}"/>
              </a:ext>
            </a:extLst>
          </p:cNvPr>
          <p:cNvSpPr/>
          <p:nvPr/>
        </p:nvSpPr>
        <p:spPr>
          <a:xfrm>
            <a:off x="1182169" y="1134164"/>
            <a:ext cx="1593093" cy="2558887"/>
          </a:xfrm>
          <a:prstGeom prst="rect">
            <a:avLst/>
          </a:prstGeom>
          <a:noFill/>
          <a:ln w="952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17" name="Oval 16">
            <a:extLst>
              <a:ext uri="{FF2B5EF4-FFF2-40B4-BE49-F238E27FC236}">
                <a16:creationId xmlns:a16="http://schemas.microsoft.com/office/drawing/2014/main" id="{F536D39C-6E44-A723-D6E2-140D848AF8B0}"/>
              </a:ext>
            </a:extLst>
          </p:cNvPr>
          <p:cNvSpPr/>
          <p:nvPr/>
        </p:nvSpPr>
        <p:spPr>
          <a:xfrm>
            <a:off x="4502053" y="2762989"/>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6</a:t>
            </a:r>
          </a:p>
        </p:txBody>
      </p:sp>
      <p:cxnSp>
        <p:nvCxnSpPr>
          <p:cNvPr id="79" name="Connector: Elbow 78">
            <a:extLst>
              <a:ext uri="{FF2B5EF4-FFF2-40B4-BE49-F238E27FC236}">
                <a16:creationId xmlns:a16="http://schemas.microsoft.com/office/drawing/2014/main" id="{7525404A-F782-5AD4-DE98-744382139166}"/>
              </a:ext>
            </a:extLst>
          </p:cNvPr>
          <p:cNvCxnSpPr>
            <a:cxnSpLocks/>
            <a:stCxn id="204" idx="1"/>
            <a:endCxn id="87" idx="1"/>
          </p:cNvCxnSpPr>
          <p:nvPr/>
        </p:nvCxnSpPr>
        <p:spPr>
          <a:xfrm rot="10800000" flipV="1">
            <a:off x="3592048" y="3248246"/>
            <a:ext cx="782527" cy="756951"/>
          </a:xfrm>
          <a:prstGeom prst="bentConnector3">
            <a:avLst>
              <a:gd name="adj1" fmla="val 154921"/>
            </a:avLst>
          </a:prstGeom>
          <a:ln w="28575">
            <a:solidFill>
              <a:srgbClr val="FF6699"/>
            </a:solidFill>
            <a:tailEnd type="triangle"/>
          </a:ln>
        </p:spPr>
        <p:style>
          <a:lnRef idx="1">
            <a:schemeClr val="accent1"/>
          </a:lnRef>
          <a:fillRef idx="0">
            <a:schemeClr val="accent1"/>
          </a:fillRef>
          <a:effectRef idx="0">
            <a:schemeClr val="accent1"/>
          </a:effectRef>
          <a:fontRef idx="minor">
            <a:schemeClr val="tx1"/>
          </a:fontRef>
        </p:style>
      </p:cxnSp>
      <p:cxnSp>
        <p:nvCxnSpPr>
          <p:cNvPr id="102" name="Connector: Elbow 101">
            <a:extLst>
              <a:ext uri="{FF2B5EF4-FFF2-40B4-BE49-F238E27FC236}">
                <a16:creationId xmlns:a16="http://schemas.microsoft.com/office/drawing/2014/main" id="{4395F215-D175-B53D-EDFD-918DBB84A7BD}"/>
              </a:ext>
            </a:extLst>
          </p:cNvPr>
          <p:cNvCxnSpPr>
            <a:cxnSpLocks/>
            <a:stCxn id="280" idx="1"/>
            <a:endCxn id="283" idx="3"/>
          </p:cNvCxnSpPr>
          <p:nvPr/>
        </p:nvCxnSpPr>
        <p:spPr>
          <a:xfrm rot="10800000">
            <a:off x="2014564" y="3161302"/>
            <a:ext cx="2361882" cy="677"/>
          </a:xfrm>
          <a:prstGeom prst="bentConnector3">
            <a:avLst>
              <a:gd name="adj1" fmla="val 50000"/>
            </a:avLst>
          </a:prstGeom>
          <a:ln w="28575">
            <a:solidFill>
              <a:srgbClr val="FF6699"/>
            </a:solidFill>
            <a:tailEnd type="triangle"/>
          </a:ln>
        </p:spPr>
        <p:style>
          <a:lnRef idx="1">
            <a:schemeClr val="accent1"/>
          </a:lnRef>
          <a:fillRef idx="0">
            <a:schemeClr val="accent1"/>
          </a:fillRef>
          <a:effectRef idx="0">
            <a:schemeClr val="accent1"/>
          </a:effectRef>
          <a:fontRef idx="minor">
            <a:schemeClr val="tx1"/>
          </a:fontRef>
        </p:style>
      </p:cxnSp>
      <p:cxnSp>
        <p:nvCxnSpPr>
          <p:cNvPr id="115" name="Connector: Elbow 114">
            <a:extLst>
              <a:ext uri="{FF2B5EF4-FFF2-40B4-BE49-F238E27FC236}">
                <a16:creationId xmlns:a16="http://schemas.microsoft.com/office/drawing/2014/main" id="{D6576B3A-DA97-C5CF-9597-8E21B3293CE8}"/>
              </a:ext>
            </a:extLst>
          </p:cNvPr>
          <p:cNvCxnSpPr>
            <a:cxnSpLocks/>
            <a:stCxn id="199" idx="1"/>
          </p:cNvCxnSpPr>
          <p:nvPr/>
        </p:nvCxnSpPr>
        <p:spPr>
          <a:xfrm rot="10800000">
            <a:off x="1966638" y="1571665"/>
            <a:ext cx="2407937" cy="1511943"/>
          </a:xfrm>
          <a:prstGeom prst="bentConnector3">
            <a:avLst>
              <a:gd name="adj1" fmla="val 50000"/>
            </a:avLst>
          </a:prstGeom>
          <a:ln w="28575">
            <a:solidFill>
              <a:srgbClr val="FF6699"/>
            </a:solidFill>
            <a:tailEnd type="triangle"/>
          </a:ln>
        </p:spPr>
        <p:style>
          <a:lnRef idx="1">
            <a:schemeClr val="accent1"/>
          </a:lnRef>
          <a:fillRef idx="0">
            <a:schemeClr val="accent1"/>
          </a:fillRef>
          <a:effectRef idx="0">
            <a:schemeClr val="accent1"/>
          </a:effectRef>
          <a:fontRef idx="minor">
            <a:schemeClr val="tx1"/>
          </a:fontRef>
        </p:style>
      </p:cxnSp>
      <p:cxnSp>
        <p:nvCxnSpPr>
          <p:cNvPr id="136" name="Connector: Elbow 135">
            <a:extLst>
              <a:ext uri="{FF2B5EF4-FFF2-40B4-BE49-F238E27FC236}">
                <a16:creationId xmlns:a16="http://schemas.microsoft.com/office/drawing/2014/main" id="{82ED3AB2-72C8-1632-505E-09FB1D686E52}"/>
              </a:ext>
            </a:extLst>
          </p:cNvPr>
          <p:cNvCxnSpPr>
            <a:cxnSpLocks/>
            <a:stCxn id="7" idx="3"/>
            <a:endCxn id="238" idx="1"/>
          </p:cNvCxnSpPr>
          <p:nvPr/>
        </p:nvCxnSpPr>
        <p:spPr>
          <a:xfrm flipV="1">
            <a:off x="3112312" y="4964479"/>
            <a:ext cx="557679" cy="1262"/>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290" name="Connector: Elbow 289">
            <a:extLst>
              <a:ext uri="{FF2B5EF4-FFF2-40B4-BE49-F238E27FC236}">
                <a16:creationId xmlns:a16="http://schemas.microsoft.com/office/drawing/2014/main" id="{E11277C9-B115-DE7E-928C-0F9BCCF5A2CC}"/>
              </a:ext>
            </a:extLst>
          </p:cNvPr>
          <p:cNvCxnSpPr>
            <a:cxnSpLocks/>
          </p:cNvCxnSpPr>
          <p:nvPr/>
        </p:nvCxnSpPr>
        <p:spPr>
          <a:xfrm rot="5400000" flipH="1" flipV="1">
            <a:off x="5549091" y="4727757"/>
            <a:ext cx="652941" cy="0"/>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293" name="Connector: Elbow 292">
            <a:extLst>
              <a:ext uri="{FF2B5EF4-FFF2-40B4-BE49-F238E27FC236}">
                <a16:creationId xmlns:a16="http://schemas.microsoft.com/office/drawing/2014/main" id="{688DF49F-E1A9-E7FF-70A3-A474A6087F39}"/>
              </a:ext>
            </a:extLst>
          </p:cNvPr>
          <p:cNvCxnSpPr>
            <a:cxnSpLocks/>
          </p:cNvCxnSpPr>
          <p:nvPr/>
        </p:nvCxnSpPr>
        <p:spPr>
          <a:xfrm rot="5400000" flipH="1" flipV="1">
            <a:off x="5775945" y="4718613"/>
            <a:ext cx="652941" cy="0"/>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295" name="Title 1">
            <a:extLst>
              <a:ext uri="{FF2B5EF4-FFF2-40B4-BE49-F238E27FC236}">
                <a16:creationId xmlns:a16="http://schemas.microsoft.com/office/drawing/2014/main" id="{48C90619-A31E-9492-1391-CE5CC8ABB982}"/>
              </a:ext>
            </a:extLst>
          </p:cNvPr>
          <p:cNvSpPr txBox="1">
            <a:spLocks/>
          </p:cNvSpPr>
          <p:nvPr/>
        </p:nvSpPr>
        <p:spPr>
          <a:xfrm>
            <a:off x="97411" y="385010"/>
            <a:ext cx="11110914" cy="936000"/>
          </a:xfrm>
          <a:prstGeom prst="rect">
            <a:avLst/>
          </a:prstGeom>
        </p:spPr>
        <p:txBody>
          <a:bodyPr vert="horz" lIns="0" tIns="0" rIns="0" bIns="0" rtlCol="0" anchor="t" anchorCtr="0">
            <a:noAutofit/>
          </a:bodyPr>
          <a:lstStyle>
            <a:lvl1pPr algn="l" defTabSz="914400" rtl="0" eaLnBrk="1" latinLnBrk="0" hangingPunct="1">
              <a:lnSpc>
                <a:spcPct val="83000"/>
              </a:lnSpc>
              <a:spcBef>
                <a:spcPct val="0"/>
              </a:spcBef>
              <a:buNone/>
              <a:defRPr sz="3600" b="0" kern="1200">
                <a:solidFill>
                  <a:schemeClr val="accent1"/>
                </a:solidFill>
                <a:latin typeface="+mj-lt"/>
                <a:ea typeface="+mj-ea"/>
                <a:cs typeface="+mj-cs"/>
              </a:defRPr>
            </a:lvl1pPr>
          </a:lstStyle>
          <a:p>
            <a:r>
              <a:rPr lang="en-GB" sz="3200" dirty="0"/>
              <a:t>3.2 Use case 1</a:t>
            </a:r>
          </a:p>
        </p:txBody>
      </p:sp>
      <p:sp>
        <p:nvSpPr>
          <p:cNvPr id="6" name="Speech Bubble: Rectangle 5">
            <a:extLst>
              <a:ext uri="{FF2B5EF4-FFF2-40B4-BE49-F238E27FC236}">
                <a16:creationId xmlns:a16="http://schemas.microsoft.com/office/drawing/2014/main" id="{9F7B8526-1C6F-1EC7-F7EF-82FFC201B111}"/>
              </a:ext>
            </a:extLst>
          </p:cNvPr>
          <p:cNvSpPr/>
          <p:nvPr/>
        </p:nvSpPr>
        <p:spPr>
          <a:xfrm>
            <a:off x="3372629" y="2558671"/>
            <a:ext cx="899470" cy="399797"/>
          </a:xfrm>
          <a:prstGeom prst="wedgeRectCallout">
            <a:avLst>
              <a:gd name="adj1" fmla="val 71132"/>
              <a:gd name="adj2" fmla="val 116208"/>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t>Future of gas network</a:t>
            </a:r>
          </a:p>
        </p:txBody>
      </p:sp>
      <p:sp>
        <p:nvSpPr>
          <p:cNvPr id="10" name="Rectangle 9">
            <a:extLst>
              <a:ext uri="{FF2B5EF4-FFF2-40B4-BE49-F238E27FC236}">
                <a16:creationId xmlns:a16="http://schemas.microsoft.com/office/drawing/2014/main" id="{36EA01A9-7C11-FEC9-929C-4BEFD7E2E0BF}"/>
              </a:ext>
            </a:extLst>
          </p:cNvPr>
          <p:cNvSpPr/>
          <p:nvPr/>
        </p:nvSpPr>
        <p:spPr>
          <a:xfrm>
            <a:off x="243660" y="3791371"/>
            <a:ext cx="5489513" cy="2253443"/>
          </a:xfrm>
          <a:prstGeom prst="rect">
            <a:avLst/>
          </a:prstGeom>
          <a:noFill/>
          <a:ln w="952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pic>
        <p:nvPicPr>
          <p:cNvPr id="25" name="Picture 24">
            <a:extLst>
              <a:ext uri="{FF2B5EF4-FFF2-40B4-BE49-F238E27FC236}">
                <a16:creationId xmlns:a16="http://schemas.microsoft.com/office/drawing/2014/main" id="{EB18F990-43EC-67B1-6D26-33F4BFCC379C}"/>
              </a:ext>
            </a:extLst>
          </p:cNvPr>
          <p:cNvPicPr>
            <a:picLocks noChangeAspect="1"/>
          </p:cNvPicPr>
          <p:nvPr/>
        </p:nvPicPr>
        <p:blipFill>
          <a:blip r:embed="rId14"/>
          <a:stretch>
            <a:fillRect/>
          </a:stretch>
        </p:blipFill>
        <p:spPr>
          <a:xfrm>
            <a:off x="10372646" y="1671603"/>
            <a:ext cx="572540" cy="574812"/>
          </a:xfrm>
          <a:prstGeom prst="rect">
            <a:avLst/>
          </a:prstGeom>
        </p:spPr>
      </p:pic>
      <p:sp>
        <p:nvSpPr>
          <p:cNvPr id="28" name="TextBox 27">
            <a:extLst>
              <a:ext uri="{FF2B5EF4-FFF2-40B4-BE49-F238E27FC236}">
                <a16:creationId xmlns:a16="http://schemas.microsoft.com/office/drawing/2014/main" id="{B1F133B1-8953-6881-8D44-19F7E6B7B7B7}"/>
              </a:ext>
            </a:extLst>
          </p:cNvPr>
          <p:cNvSpPr txBox="1"/>
          <p:nvPr/>
        </p:nvSpPr>
        <p:spPr>
          <a:xfrm>
            <a:off x="9847207" y="1759767"/>
            <a:ext cx="656280" cy="138499"/>
          </a:xfrm>
          <a:prstGeom prst="rect">
            <a:avLst/>
          </a:prstGeom>
          <a:noFill/>
        </p:spPr>
        <p:txBody>
          <a:bodyPr wrap="square" lIns="0" tIns="0" rIns="0" bIns="0" rtlCol="0">
            <a:spAutoFit/>
          </a:bodyPr>
          <a:lstStyle/>
          <a:p>
            <a:pPr algn="ctr">
              <a:lnSpc>
                <a:spcPct val="100000"/>
              </a:lnSpc>
              <a:spcBef>
                <a:spcPts val="600"/>
              </a:spcBef>
            </a:pPr>
            <a:r>
              <a:rPr lang="en-GB" sz="900" i="1">
                <a:solidFill>
                  <a:schemeClr val="accent1"/>
                </a:solidFill>
              </a:rPr>
              <a:t>DHN</a:t>
            </a:r>
          </a:p>
        </p:txBody>
      </p:sp>
      <p:grpSp>
        <p:nvGrpSpPr>
          <p:cNvPr id="244" name="Group 243">
            <a:extLst>
              <a:ext uri="{FF2B5EF4-FFF2-40B4-BE49-F238E27FC236}">
                <a16:creationId xmlns:a16="http://schemas.microsoft.com/office/drawing/2014/main" id="{53481262-DF8E-E7DA-0776-2AED9FCA8E30}"/>
              </a:ext>
            </a:extLst>
          </p:cNvPr>
          <p:cNvGrpSpPr/>
          <p:nvPr/>
        </p:nvGrpSpPr>
        <p:grpSpPr>
          <a:xfrm>
            <a:off x="8248973" y="4191753"/>
            <a:ext cx="1003797" cy="427564"/>
            <a:chOff x="8248973" y="4191753"/>
            <a:chExt cx="1003797" cy="427564"/>
          </a:xfrm>
        </p:grpSpPr>
        <p:pic>
          <p:nvPicPr>
            <p:cNvPr id="230" name="Picture 229">
              <a:extLst>
                <a:ext uri="{FF2B5EF4-FFF2-40B4-BE49-F238E27FC236}">
                  <a16:creationId xmlns:a16="http://schemas.microsoft.com/office/drawing/2014/main" id="{C655A96C-5754-84D5-5DDA-5A675E5D2401}"/>
                </a:ext>
              </a:extLst>
            </p:cNvPr>
            <p:cNvPicPr>
              <a:picLocks noChangeAspect="1"/>
            </p:cNvPicPr>
            <p:nvPr/>
          </p:nvPicPr>
          <p:blipFill>
            <a:blip r:embed="rId15"/>
            <a:stretch>
              <a:fillRect/>
            </a:stretch>
          </p:blipFill>
          <p:spPr>
            <a:xfrm>
              <a:off x="8248973" y="4218966"/>
              <a:ext cx="459422" cy="399497"/>
            </a:xfrm>
            <a:prstGeom prst="rect">
              <a:avLst/>
            </a:prstGeom>
          </p:spPr>
        </p:pic>
        <p:pic>
          <p:nvPicPr>
            <p:cNvPr id="231" name="Picture 230">
              <a:extLst>
                <a:ext uri="{FF2B5EF4-FFF2-40B4-BE49-F238E27FC236}">
                  <a16:creationId xmlns:a16="http://schemas.microsoft.com/office/drawing/2014/main" id="{8FDB7B98-7160-6142-2853-EDDDEC8041BB}"/>
                </a:ext>
              </a:extLst>
            </p:cNvPr>
            <p:cNvPicPr>
              <a:picLocks noChangeAspect="1"/>
            </p:cNvPicPr>
            <p:nvPr/>
          </p:nvPicPr>
          <p:blipFill>
            <a:blip r:embed="rId16"/>
            <a:stretch>
              <a:fillRect/>
            </a:stretch>
          </p:blipFill>
          <p:spPr>
            <a:xfrm>
              <a:off x="8755603" y="4191753"/>
              <a:ext cx="497167" cy="427564"/>
            </a:xfrm>
            <a:prstGeom prst="rect">
              <a:avLst/>
            </a:prstGeom>
          </p:spPr>
        </p:pic>
      </p:grpSp>
      <p:sp>
        <p:nvSpPr>
          <p:cNvPr id="234" name="Oval 233">
            <a:extLst>
              <a:ext uri="{FF2B5EF4-FFF2-40B4-BE49-F238E27FC236}">
                <a16:creationId xmlns:a16="http://schemas.microsoft.com/office/drawing/2014/main" id="{8083E8D9-20A0-A865-6D99-68E6264F4A33}"/>
              </a:ext>
            </a:extLst>
          </p:cNvPr>
          <p:cNvSpPr/>
          <p:nvPr/>
        </p:nvSpPr>
        <p:spPr>
          <a:xfrm>
            <a:off x="9472925" y="4290509"/>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7</a:t>
            </a:r>
          </a:p>
        </p:txBody>
      </p:sp>
      <p:sp>
        <p:nvSpPr>
          <p:cNvPr id="236" name="Speech Bubble: Rectangle 235">
            <a:extLst>
              <a:ext uri="{FF2B5EF4-FFF2-40B4-BE49-F238E27FC236}">
                <a16:creationId xmlns:a16="http://schemas.microsoft.com/office/drawing/2014/main" id="{C2FF002E-8122-63D2-D2DE-A24F1D438DBB}"/>
              </a:ext>
            </a:extLst>
          </p:cNvPr>
          <p:cNvSpPr/>
          <p:nvPr/>
        </p:nvSpPr>
        <p:spPr>
          <a:xfrm>
            <a:off x="9870075" y="4097540"/>
            <a:ext cx="1669504" cy="516975"/>
          </a:xfrm>
          <a:prstGeom prst="wedgeRectCallout">
            <a:avLst>
              <a:gd name="adj1" fmla="val -70353"/>
              <a:gd name="adj2" fmla="val -25978"/>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t>Flexibility of whole system options for long term planning and stability</a:t>
            </a:r>
          </a:p>
        </p:txBody>
      </p:sp>
      <p:grpSp>
        <p:nvGrpSpPr>
          <p:cNvPr id="72" name="Group 71">
            <a:extLst>
              <a:ext uri="{FF2B5EF4-FFF2-40B4-BE49-F238E27FC236}">
                <a16:creationId xmlns:a16="http://schemas.microsoft.com/office/drawing/2014/main" id="{2515BAC3-3096-A0EE-25CC-589880E6A3BA}"/>
              </a:ext>
            </a:extLst>
          </p:cNvPr>
          <p:cNvGrpSpPr/>
          <p:nvPr/>
        </p:nvGrpSpPr>
        <p:grpSpPr>
          <a:xfrm>
            <a:off x="10855670" y="4934548"/>
            <a:ext cx="773229" cy="840637"/>
            <a:chOff x="10036997" y="3421593"/>
            <a:chExt cx="773229" cy="840637"/>
          </a:xfrm>
        </p:grpSpPr>
        <p:sp>
          <p:nvSpPr>
            <p:cNvPr id="73" name="TextBox 72">
              <a:extLst>
                <a:ext uri="{FF2B5EF4-FFF2-40B4-BE49-F238E27FC236}">
                  <a16:creationId xmlns:a16="http://schemas.microsoft.com/office/drawing/2014/main" id="{2F762B51-F4E6-4312-DFB6-DD0021EDDCBD}"/>
                </a:ext>
              </a:extLst>
            </p:cNvPr>
            <p:cNvSpPr txBox="1"/>
            <p:nvPr/>
          </p:nvSpPr>
          <p:spPr>
            <a:xfrm>
              <a:off x="10036997" y="3954453"/>
              <a:ext cx="773229" cy="307777"/>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OFFSHORE WIND</a:t>
              </a:r>
            </a:p>
          </p:txBody>
        </p:sp>
        <p:pic>
          <p:nvPicPr>
            <p:cNvPr id="74" name="Picture 73">
              <a:extLst>
                <a:ext uri="{FF2B5EF4-FFF2-40B4-BE49-F238E27FC236}">
                  <a16:creationId xmlns:a16="http://schemas.microsoft.com/office/drawing/2014/main" id="{00B81C70-92ED-120C-CDC0-3DDCEF650A67}"/>
                </a:ext>
              </a:extLst>
            </p:cNvPr>
            <p:cNvPicPr>
              <a:picLocks noChangeAspect="1"/>
            </p:cNvPicPr>
            <p:nvPr/>
          </p:nvPicPr>
          <p:blipFill>
            <a:blip r:embed="rId17"/>
            <a:stretch>
              <a:fillRect/>
            </a:stretch>
          </p:blipFill>
          <p:spPr>
            <a:xfrm>
              <a:off x="10154242" y="3421593"/>
              <a:ext cx="538739" cy="518367"/>
            </a:xfrm>
            <a:prstGeom prst="rect">
              <a:avLst/>
            </a:prstGeom>
          </p:spPr>
        </p:pic>
      </p:grpSp>
      <p:cxnSp>
        <p:nvCxnSpPr>
          <p:cNvPr id="301" name="Straight Arrow Connector 300">
            <a:extLst>
              <a:ext uri="{FF2B5EF4-FFF2-40B4-BE49-F238E27FC236}">
                <a16:creationId xmlns:a16="http://schemas.microsoft.com/office/drawing/2014/main" id="{7574D98A-0A12-2DA3-FB46-E037EC7AD2AB}"/>
              </a:ext>
            </a:extLst>
          </p:cNvPr>
          <p:cNvCxnSpPr>
            <a:cxnSpLocks/>
          </p:cNvCxnSpPr>
          <p:nvPr/>
        </p:nvCxnSpPr>
        <p:spPr>
          <a:xfrm flipH="1">
            <a:off x="10094978" y="5193732"/>
            <a:ext cx="868793" cy="20040"/>
          </a:xfrm>
          <a:prstGeom prst="straightConnector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06" name="Connector: Elbow 305">
            <a:extLst>
              <a:ext uri="{FF2B5EF4-FFF2-40B4-BE49-F238E27FC236}">
                <a16:creationId xmlns:a16="http://schemas.microsoft.com/office/drawing/2014/main" id="{F9533D51-6A10-4259-F9E0-2F512FF9A066}"/>
              </a:ext>
            </a:extLst>
          </p:cNvPr>
          <p:cNvCxnSpPr>
            <a:cxnSpLocks/>
            <a:stCxn id="230" idx="1"/>
            <a:endCxn id="24" idx="3"/>
          </p:cNvCxnSpPr>
          <p:nvPr/>
        </p:nvCxnSpPr>
        <p:spPr>
          <a:xfrm rot="10800000">
            <a:off x="7362555" y="4006883"/>
            <a:ext cx="886418" cy="411832"/>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20" name="Connector: Elbow 119">
            <a:extLst>
              <a:ext uri="{FF2B5EF4-FFF2-40B4-BE49-F238E27FC236}">
                <a16:creationId xmlns:a16="http://schemas.microsoft.com/office/drawing/2014/main" id="{08223503-E6FD-00D9-3B42-DECF9B36EF14}"/>
              </a:ext>
            </a:extLst>
          </p:cNvPr>
          <p:cNvCxnSpPr>
            <a:cxnSpLocks/>
            <a:stCxn id="87" idx="3"/>
            <a:endCxn id="24" idx="1"/>
          </p:cNvCxnSpPr>
          <p:nvPr/>
        </p:nvCxnSpPr>
        <p:spPr>
          <a:xfrm>
            <a:off x="4096166" y="4005198"/>
            <a:ext cx="2510389" cy="1685"/>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31" name="Group 30">
            <a:extLst>
              <a:ext uri="{FF2B5EF4-FFF2-40B4-BE49-F238E27FC236}">
                <a16:creationId xmlns:a16="http://schemas.microsoft.com/office/drawing/2014/main" id="{C14D027A-04DA-6C33-B304-797B66B8868E}"/>
              </a:ext>
            </a:extLst>
          </p:cNvPr>
          <p:cNvGrpSpPr/>
          <p:nvPr/>
        </p:nvGrpSpPr>
        <p:grpSpPr>
          <a:xfrm>
            <a:off x="5009215" y="4001675"/>
            <a:ext cx="749274" cy="191611"/>
            <a:chOff x="4324940" y="3867185"/>
            <a:chExt cx="749274" cy="191611"/>
          </a:xfrm>
        </p:grpSpPr>
        <p:sp>
          <p:nvSpPr>
            <p:cNvPr id="62" name="TextBox 61">
              <a:extLst>
                <a:ext uri="{FF2B5EF4-FFF2-40B4-BE49-F238E27FC236}">
                  <a16:creationId xmlns:a16="http://schemas.microsoft.com/office/drawing/2014/main" id="{E9A5B152-BD89-2478-C0DD-26629F74508D}"/>
                </a:ext>
              </a:extLst>
            </p:cNvPr>
            <p:cNvSpPr txBox="1"/>
            <p:nvPr/>
          </p:nvSpPr>
          <p:spPr>
            <a:xfrm>
              <a:off x="4324940" y="3889472"/>
              <a:ext cx="749274" cy="169324"/>
            </a:xfrm>
            <a:prstGeom prst="rect">
              <a:avLst/>
            </a:prstGeom>
            <a:noFill/>
          </p:spPr>
          <p:txBody>
            <a:bodyPr wrap="square" lIns="0" tIns="0" rIns="0" bIns="0" rtlCol="0">
              <a:spAutoFit/>
            </a:bodyPr>
            <a:lstStyle/>
            <a:p>
              <a:pPr algn="ctr">
                <a:lnSpc>
                  <a:spcPct val="100000"/>
                </a:lnSpc>
                <a:spcBef>
                  <a:spcPts val="600"/>
                </a:spcBef>
              </a:pPr>
              <a:r>
                <a:rPr lang="en-GB" sz="1100">
                  <a:solidFill>
                    <a:srgbClr val="FF0000"/>
                  </a:solidFill>
                </a:rPr>
                <a:t>Constraint</a:t>
              </a:r>
            </a:p>
          </p:txBody>
        </p:sp>
        <p:cxnSp>
          <p:nvCxnSpPr>
            <p:cNvPr id="54" name="Straight Connector 53">
              <a:extLst>
                <a:ext uri="{FF2B5EF4-FFF2-40B4-BE49-F238E27FC236}">
                  <a16:creationId xmlns:a16="http://schemas.microsoft.com/office/drawing/2014/main" id="{99F74679-2BA9-F4AC-B6A8-C11340933019}"/>
                </a:ext>
              </a:extLst>
            </p:cNvPr>
            <p:cNvCxnSpPr>
              <a:cxnSpLocks/>
            </p:cNvCxnSpPr>
            <p:nvPr/>
          </p:nvCxnSpPr>
          <p:spPr>
            <a:xfrm flipH="1">
              <a:off x="4379441" y="3867185"/>
              <a:ext cx="640273" cy="0"/>
            </a:xfrm>
            <a:prstGeom prst="line">
              <a:avLst/>
            </a:prstGeom>
            <a:ln w="76200">
              <a:solidFill>
                <a:srgbClr val="FF0000"/>
              </a:solidFill>
              <a:tailEnd type="none"/>
            </a:ln>
          </p:spPr>
          <p:style>
            <a:lnRef idx="1">
              <a:schemeClr val="accent1"/>
            </a:lnRef>
            <a:fillRef idx="0">
              <a:schemeClr val="accent1"/>
            </a:fillRef>
            <a:effectRef idx="0">
              <a:schemeClr val="accent1"/>
            </a:effectRef>
            <a:fontRef idx="minor">
              <a:schemeClr val="tx1"/>
            </a:fontRef>
          </p:style>
        </p:cxnSp>
      </p:grpSp>
      <p:cxnSp>
        <p:nvCxnSpPr>
          <p:cNvPr id="152" name="Connector: Elbow 151">
            <a:extLst>
              <a:ext uri="{FF2B5EF4-FFF2-40B4-BE49-F238E27FC236}">
                <a16:creationId xmlns:a16="http://schemas.microsoft.com/office/drawing/2014/main" id="{CB289A9E-1917-22E7-C3F9-A9977E916A8A}"/>
              </a:ext>
            </a:extLst>
          </p:cNvPr>
          <p:cNvCxnSpPr>
            <a:cxnSpLocks/>
            <a:stCxn id="205" idx="1"/>
            <a:endCxn id="51" idx="0"/>
          </p:cNvCxnSpPr>
          <p:nvPr/>
        </p:nvCxnSpPr>
        <p:spPr>
          <a:xfrm rot="10800000" flipV="1">
            <a:off x="5871499" y="1279034"/>
            <a:ext cx="1757958" cy="1695073"/>
          </a:xfrm>
          <a:prstGeom prst="bentConnector2">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8E494A56-6C89-2C56-AE5B-F947672B21F1}"/>
              </a:ext>
            </a:extLst>
          </p:cNvPr>
          <p:cNvCxnSpPr>
            <a:cxnSpLocks/>
            <a:stCxn id="171" idx="3"/>
          </p:cNvCxnSpPr>
          <p:nvPr/>
        </p:nvCxnSpPr>
        <p:spPr>
          <a:xfrm flipV="1">
            <a:off x="8677200" y="1958249"/>
            <a:ext cx="324000" cy="1471"/>
          </a:xfrm>
          <a:prstGeom prst="straightConnector1">
            <a:avLst/>
          </a:prstGeom>
          <a:ln w="38100">
            <a:solidFill>
              <a:srgbClr val="9933FF"/>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2333C315-2FA9-D1C8-13E9-B677210B64BE}"/>
              </a:ext>
            </a:extLst>
          </p:cNvPr>
          <p:cNvCxnSpPr/>
          <p:nvPr/>
        </p:nvCxnSpPr>
        <p:spPr>
          <a:xfrm>
            <a:off x="8677200" y="1958249"/>
            <a:ext cx="1571127" cy="0"/>
          </a:xfrm>
          <a:prstGeom prst="straightConnector1">
            <a:avLst/>
          </a:prstGeom>
          <a:ln w="38100">
            <a:solidFill>
              <a:srgbClr val="9933FF"/>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242" name="Group 241">
            <a:extLst>
              <a:ext uri="{FF2B5EF4-FFF2-40B4-BE49-F238E27FC236}">
                <a16:creationId xmlns:a16="http://schemas.microsoft.com/office/drawing/2014/main" id="{BD69627F-741F-F7CC-0A83-1298E9562618}"/>
              </a:ext>
            </a:extLst>
          </p:cNvPr>
          <p:cNvGrpSpPr/>
          <p:nvPr/>
        </p:nvGrpSpPr>
        <p:grpSpPr>
          <a:xfrm>
            <a:off x="7515123" y="4208450"/>
            <a:ext cx="2996600" cy="1004110"/>
            <a:chOff x="7515123" y="4208450"/>
            <a:chExt cx="2996600" cy="1004110"/>
          </a:xfrm>
        </p:grpSpPr>
        <p:cxnSp>
          <p:nvCxnSpPr>
            <p:cNvPr id="30" name="Straight Connector 29">
              <a:extLst>
                <a:ext uri="{FF2B5EF4-FFF2-40B4-BE49-F238E27FC236}">
                  <a16:creationId xmlns:a16="http://schemas.microsoft.com/office/drawing/2014/main" id="{EBFED146-E313-E3B4-CBB3-13DE2CD8EE99}"/>
                </a:ext>
              </a:extLst>
            </p:cNvPr>
            <p:cNvCxnSpPr>
              <a:cxnSpLocks/>
            </p:cNvCxnSpPr>
            <p:nvPr/>
          </p:nvCxnSpPr>
          <p:spPr>
            <a:xfrm>
              <a:off x="10511723" y="4892946"/>
              <a:ext cx="0" cy="319614"/>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8" name="Connector: Elbow 227">
              <a:extLst>
                <a:ext uri="{FF2B5EF4-FFF2-40B4-BE49-F238E27FC236}">
                  <a16:creationId xmlns:a16="http://schemas.microsoft.com/office/drawing/2014/main" id="{204C8D2D-E890-62DD-8F9B-21C6EDFC94F4}"/>
                </a:ext>
              </a:extLst>
            </p:cNvPr>
            <p:cNvCxnSpPr>
              <a:cxnSpLocks/>
              <a:endCxn id="58" idx="3"/>
            </p:cNvCxnSpPr>
            <p:nvPr/>
          </p:nvCxnSpPr>
          <p:spPr>
            <a:xfrm rot="10800000">
              <a:off x="7515123" y="4208450"/>
              <a:ext cx="2988367" cy="684499"/>
            </a:xfrm>
            <a:prstGeom prst="bentConnector3">
              <a:avLst>
                <a:gd name="adj1" fmla="val 9984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243" name="Connector: Elbow 242">
            <a:extLst>
              <a:ext uri="{FF2B5EF4-FFF2-40B4-BE49-F238E27FC236}">
                <a16:creationId xmlns:a16="http://schemas.microsoft.com/office/drawing/2014/main" id="{BA56BCFB-A06E-1392-7D97-E7F72868AC6B}"/>
              </a:ext>
            </a:extLst>
          </p:cNvPr>
          <p:cNvCxnSpPr>
            <a:cxnSpLocks/>
          </p:cNvCxnSpPr>
          <p:nvPr/>
        </p:nvCxnSpPr>
        <p:spPr>
          <a:xfrm>
            <a:off x="2775262" y="2413608"/>
            <a:ext cx="3889239" cy="1326356"/>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210" name="Group 209">
            <a:extLst>
              <a:ext uri="{FF2B5EF4-FFF2-40B4-BE49-F238E27FC236}">
                <a16:creationId xmlns:a16="http://schemas.microsoft.com/office/drawing/2014/main" id="{B98665A1-CCA6-DBF0-AD68-48512C423F8F}"/>
              </a:ext>
            </a:extLst>
          </p:cNvPr>
          <p:cNvGrpSpPr/>
          <p:nvPr/>
        </p:nvGrpSpPr>
        <p:grpSpPr>
          <a:xfrm>
            <a:off x="4374574" y="2998467"/>
            <a:ext cx="966792" cy="643818"/>
            <a:chOff x="4429438" y="2998467"/>
            <a:chExt cx="966792" cy="643818"/>
          </a:xfrm>
        </p:grpSpPr>
        <p:sp>
          <p:nvSpPr>
            <p:cNvPr id="199" name="Rectangle 198">
              <a:extLst>
                <a:ext uri="{FF2B5EF4-FFF2-40B4-BE49-F238E27FC236}">
                  <a16:creationId xmlns:a16="http://schemas.microsoft.com/office/drawing/2014/main" id="{FF395E62-3AD2-405A-F644-4E6FE646E128}"/>
                </a:ext>
              </a:extLst>
            </p:cNvPr>
            <p:cNvSpPr/>
            <p:nvPr/>
          </p:nvSpPr>
          <p:spPr>
            <a:xfrm>
              <a:off x="4429438" y="3035935"/>
              <a:ext cx="966792" cy="9534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204" name="Rectangle 203">
              <a:extLst>
                <a:ext uri="{FF2B5EF4-FFF2-40B4-BE49-F238E27FC236}">
                  <a16:creationId xmlns:a16="http://schemas.microsoft.com/office/drawing/2014/main" id="{CC777D58-201D-1AF2-A5B0-4D6BD8FC641A}"/>
                </a:ext>
              </a:extLst>
            </p:cNvPr>
            <p:cNvSpPr/>
            <p:nvPr/>
          </p:nvSpPr>
          <p:spPr>
            <a:xfrm>
              <a:off x="4429438" y="3200575"/>
              <a:ext cx="966792" cy="9534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grpSp>
          <p:nvGrpSpPr>
            <p:cNvPr id="65" name="Group 64">
              <a:extLst>
                <a:ext uri="{FF2B5EF4-FFF2-40B4-BE49-F238E27FC236}">
                  <a16:creationId xmlns:a16="http://schemas.microsoft.com/office/drawing/2014/main" id="{216F1DDF-B22E-4D31-A729-DAA41394A83E}"/>
                </a:ext>
              </a:extLst>
            </p:cNvPr>
            <p:cNvGrpSpPr/>
            <p:nvPr/>
          </p:nvGrpSpPr>
          <p:grpSpPr>
            <a:xfrm>
              <a:off x="4431310" y="2998467"/>
              <a:ext cx="950997" cy="643818"/>
              <a:chOff x="1828128" y="2648328"/>
              <a:chExt cx="950997" cy="643818"/>
            </a:xfrm>
          </p:grpSpPr>
          <p:pic>
            <p:nvPicPr>
              <p:cNvPr id="280" name="Picture 279">
                <a:extLst>
                  <a:ext uri="{FF2B5EF4-FFF2-40B4-BE49-F238E27FC236}">
                    <a16:creationId xmlns:a16="http://schemas.microsoft.com/office/drawing/2014/main" id="{D58C61B3-4780-519A-DEEA-A65A5A3342AE}"/>
                  </a:ext>
                </a:extLst>
              </p:cNvPr>
              <p:cNvPicPr>
                <a:picLocks noChangeAspect="1"/>
              </p:cNvPicPr>
              <p:nvPr/>
            </p:nvPicPr>
            <p:blipFill>
              <a:blip r:embed="rId18"/>
              <a:stretch>
                <a:fillRect/>
              </a:stretch>
            </p:blipFill>
            <p:spPr>
              <a:xfrm>
                <a:off x="1828128" y="2648328"/>
                <a:ext cx="950997" cy="327022"/>
              </a:xfrm>
              <a:prstGeom prst="rect">
                <a:avLst/>
              </a:prstGeom>
            </p:spPr>
          </p:pic>
          <p:sp>
            <p:nvSpPr>
              <p:cNvPr id="281" name="TextBox 280">
                <a:extLst>
                  <a:ext uri="{FF2B5EF4-FFF2-40B4-BE49-F238E27FC236}">
                    <a16:creationId xmlns:a16="http://schemas.microsoft.com/office/drawing/2014/main" id="{E05DEAA8-CDB4-4149-F91A-442795C7D468}"/>
                  </a:ext>
                </a:extLst>
              </p:cNvPr>
              <p:cNvSpPr txBox="1"/>
              <p:nvPr/>
            </p:nvSpPr>
            <p:spPr>
              <a:xfrm>
                <a:off x="1913292" y="2984369"/>
                <a:ext cx="773229" cy="307777"/>
              </a:xfrm>
              <a:prstGeom prst="rect">
                <a:avLst/>
              </a:prstGeom>
              <a:noFill/>
            </p:spPr>
            <p:txBody>
              <a:bodyPr wrap="square" lIns="0" tIns="0" rIns="0" bIns="0" rtlCol="0">
                <a:spAutoFit/>
              </a:bodyPr>
              <a:lstStyle/>
              <a:p>
                <a:pPr algn="ctr">
                  <a:lnSpc>
                    <a:spcPct val="100000"/>
                  </a:lnSpc>
                  <a:spcBef>
                    <a:spcPts val="600"/>
                  </a:spcBef>
                </a:pPr>
                <a:r>
                  <a:rPr lang="en-GB" sz="1000">
                    <a:solidFill>
                      <a:srgbClr val="FF6699"/>
                    </a:solidFill>
                  </a:rPr>
                  <a:t>NAT.GAS NETWORK</a:t>
                </a:r>
              </a:p>
            </p:txBody>
          </p:sp>
        </p:grpSp>
      </p:grpSp>
      <p:sp>
        <p:nvSpPr>
          <p:cNvPr id="271" name="Rectangle 270">
            <a:extLst>
              <a:ext uri="{FF2B5EF4-FFF2-40B4-BE49-F238E27FC236}">
                <a16:creationId xmlns:a16="http://schemas.microsoft.com/office/drawing/2014/main" id="{5C326F42-FF4E-A32F-AE2D-93E425A89A9D}"/>
              </a:ext>
            </a:extLst>
          </p:cNvPr>
          <p:cNvSpPr/>
          <p:nvPr/>
        </p:nvSpPr>
        <p:spPr>
          <a:xfrm>
            <a:off x="97410" y="923984"/>
            <a:ext cx="11681077" cy="5405475"/>
          </a:xfrm>
          <a:prstGeom prst="rect">
            <a:avLst/>
          </a:prstGeom>
          <a:solidFill>
            <a:srgbClr val="F2F2F2">
              <a:alpha val="94902"/>
            </a:srgb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600"/>
              </a:spcBef>
            </a:pPr>
            <a:endParaRPr lang="en-GB" sz="2000"/>
          </a:p>
        </p:txBody>
      </p:sp>
      <p:grpSp>
        <p:nvGrpSpPr>
          <p:cNvPr id="226" name="Group 225">
            <a:extLst>
              <a:ext uri="{FF2B5EF4-FFF2-40B4-BE49-F238E27FC236}">
                <a16:creationId xmlns:a16="http://schemas.microsoft.com/office/drawing/2014/main" id="{2232B54C-0C1C-3188-F3E2-43758C52BE56}"/>
              </a:ext>
            </a:extLst>
          </p:cNvPr>
          <p:cNvGrpSpPr/>
          <p:nvPr/>
        </p:nvGrpSpPr>
        <p:grpSpPr>
          <a:xfrm>
            <a:off x="10511723" y="2477175"/>
            <a:ext cx="773229" cy="840637"/>
            <a:chOff x="10036997" y="3421593"/>
            <a:chExt cx="773229" cy="840637"/>
          </a:xfrm>
        </p:grpSpPr>
        <p:sp>
          <p:nvSpPr>
            <p:cNvPr id="95" name="TextBox 94">
              <a:extLst>
                <a:ext uri="{FF2B5EF4-FFF2-40B4-BE49-F238E27FC236}">
                  <a16:creationId xmlns:a16="http://schemas.microsoft.com/office/drawing/2014/main" id="{7BB5077F-57DD-AA98-43E5-D4C07B0E8D4A}"/>
                </a:ext>
              </a:extLst>
            </p:cNvPr>
            <p:cNvSpPr txBox="1"/>
            <p:nvPr/>
          </p:nvSpPr>
          <p:spPr>
            <a:xfrm>
              <a:off x="10036997" y="3954453"/>
              <a:ext cx="773229" cy="307777"/>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OFFSHORE WIND</a:t>
              </a:r>
            </a:p>
          </p:txBody>
        </p:sp>
        <p:pic>
          <p:nvPicPr>
            <p:cNvPr id="98" name="Picture 97">
              <a:extLst>
                <a:ext uri="{FF2B5EF4-FFF2-40B4-BE49-F238E27FC236}">
                  <a16:creationId xmlns:a16="http://schemas.microsoft.com/office/drawing/2014/main" id="{EC4D5494-0997-70EC-0C9C-1AAF83990E54}"/>
                </a:ext>
              </a:extLst>
            </p:cNvPr>
            <p:cNvPicPr>
              <a:picLocks noChangeAspect="1"/>
            </p:cNvPicPr>
            <p:nvPr/>
          </p:nvPicPr>
          <p:blipFill>
            <a:blip r:embed="rId17"/>
            <a:stretch>
              <a:fillRect/>
            </a:stretch>
          </p:blipFill>
          <p:spPr>
            <a:xfrm>
              <a:off x="10154242" y="3421593"/>
              <a:ext cx="538739" cy="518367"/>
            </a:xfrm>
            <a:prstGeom prst="rect">
              <a:avLst/>
            </a:prstGeom>
          </p:spPr>
        </p:pic>
      </p:grpSp>
      <p:sp>
        <p:nvSpPr>
          <p:cNvPr id="156" name="Oval 155">
            <a:extLst>
              <a:ext uri="{FF2B5EF4-FFF2-40B4-BE49-F238E27FC236}">
                <a16:creationId xmlns:a16="http://schemas.microsoft.com/office/drawing/2014/main" id="{B1E327E3-79B6-E240-D63B-1962AC0F1C14}"/>
              </a:ext>
            </a:extLst>
          </p:cNvPr>
          <p:cNvSpPr/>
          <p:nvPr/>
        </p:nvSpPr>
        <p:spPr>
          <a:xfrm>
            <a:off x="9045584" y="2791369"/>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1</a:t>
            </a:r>
          </a:p>
        </p:txBody>
      </p:sp>
      <p:sp>
        <p:nvSpPr>
          <p:cNvPr id="256" name="Speech Bubble: Rectangle 255">
            <a:extLst>
              <a:ext uri="{FF2B5EF4-FFF2-40B4-BE49-F238E27FC236}">
                <a16:creationId xmlns:a16="http://schemas.microsoft.com/office/drawing/2014/main" id="{477FF350-18C4-0496-062D-64000F1A23CD}"/>
              </a:ext>
            </a:extLst>
          </p:cNvPr>
          <p:cNvSpPr/>
          <p:nvPr/>
        </p:nvSpPr>
        <p:spPr>
          <a:xfrm>
            <a:off x="9902208" y="3331718"/>
            <a:ext cx="1140978" cy="432000"/>
          </a:xfrm>
          <a:prstGeom prst="wedgeRectCallout">
            <a:avLst>
              <a:gd name="adj1" fmla="val -97229"/>
              <a:gd name="adj2" fmla="val -124738"/>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solidFill>
                  <a:schemeClr val="bg1"/>
                </a:solidFill>
              </a:rPr>
              <a:t>Wind farm and electrolysis build</a:t>
            </a:r>
            <a:endParaRPr lang="en-GB" sz="1000"/>
          </a:p>
        </p:txBody>
      </p:sp>
      <p:grpSp>
        <p:nvGrpSpPr>
          <p:cNvPr id="38" name="Group 37">
            <a:extLst>
              <a:ext uri="{FF2B5EF4-FFF2-40B4-BE49-F238E27FC236}">
                <a16:creationId xmlns:a16="http://schemas.microsoft.com/office/drawing/2014/main" id="{A8DAE6AC-ADEC-CFF6-EE1D-437792EAB611}"/>
              </a:ext>
            </a:extLst>
          </p:cNvPr>
          <p:cNvGrpSpPr/>
          <p:nvPr/>
        </p:nvGrpSpPr>
        <p:grpSpPr>
          <a:xfrm>
            <a:off x="7766226" y="2456305"/>
            <a:ext cx="1044000" cy="707883"/>
            <a:chOff x="9537002" y="4856990"/>
            <a:chExt cx="1044000" cy="707883"/>
          </a:xfrm>
        </p:grpSpPr>
        <p:pic>
          <p:nvPicPr>
            <p:cNvPr id="43" name="Picture 42">
              <a:extLst>
                <a:ext uri="{FF2B5EF4-FFF2-40B4-BE49-F238E27FC236}">
                  <a16:creationId xmlns:a16="http://schemas.microsoft.com/office/drawing/2014/main" id="{E1BF88ED-B46C-ED3C-6247-7F3F4BF8746C}"/>
                </a:ext>
              </a:extLst>
            </p:cNvPr>
            <p:cNvPicPr>
              <a:picLocks noChangeAspect="1"/>
            </p:cNvPicPr>
            <p:nvPr/>
          </p:nvPicPr>
          <p:blipFill>
            <a:blip r:embed="rId5"/>
            <a:stretch>
              <a:fillRect/>
            </a:stretch>
          </p:blipFill>
          <p:spPr>
            <a:xfrm>
              <a:off x="9819068" y="4856990"/>
              <a:ext cx="479868" cy="569273"/>
            </a:xfrm>
            <a:prstGeom prst="rect">
              <a:avLst/>
            </a:prstGeom>
          </p:spPr>
        </p:pic>
        <p:sp>
          <p:nvSpPr>
            <p:cNvPr id="44" name="TextBox 43">
              <a:extLst>
                <a:ext uri="{FF2B5EF4-FFF2-40B4-BE49-F238E27FC236}">
                  <a16:creationId xmlns:a16="http://schemas.microsoft.com/office/drawing/2014/main" id="{43DB17DD-E6A3-4B47-E9EE-72925B13B085}"/>
                </a:ext>
              </a:extLst>
            </p:cNvPr>
            <p:cNvSpPr txBox="1"/>
            <p:nvPr/>
          </p:nvSpPr>
          <p:spPr>
            <a:xfrm>
              <a:off x="9537002" y="5410985"/>
              <a:ext cx="1044000" cy="153888"/>
            </a:xfrm>
            <a:prstGeom prst="rect">
              <a:avLst/>
            </a:prstGeom>
            <a:noFill/>
          </p:spPr>
          <p:txBody>
            <a:bodyPr wrap="square" lIns="0" tIns="0" rIns="0" bIns="0" rtlCol="0">
              <a:spAutoFit/>
            </a:bodyPr>
            <a:lstStyle/>
            <a:p>
              <a:pPr algn="l">
                <a:lnSpc>
                  <a:spcPct val="100000"/>
                </a:lnSpc>
                <a:spcBef>
                  <a:spcPts val="600"/>
                </a:spcBef>
              </a:pPr>
              <a:r>
                <a:rPr lang="en-GB" sz="1000">
                  <a:solidFill>
                    <a:schemeClr val="accent6"/>
                  </a:solidFill>
                </a:rPr>
                <a:t>ELECTROLYSER</a:t>
              </a:r>
            </a:p>
          </p:txBody>
        </p:sp>
      </p:grpSp>
      <p:cxnSp>
        <p:nvCxnSpPr>
          <p:cNvPr id="80" name="Connector: Elbow 79">
            <a:extLst>
              <a:ext uri="{FF2B5EF4-FFF2-40B4-BE49-F238E27FC236}">
                <a16:creationId xmlns:a16="http://schemas.microsoft.com/office/drawing/2014/main" id="{C4FA8267-0756-8FA2-7B78-2F721D36FAA0}"/>
              </a:ext>
            </a:extLst>
          </p:cNvPr>
          <p:cNvCxnSpPr>
            <a:cxnSpLocks/>
            <a:stCxn id="98" idx="1"/>
            <a:endCxn id="29" idx="3"/>
          </p:cNvCxnSpPr>
          <p:nvPr/>
        </p:nvCxnSpPr>
        <p:spPr>
          <a:xfrm rot="10800000" flipV="1">
            <a:off x="7356922" y="2736358"/>
            <a:ext cx="3272046" cy="981789"/>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277" name="Group 276">
            <a:extLst>
              <a:ext uri="{FF2B5EF4-FFF2-40B4-BE49-F238E27FC236}">
                <a16:creationId xmlns:a16="http://schemas.microsoft.com/office/drawing/2014/main" id="{DC475D51-7A1B-B635-749A-34642E857A81}"/>
              </a:ext>
            </a:extLst>
          </p:cNvPr>
          <p:cNvGrpSpPr/>
          <p:nvPr/>
        </p:nvGrpSpPr>
        <p:grpSpPr>
          <a:xfrm>
            <a:off x="7747606" y="3720940"/>
            <a:ext cx="749274" cy="200755"/>
            <a:chOff x="4324940" y="3867185"/>
            <a:chExt cx="749274" cy="200755"/>
          </a:xfrm>
        </p:grpSpPr>
        <p:sp>
          <p:nvSpPr>
            <p:cNvPr id="278" name="TextBox 277">
              <a:extLst>
                <a:ext uri="{FF2B5EF4-FFF2-40B4-BE49-F238E27FC236}">
                  <a16:creationId xmlns:a16="http://schemas.microsoft.com/office/drawing/2014/main" id="{786EF362-2422-BDA9-436B-F52BDBE36AE9}"/>
                </a:ext>
              </a:extLst>
            </p:cNvPr>
            <p:cNvSpPr txBox="1"/>
            <p:nvPr/>
          </p:nvSpPr>
          <p:spPr>
            <a:xfrm>
              <a:off x="4324940" y="3898616"/>
              <a:ext cx="749274" cy="169324"/>
            </a:xfrm>
            <a:prstGeom prst="rect">
              <a:avLst/>
            </a:prstGeom>
            <a:noFill/>
          </p:spPr>
          <p:txBody>
            <a:bodyPr wrap="square" lIns="0" tIns="0" rIns="0" bIns="0" rtlCol="0">
              <a:spAutoFit/>
            </a:bodyPr>
            <a:lstStyle/>
            <a:p>
              <a:pPr algn="ctr">
                <a:lnSpc>
                  <a:spcPct val="100000"/>
                </a:lnSpc>
                <a:spcBef>
                  <a:spcPts val="600"/>
                </a:spcBef>
              </a:pPr>
              <a:r>
                <a:rPr lang="en-GB" sz="1100">
                  <a:solidFill>
                    <a:srgbClr val="FF0000"/>
                  </a:solidFill>
                </a:rPr>
                <a:t>Constraint</a:t>
              </a:r>
            </a:p>
          </p:txBody>
        </p:sp>
        <p:cxnSp>
          <p:nvCxnSpPr>
            <p:cNvPr id="279" name="Straight Connector 278">
              <a:extLst>
                <a:ext uri="{FF2B5EF4-FFF2-40B4-BE49-F238E27FC236}">
                  <a16:creationId xmlns:a16="http://schemas.microsoft.com/office/drawing/2014/main" id="{98C1B721-DE26-658E-2C82-0BB137BF87DB}"/>
                </a:ext>
              </a:extLst>
            </p:cNvPr>
            <p:cNvCxnSpPr>
              <a:cxnSpLocks/>
            </p:cNvCxnSpPr>
            <p:nvPr/>
          </p:nvCxnSpPr>
          <p:spPr>
            <a:xfrm flipH="1">
              <a:off x="4379441" y="3867185"/>
              <a:ext cx="640273" cy="0"/>
            </a:xfrm>
            <a:prstGeom prst="line">
              <a:avLst/>
            </a:prstGeom>
            <a:ln w="76200">
              <a:solidFill>
                <a:srgbClr val="FF0000"/>
              </a:solidFill>
              <a:tailEnd type="none"/>
            </a:ln>
          </p:spPr>
          <p:style>
            <a:lnRef idx="1">
              <a:schemeClr val="accent1"/>
            </a:lnRef>
            <a:fillRef idx="0">
              <a:schemeClr val="accent1"/>
            </a:fillRef>
            <a:effectRef idx="0">
              <a:schemeClr val="accent1"/>
            </a:effectRef>
            <a:fontRef idx="minor">
              <a:schemeClr val="tx1"/>
            </a:fontRef>
          </p:style>
        </p:cxnSp>
      </p:grpSp>
      <p:cxnSp>
        <p:nvCxnSpPr>
          <p:cNvPr id="92" name="Connector: Elbow 91">
            <a:extLst>
              <a:ext uri="{FF2B5EF4-FFF2-40B4-BE49-F238E27FC236}">
                <a16:creationId xmlns:a16="http://schemas.microsoft.com/office/drawing/2014/main" id="{BD1BB4AA-DDF9-AAAA-1A82-2C5BEEE2E1CA}"/>
              </a:ext>
            </a:extLst>
          </p:cNvPr>
          <p:cNvCxnSpPr>
            <a:cxnSpLocks/>
            <a:stCxn id="98" idx="1"/>
            <a:endCxn id="43" idx="3"/>
          </p:cNvCxnSpPr>
          <p:nvPr/>
        </p:nvCxnSpPr>
        <p:spPr>
          <a:xfrm rot="10800000" flipV="1">
            <a:off x="8528160" y="2736358"/>
            <a:ext cx="2100808" cy="4583"/>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247" name="Group 246">
            <a:extLst>
              <a:ext uri="{FF2B5EF4-FFF2-40B4-BE49-F238E27FC236}">
                <a16:creationId xmlns:a16="http://schemas.microsoft.com/office/drawing/2014/main" id="{D206C2F5-629F-61C0-F1D9-09A1B8C8CF91}"/>
              </a:ext>
            </a:extLst>
          </p:cNvPr>
          <p:cNvGrpSpPr/>
          <p:nvPr/>
        </p:nvGrpSpPr>
        <p:grpSpPr>
          <a:xfrm>
            <a:off x="6471122" y="3467482"/>
            <a:ext cx="1044000" cy="900000"/>
            <a:chOff x="6471122" y="3266314"/>
            <a:chExt cx="1044000" cy="900000"/>
          </a:xfrm>
        </p:grpSpPr>
        <p:grpSp>
          <p:nvGrpSpPr>
            <p:cNvPr id="188" name="Group 187">
              <a:extLst>
                <a:ext uri="{FF2B5EF4-FFF2-40B4-BE49-F238E27FC236}">
                  <a16:creationId xmlns:a16="http://schemas.microsoft.com/office/drawing/2014/main" id="{C3DFCE5A-EB30-029D-DCE3-23A8E124BF9C}"/>
                </a:ext>
              </a:extLst>
            </p:cNvPr>
            <p:cNvGrpSpPr/>
            <p:nvPr/>
          </p:nvGrpSpPr>
          <p:grpSpPr>
            <a:xfrm>
              <a:off x="6471122" y="3266430"/>
              <a:ext cx="1044000" cy="894739"/>
              <a:chOff x="6218869" y="3230527"/>
              <a:chExt cx="1044000" cy="894739"/>
            </a:xfrm>
          </p:grpSpPr>
          <p:grpSp>
            <p:nvGrpSpPr>
              <p:cNvPr id="187" name="Group 186">
                <a:extLst>
                  <a:ext uri="{FF2B5EF4-FFF2-40B4-BE49-F238E27FC236}">
                    <a16:creationId xmlns:a16="http://schemas.microsoft.com/office/drawing/2014/main" id="{DF582E14-7C5C-FDBD-31A0-EE22D488515E}"/>
                  </a:ext>
                </a:extLst>
              </p:cNvPr>
              <p:cNvGrpSpPr/>
              <p:nvPr/>
            </p:nvGrpSpPr>
            <p:grpSpPr>
              <a:xfrm>
                <a:off x="6412248" y="3230527"/>
                <a:ext cx="657243" cy="544732"/>
                <a:chOff x="6366874" y="3230527"/>
                <a:chExt cx="657243" cy="544732"/>
              </a:xfrm>
            </p:grpSpPr>
            <p:pic>
              <p:nvPicPr>
                <p:cNvPr id="52" name="Picture 51">
                  <a:extLst>
                    <a:ext uri="{FF2B5EF4-FFF2-40B4-BE49-F238E27FC236}">
                      <a16:creationId xmlns:a16="http://schemas.microsoft.com/office/drawing/2014/main" id="{08AB5707-E767-FE60-9E13-D4FF1F95C55F}"/>
                    </a:ext>
                  </a:extLst>
                </p:cNvPr>
                <p:cNvPicPr>
                  <a:picLocks noChangeAspect="1"/>
                </p:cNvPicPr>
                <p:nvPr/>
              </p:nvPicPr>
              <p:blipFill>
                <a:blip r:embed="rId19"/>
                <a:stretch>
                  <a:fillRect/>
                </a:stretch>
              </p:blipFill>
              <p:spPr>
                <a:xfrm>
                  <a:off x="6366874" y="3310907"/>
                  <a:ext cx="269018" cy="383972"/>
                </a:xfrm>
                <a:prstGeom prst="rect">
                  <a:avLst/>
                </a:prstGeom>
              </p:spPr>
            </p:pic>
            <p:pic>
              <p:nvPicPr>
                <p:cNvPr id="57" name="Picture 56">
                  <a:extLst>
                    <a:ext uri="{FF2B5EF4-FFF2-40B4-BE49-F238E27FC236}">
                      <a16:creationId xmlns:a16="http://schemas.microsoft.com/office/drawing/2014/main" id="{3290F4F6-397C-5F74-4743-ACF2D70283F4}"/>
                    </a:ext>
                  </a:extLst>
                </p:cNvPr>
                <p:cNvPicPr>
                  <a:picLocks noChangeAspect="1"/>
                </p:cNvPicPr>
                <p:nvPr/>
              </p:nvPicPr>
              <p:blipFill>
                <a:blip r:embed="rId19"/>
                <a:stretch>
                  <a:fillRect/>
                </a:stretch>
              </p:blipFill>
              <p:spPr>
                <a:xfrm>
                  <a:off x="6642468" y="3230527"/>
                  <a:ext cx="381649" cy="544732"/>
                </a:xfrm>
                <a:prstGeom prst="rect">
                  <a:avLst/>
                </a:prstGeom>
              </p:spPr>
            </p:pic>
          </p:grpSp>
          <p:sp>
            <p:nvSpPr>
              <p:cNvPr id="58" name="TextBox 57">
                <a:extLst>
                  <a:ext uri="{FF2B5EF4-FFF2-40B4-BE49-F238E27FC236}">
                    <a16:creationId xmlns:a16="http://schemas.microsoft.com/office/drawing/2014/main" id="{16A104AC-B9FD-C871-F6F8-C30FA860E15C}"/>
                  </a:ext>
                </a:extLst>
              </p:cNvPr>
              <p:cNvSpPr txBox="1"/>
              <p:nvPr/>
            </p:nvSpPr>
            <p:spPr>
              <a:xfrm>
                <a:off x="6218869" y="3817489"/>
                <a:ext cx="1044000" cy="307777"/>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ELECTRICITY TRANSMISSION</a:t>
                </a:r>
              </a:p>
            </p:txBody>
          </p:sp>
        </p:grpSp>
        <p:sp>
          <p:nvSpPr>
            <p:cNvPr id="15" name="Rectangle 14">
              <a:extLst>
                <a:ext uri="{FF2B5EF4-FFF2-40B4-BE49-F238E27FC236}">
                  <a16:creationId xmlns:a16="http://schemas.microsoft.com/office/drawing/2014/main" id="{C503BDD7-C1FD-D93F-6DD6-EFFC147D5C85}"/>
                </a:ext>
              </a:extLst>
            </p:cNvPr>
            <p:cNvSpPr/>
            <p:nvPr/>
          </p:nvSpPr>
          <p:spPr>
            <a:xfrm>
              <a:off x="6940095" y="3266314"/>
              <a:ext cx="154800" cy="900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24" name="Rectangle 23">
              <a:extLst>
                <a:ext uri="{FF2B5EF4-FFF2-40B4-BE49-F238E27FC236}">
                  <a16:creationId xmlns:a16="http://schemas.microsoft.com/office/drawing/2014/main" id="{A8308C01-A122-AB7C-28CB-309E73DF0B3A}"/>
                </a:ext>
              </a:extLst>
            </p:cNvPr>
            <p:cNvSpPr/>
            <p:nvPr/>
          </p:nvSpPr>
          <p:spPr>
            <a:xfrm>
              <a:off x="6606555" y="3731710"/>
              <a:ext cx="756000" cy="148009"/>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29" name="Rectangle 28">
              <a:extLst>
                <a:ext uri="{FF2B5EF4-FFF2-40B4-BE49-F238E27FC236}">
                  <a16:creationId xmlns:a16="http://schemas.microsoft.com/office/drawing/2014/main" id="{40DE5D18-0960-6AB0-FE6D-065FCA9D4788}"/>
                </a:ext>
              </a:extLst>
            </p:cNvPr>
            <p:cNvSpPr/>
            <p:nvPr/>
          </p:nvSpPr>
          <p:spPr>
            <a:xfrm>
              <a:off x="6564922" y="3442975"/>
              <a:ext cx="792000" cy="148009"/>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grpSp>
      <p:grpSp>
        <p:nvGrpSpPr>
          <p:cNvPr id="265" name="Group 264">
            <a:extLst>
              <a:ext uri="{FF2B5EF4-FFF2-40B4-BE49-F238E27FC236}">
                <a16:creationId xmlns:a16="http://schemas.microsoft.com/office/drawing/2014/main" id="{BA7E811E-3352-D518-B276-9AC134E663B5}"/>
              </a:ext>
            </a:extLst>
          </p:cNvPr>
          <p:cNvGrpSpPr/>
          <p:nvPr/>
        </p:nvGrpSpPr>
        <p:grpSpPr>
          <a:xfrm>
            <a:off x="5460514" y="2904670"/>
            <a:ext cx="1060865" cy="609438"/>
            <a:chOff x="5460514" y="2904670"/>
            <a:chExt cx="1060865" cy="609438"/>
          </a:xfrm>
        </p:grpSpPr>
        <p:pic>
          <p:nvPicPr>
            <p:cNvPr id="267" name="Picture 266">
              <a:extLst>
                <a:ext uri="{FF2B5EF4-FFF2-40B4-BE49-F238E27FC236}">
                  <a16:creationId xmlns:a16="http://schemas.microsoft.com/office/drawing/2014/main" id="{5920254B-81A6-85EB-0B3C-D0DC3CBB579F}"/>
                </a:ext>
              </a:extLst>
            </p:cNvPr>
            <p:cNvPicPr>
              <a:picLocks noChangeAspect="1"/>
            </p:cNvPicPr>
            <p:nvPr/>
          </p:nvPicPr>
          <p:blipFill>
            <a:blip r:embed="rId20"/>
            <a:stretch>
              <a:fillRect/>
            </a:stretch>
          </p:blipFill>
          <p:spPr>
            <a:xfrm>
              <a:off x="5460514" y="2904670"/>
              <a:ext cx="1060865" cy="476978"/>
            </a:xfrm>
            <a:prstGeom prst="rect">
              <a:avLst/>
            </a:prstGeom>
            <a:ln>
              <a:noFill/>
            </a:ln>
          </p:spPr>
        </p:pic>
        <p:sp>
          <p:nvSpPr>
            <p:cNvPr id="270" name="TextBox 269">
              <a:extLst>
                <a:ext uri="{FF2B5EF4-FFF2-40B4-BE49-F238E27FC236}">
                  <a16:creationId xmlns:a16="http://schemas.microsoft.com/office/drawing/2014/main" id="{48D093A2-F896-9D0C-EE95-37DCBB307A00}"/>
                </a:ext>
              </a:extLst>
            </p:cNvPr>
            <p:cNvSpPr txBox="1"/>
            <p:nvPr/>
          </p:nvSpPr>
          <p:spPr>
            <a:xfrm>
              <a:off x="5518522" y="3356009"/>
              <a:ext cx="944849" cy="153888"/>
            </a:xfrm>
            <a:prstGeom prst="rect">
              <a:avLst/>
            </a:prstGeom>
            <a:noFill/>
            <a:ln>
              <a:noFill/>
            </a:ln>
          </p:spPr>
          <p:txBody>
            <a:bodyPr wrap="square" lIns="0" tIns="0" rIns="0" bIns="0" rtlCol="0">
              <a:spAutoFit/>
            </a:bodyPr>
            <a:lstStyle/>
            <a:p>
              <a:pPr algn="l">
                <a:lnSpc>
                  <a:spcPct val="100000"/>
                </a:lnSpc>
                <a:spcBef>
                  <a:spcPts val="600"/>
                </a:spcBef>
              </a:pPr>
              <a:r>
                <a:rPr lang="en-GB" sz="1000" dirty="0">
                  <a:solidFill>
                    <a:schemeClr val="accent6"/>
                  </a:solidFill>
                </a:rPr>
                <a:t>H</a:t>
              </a:r>
              <a:r>
                <a:rPr lang="en-GB" sz="1000" baseline="-25000" dirty="0">
                  <a:solidFill>
                    <a:schemeClr val="accent6"/>
                  </a:solidFill>
                </a:rPr>
                <a:t>2</a:t>
              </a:r>
              <a:r>
                <a:rPr lang="en-GB" sz="1000" dirty="0">
                  <a:solidFill>
                    <a:schemeClr val="accent6"/>
                  </a:solidFill>
                </a:rPr>
                <a:t> NETWORK</a:t>
              </a:r>
            </a:p>
          </p:txBody>
        </p:sp>
        <p:sp>
          <p:nvSpPr>
            <p:cNvPr id="51" name="Rectangle 50">
              <a:extLst>
                <a:ext uri="{FF2B5EF4-FFF2-40B4-BE49-F238E27FC236}">
                  <a16:creationId xmlns:a16="http://schemas.microsoft.com/office/drawing/2014/main" id="{47513813-106C-3DE8-04B1-264AED91E4D6}"/>
                </a:ext>
              </a:extLst>
            </p:cNvPr>
            <p:cNvSpPr/>
            <p:nvPr/>
          </p:nvSpPr>
          <p:spPr>
            <a:xfrm>
              <a:off x="5795043" y="2974108"/>
              <a:ext cx="152911" cy="540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159" name="Rectangle 158">
              <a:extLst>
                <a:ext uri="{FF2B5EF4-FFF2-40B4-BE49-F238E27FC236}">
                  <a16:creationId xmlns:a16="http://schemas.microsoft.com/office/drawing/2014/main" id="{3C2744B0-470B-D99B-0DE8-C192FEE5BC17}"/>
                </a:ext>
              </a:extLst>
            </p:cNvPr>
            <p:cNvSpPr/>
            <p:nvPr/>
          </p:nvSpPr>
          <p:spPr>
            <a:xfrm>
              <a:off x="6024579" y="2974108"/>
              <a:ext cx="152911" cy="540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grpSp>
      <p:cxnSp>
        <p:nvCxnSpPr>
          <p:cNvPr id="59" name="Connector: Elbow 58">
            <a:extLst>
              <a:ext uri="{FF2B5EF4-FFF2-40B4-BE49-F238E27FC236}">
                <a16:creationId xmlns:a16="http://schemas.microsoft.com/office/drawing/2014/main" id="{C275212E-579E-FB78-1E5F-EF86A6D2067E}"/>
              </a:ext>
            </a:extLst>
          </p:cNvPr>
          <p:cNvCxnSpPr>
            <a:cxnSpLocks/>
            <a:stCxn id="43" idx="1"/>
            <a:endCxn id="159" idx="0"/>
          </p:cNvCxnSpPr>
          <p:nvPr/>
        </p:nvCxnSpPr>
        <p:spPr>
          <a:xfrm rot="10800000" flipV="1">
            <a:off x="6101036" y="2740942"/>
            <a:ext cx="1947257" cy="233166"/>
          </a:xfrm>
          <a:prstGeom prst="bentConnector2">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nvGrpSpPr>
          <p:cNvPr id="153" name="Group 152">
            <a:extLst>
              <a:ext uri="{FF2B5EF4-FFF2-40B4-BE49-F238E27FC236}">
                <a16:creationId xmlns:a16="http://schemas.microsoft.com/office/drawing/2014/main" id="{2F5AF79A-EFE7-418D-962D-BCD412B36D74}"/>
              </a:ext>
            </a:extLst>
          </p:cNvPr>
          <p:cNvGrpSpPr/>
          <p:nvPr/>
        </p:nvGrpSpPr>
        <p:grpSpPr>
          <a:xfrm>
            <a:off x="9862205" y="30276"/>
            <a:ext cx="1962659" cy="902143"/>
            <a:chOff x="10233038" y="11701"/>
            <a:chExt cx="1962659" cy="902143"/>
          </a:xfrm>
        </p:grpSpPr>
        <p:cxnSp>
          <p:nvCxnSpPr>
            <p:cNvPr id="154" name="Straight Connector 153">
              <a:extLst>
                <a:ext uri="{FF2B5EF4-FFF2-40B4-BE49-F238E27FC236}">
                  <a16:creationId xmlns:a16="http://schemas.microsoft.com/office/drawing/2014/main" id="{57D99FF2-F8DB-404A-9DF3-7DC7579FDD28}"/>
                </a:ext>
              </a:extLst>
            </p:cNvPr>
            <p:cNvCxnSpPr>
              <a:cxnSpLocks/>
            </p:cNvCxnSpPr>
            <p:nvPr/>
          </p:nvCxnSpPr>
          <p:spPr>
            <a:xfrm>
              <a:off x="10368404" y="156149"/>
              <a:ext cx="676967"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4A554A9A-B775-4559-B500-31878319C7F3}"/>
                </a:ext>
              </a:extLst>
            </p:cNvPr>
            <p:cNvCxnSpPr>
              <a:cxnSpLocks/>
            </p:cNvCxnSpPr>
            <p:nvPr/>
          </p:nvCxnSpPr>
          <p:spPr>
            <a:xfrm>
              <a:off x="10368404" y="331965"/>
              <a:ext cx="676967" cy="0"/>
            </a:xfrm>
            <a:prstGeom prst="line">
              <a:avLst/>
            </a:prstGeom>
            <a:ln w="38100">
              <a:solidFill>
                <a:srgbClr val="FF6699"/>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412F3FED-5773-4C1A-AF22-5C3D990F3F3F}"/>
                </a:ext>
              </a:extLst>
            </p:cNvPr>
            <p:cNvCxnSpPr>
              <a:cxnSpLocks/>
            </p:cNvCxnSpPr>
            <p:nvPr/>
          </p:nvCxnSpPr>
          <p:spPr>
            <a:xfrm>
              <a:off x="10368404" y="525172"/>
              <a:ext cx="676967"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1" name="TextBox 160">
              <a:extLst>
                <a:ext uri="{FF2B5EF4-FFF2-40B4-BE49-F238E27FC236}">
                  <a16:creationId xmlns:a16="http://schemas.microsoft.com/office/drawing/2014/main" id="{19FD0A8C-FA6E-4CEF-9036-1C9CAC0305EE}"/>
                </a:ext>
              </a:extLst>
            </p:cNvPr>
            <p:cNvSpPr txBox="1"/>
            <p:nvPr/>
          </p:nvSpPr>
          <p:spPr>
            <a:xfrm>
              <a:off x="11123822" y="72090"/>
              <a:ext cx="1043564" cy="123111"/>
            </a:xfrm>
            <a:prstGeom prst="rect">
              <a:avLst/>
            </a:prstGeom>
            <a:noFill/>
          </p:spPr>
          <p:txBody>
            <a:bodyPr wrap="square" lIns="0" tIns="0" rIns="0" bIns="0" rtlCol="0">
              <a:spAutoFit/>
            </a:bodyPr>
            <a:lstStyle/>
            <a:p>
              <a:pPr>
                <a:lnSpc>
                  <a:spcPct val="100000"/>
                </a:lnSpc>
                <a:spcBef>
                  <a:spcPts val="600"/>
                </a:spcBef>
              </a:pPr>
              <a:r>
                <a:rPr lang="en-GB" sz="800">
                  <a:solidFill>
                    <a:schemeClr val="accent1"/>
                  </a:solidFill>
                </a:rPr>
                <a:t>Electricity network</a:t>
              </a:r>
            </a:p>
          </p:txBody>
        </p:sp>
        <p:sp>
          <p:nvSpPr>
            <p:cNvPr id="162" name="TextBox 161">
              <a:extLst>
                <a:ext uri="{FF2B5EF4-FFF2-40B4-BE49-F238E27FC236}">
                  <a16:creationId xmlns:a16="http://schemas.microsoft.com/office/drawing/2014/main" id="{9E915838-67BE-44DF-8467-4E8881FF2DAC}"/>
                </a:ext>
              </a:extLst>
            </p:cNvPr>
            <p:cNvSpPr txBox="1"/>
            <p:nvPr/>
          </p:nvSpPr>
          <p:spPr>
            <a:xfrm>
              <a:off x="11123819" y="260428"/>
              <a:ext cx="773229" cy="123111"/>
            </a:xfrm>
            <a:prstGeom prst="rect">
              <a:avLst/>
            </a:prstGeom>
            <a:noFill/>
          </p:spPr>
          <p:txBody>
            <a:bodyPr wrap="square" lIns="0" tIns="0" rIns="0" bIns="0" rtlCol="0">
              <a:spAutoFit/>
            </a:bodyPr>
            <a:lstStyle/>
            <a:p>
              <a:pPr>
                <a:lnSpc>
                  <a:spcPct val="100000"/>
                </a:lnSpc>
                <a:spcBef>
                  <a:spcPts val="600"/>
                </a:spcBef>
              </a:pPr>
              <a:r>
                <a:rPr lang="en-GB" sz="800">
                  <a:solidFill>
                    <a:schemeClr val="accent1"/>
                  </a:solidFill>
                </a:rPr>
                <a:t>Gas network</a:t>
              </a:r>
            </a:p>
          </p:txBody>
        </p:sp>
        <p:sp>
          <p:nvSpPr>
            <p:cNvPr id="166" name="TextBox 165">
              <a:extLst>
                <a:ext uri="{FF2B5EF4-FFF2-40B4-BE49-F238E27FC236}">
                  <a16:creationId xmlns:a16="http://schemas.microsoft.com/office/drawing/2014/main" id="{746897D8-ED91-445B-855D-B50FD2B18C5F}"/>
                </a:ext>
              </a:extLst>
            </p:cNvPr>
            <p:cNvSpPr txBox="1"/>
            <p:nvPr/>
          </p:nvSpPr>
          <p:spPr>
            <a:xfrm>
              <a:off x="11123820" y="448767"/>
              <a:ext cx="1043564" cy="123111"/>
            </a:xfrm>
            <a:prstGeom prst="rect">
              <a:avLst/>
            </a:prstGeom>
            <a:noFill/>
          </p:spPr>
          <p:txBody>
            <a:bodyPr wrap="square" lIns="0" tIns="0" rIns="0" bIns="0" rtlCol="0">
              <a:spAutoFit/>
            </a:bodyPr>
            <a:lstStyle/>
            <a:p>
              <a:pPr>
                <a:lnSpc>
                  <a:spcPct val="100000"/>
                </a:lnSpc>
                <a:spcBef>
                  <a:spcPts val="600"/>
                </a:spcBef>
              </a:pPr>
              <a:r>
                <a:rPr lang="en-GB" sz="800">
                  <a:solidFill>
                    <a:schemeClr val="accent1"/>
                  </a:solidFill>
                </a:rPr>
                <a:t>Hydrogen network</a:t>
              </a:r>
            </a:p>
          </p:txBody>
        </p:sp>
        <p:cxnSp>
          <p:nvCxnSpPr>
            <p:cNvPr id="167" name="Straight Connector 166">
              <a:extLst>
                <a:ext uri="{FF2B5EF4-FFF2-40B4-BE49-F238E27FC236}">
                  <a16:creationId xmlns:a16="http://schemas.microsoft.com/office/drawing/2014/main" id="{15685DB3-7D30-446E-8C74-2DDB4CBF2057}"/>
                </a:ext>
              </a:extLst>
            </p:cNvPr>
            <p:cNvCxnSpPr>
              <a:cxnSpLocks/>
            </p:cNvCxnSpPr>
            <p:nvPr/>
          </p:nvCxnSpPr>
          <p:spPr>
            <a:xfrm>
              <a:off x="10368404" y="695891"/>
              <a:ext cx="676967"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168" name="TextBox 167">
              <a:extLst>
                <a:ext uri="{FF2B5EF4-FFF2-40B4-BE49-F238E27FC236}">
                  <a16:creationId xmlns:a16="http://schemas.microsoft.com/office/drawing/2014/main" id="{756B5DD5-481A-4B62-A064-59B54E897EDA}"/>
                </a:ext>
              </a:extLst>
            </p:cNvPr>
            <p:cNvSpPr txBox="1"/>
            <p:nvPr/>
          </p:nvSpPr>
          <p:spPr>
            <a:xfrm>
              <a:off x="11123820" y="609932"/>
              <a:ext cx="1043564" cy="123111"/>
            </a:xfrm>
            <a:prstGeom prst="rect">
              <a:avLst/>
            </a:prstGeom>
            <a:noFill/>
          </p:spPr>
          <p:txBody>
            <a:bodyPr wrap="square" lIns="0" tIns="0" rIns="0" bIns="0" rtlCol="0">
              <a:spAutoFit/>
            </a:bodyPr>
            <a:lstStyle/>
            <a:p>
              <a:pPr>
                <a:lnSpc>
                  <a:spcPct val="100000"/>
                </a:lnSpc>
                <a:spcBef>
                  <a:spcPts val="600"/>
                </a:spcBef>
              </a:pPr>
              <a:r>
                <a:rPr lang="en-GB" sz="800">
                  <a:solidFill>
                    <a:schemeClr val="accent1"/>
                  </a:solidFill>
                </a:rPr>
                <a:t>Carbon network</a:t>
              </a:r>
            </a:p>
          </p:txBody>
        </p:sp>
        <p:sp>
          <p:nvSpPr>
            <p:cNvPr id="169" name="Rectangle 168">
              <a:extLst>
                <a:ext uri="{FF2B5EF4-FFF2-40B4-BE49-F238E27FC236}">
                  <a16:creationId xmlns:a16="http://schemas.microsoft.com/office/drawing/2014/main" id="{4420CDD1-B3EA-47C3-AC4F-EE3F675672E8}"/>
                </a:ext>
              </a:extLst>
            </p:cNvPr>
            <p:cNvSpPr/>
            <p:nvPr/>
          </p:nvSpPr>
          <p:spPr>
            <a:xfrm>
              <a:off x="10233038" y="11701"/>
              <a:ext cx="1934348" cy="902143"/>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cxnSp>
          <p:nvCxnSpPr>
            <p:cNvPr id="170" name="Straight Connector 169">
              <a:extLst>
                <a:ext uri="{FF2B5EF4-FFF2-40B4-BE49-F238E27FC236}">
                  <a16:creationId xmlns:a16="http://schemas.microsoft.com/office/drawing/2014/main" id="{B5B5323B-A940-4200-925E-81C66EB93098}"/>
                </a:ext>
              </a:extLst>
            </p:cNvPr>
            <p:cNvCxnSpPr>
              <a:cxnSpLocks/>
            </p:cNvCxnSpPr>
            <p:nvPr/>
          </p:nvCxnSpPr>
          <p:spPr>
            <a:xfrm>
              <a:off x="10378232" y="847163"/>
              <a:ext cx="676967" cy="0"/>
            </a:xfrm>
            <a:prstGeom prst="line">
              <a:avLst/>
            </a:prstGeom>
            <a:ln w="38100">
              <a:solidFill>
                <a:srgbClr val="9933FF"/>
              </a:solidFill>
              <a:prstDash val="sysDash"/>
            </a:ln>
          </p:spPr>
          <p:style>
            <a:lnRef idx="1">
              <a:schemeClr val="accent1"/>
            </a:lnRef>
            <a:fillRef idx="0">
              <a:schemeClr val="accent1"/>
            </a:fillRef>
            <a:effectRef idx="0">
              <a:schemeClr val="accent1"/>
            </a:effectRef>
            <a:fontRef idx="minor">
              <a:schemeClr val="tx1"/>
            </a:fontRef>
          </p:style>
        </p:cxnSp>
        <p:sp>
          <p:nvSpPr>
            <p:cNvPr id="173" name="TextBox 172">
              <a:extLst>
                <a:ext uri="{FF2B5EF4-FFF2-40B4-BE49-F238E27FC236}">
                  <a16:creationId xmlns:a16="http://schemas.microsoft.com/office/drawing/2014/main" id="{EE7535FD-0A08-4FF2-9C28-493198428390}"/>
                </a:ext>
              </a:extLst>
            </p:cNvPr>
            <p:cNvSpPr txBox="1"/>
            <p:nvPr/>
          </p:nvSpPr>
          <p:spPr>
            <a:xfrm>
              <a:off x="11152133" y="778313"/>
              <a:ext cx="1043564" cy="123111"/>
            </a:xfrm>
            <a:prstGeom prst="rect">
              <a:avLst/>
            </a:prstGeom>
            <a:noFill/>
          </p:spPr>
          <p:txBody>
            <a:bodyPr wrap="square" lIns="0" tIns="0" rIns="0" bIns="0" rtlCol="0">
              <a:spAutoFit/>
            </a:bodyPr>
            <a:lstStyle/>
            <a:p>
              <a:pPr>
                <a:lnSpc>
                  <a:spcPct val="100000"/>
                </a:lnSpc>
                <a:spcBef>
                  <a:spcPts val="600"/>
                </a:spcBef>
              </a:pPr>
              <a:r>
                <a:rPr lang="en-GB" sz="800">
                  <a:solidFill>
                    <a:schemeClr val="accent1"/>
                  </a:solidFill>
                </a:rPr>
                <a:t>Heat  network</a:t>
              </a:r>
            </a:p>
          </p:txBody>
        </p:sp>
      </p:grpSp>
    </p:spTree>
    <p:extLst>
      <p:ext uri="{BB962C8B-B14F-4D97-AF65-F5344CB8AC3E}">
        <p14:creationId xmlns:p14="http://schemas.microsoft.com/office/powerpoint/2010/main" val="23966287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07544DE-28A5-187B-11F0-79E105CFDF35}"/>
              </a:ext>
            </a:extLst>
          </p:cNvPr>
          <p:cNvSpPr>
            <a:spLocks noGrp="1"/>
          </p:cNvSpPr>
          <p:nvPr>
            <p:ph type="sldNum" sz="quarter" idx="12"/>
          </p:nvPr>
        </p:nvSpPr>
        <p:spPr>
          <a:xfrm>
            <a:off x="607988" y="6158956"/>
            <a:ext cx="272071" cy="145195"/>
          </a:xfrm>
        </p:spPr>
        <p:txBody>
          <a:bodyPr/>
          <a:lstStyle/>
          <a:p>
            <a:fld id="{5BA07366-CB75-4AA8-9E5B-928B849F427C}" type="slidenum">
              <a:rPr lang="en-GB" smtClean="0"/>
              <a:t>22</a:t>
            </a:fld>
            <a:endParaRPr lang="en-GB"/>
          </a:p>
        </p:txBody>
      </p:sp>
      <p:graphicFrame>
        <p:nvGraphicFramePr>
          <p:cNvPr id="12" name="Table 12">
            <a:extLst>
              <a:ext uri="{FF2B5EF4-FFF2-40B4-BE49-F238E27FC236}">
                <a16:creationId xmlns:a16="http://schemas.microsoft.com/office/drawing/2014/main" id="{0ED9C046-E145-8375-65AC-6D74B129FCA8}"/>
              </a:ext>
            </a:extLst>
          </p:cNvPr>
          <p:cNvGraphicFramePr>
            <a:graphicFrameLocks noGrp="1"/>
          </p:cNvGraphicFramePr>
          <p:nvPr>
            <p:extLst>
              <p:ext uri="{D42A27DB-BD31-4B8C-83A1-F6EECF244321}">
                <p14:modId xmlns:p14="http://schemas.microsoft.com/office/powerpoint/2010/main" val="517008047"/>
              </p:ext>
            </p:extLst>
          </p:nvPr>
        </p:nvGraphicFramePr>
        <p:xfrm>
          <a:off x="0" y="7924"/>
          <a:ext cx="12240000" cy="6840000"/>
        </p:xfrm>
        <a:graphic>
          <a:graphicData uri="http://schemas.openxmlformats.org/drawingml/2006/table">
            <a:tbl>
              <a:tblPr firstCol="1" bandRow="1">
                <a:tableStyleId>{5C22544A-7EE6-4342-B048-85BDC9FD1C3A}</a:tableStyleId>
              </a:tblPr>
              <a:tblGrid>
                <a:gridCol w="1227611">
                  <a:extLst>
                    <a:ext uri="{9D8B030D-6E8A-4147-A177-3AD203B41FA5}">
                      <a16:colId xmlns:a16="http://schemas.microsoft.com/office/drawing/2014/main" val="1608248868"/>
                    </a:ext>
                  </a:extLst>
                </a:gridCol>
                <a:gridCol w="4874336">
                  <a:extLst>
                    <a:ext uri="{9D8B030D-6E8A-4147-A177-3AD203B41FA5}">
                      <a16:colId xmlns:a16="http://schemas.microsoft.com/office/drawing/2014/main" val="247346671"/>
                    </a:ext>
                  </a:extLst>
                </a:gridCol>
                <a:gridCol w="1227611">
                  <a:extLst>
                    <a:ext uri="{9D8B030D-6E8A-4147-A177-3AD203B41FA5}">
                      <a16:colId xmlns:a16="http://schemas.microsoft.com/office/drawing/2014/main" val="3112085081"/>
                    </a:ext>
                  </a:extLst>
                </a:gridCol>
                <a:gridCol w="4910442">
                  <a:extLst>
                    <a:ext uri="{9D8B030D-6E8A-4147-A177-3AD203B41FA5}">
                      <a16:colId xmlns:a16="http://schemas.microsoft.com/office/drawing/2014/main" val="3915988822"/>
                    </a:ext>
                  </a:extLst>
                </a:gridCol>
              </a:tblGrid>
              <a:tr h="361306">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bg1"/>
                          </a:solidFill>
                        </a:rPr>
                        <a:t>UC1: </a:t>
                      </a:r>
                      <a:r>
                        <a:rPr lang="en-GB" sz="1200" b="1" dirty="0">
                          <a:solidFill>
                            <a:schemeClr val="bg1"/>
                          </a:solidFill>
                        </a:rPr>
                        <a:t>WIND FARM AND ELECTROLYSIS BUILD</a:t>
                      </a:r>
                      <a:endParaRPr lang="en-GB" sz="1200" dirty="0">
                        <a:solidFill>
                          <a:schemeClr val="bg1"/>
                        </a:solidFill>
                      </a:endParaRPr>
                    </a:p>
                  </a:txBody>
                  <a:tcPr anchor="ctr">
                    <a:lnB w="38100" cap="flat" cmpd="sng" algn="ctr">
                      <a:solidFill>
                        <a:schemeClr val="bg1"/>
                      </a:solidFill>
                      <a:prstDash val="solid"/>
                      <a:round/>
                      <a:headEnd type="none" w="med" len="med"/>
                      <a:tailEnd type="none" w="med" len="med"/>
                    </a:lnB>
                  </a:tcPr>
                </a:tc>
                <a:tc hMerge="1">
                  <a:txBody>
                    <a:bodyPr/>
                    <a:lstStyle/>
                    <a:p>
                      <a:endParaRPr lang="en-GB" sz="1200">
                        <a:solidFill>
                          <a:schemeClr val="bg1"/>
                        </a:solidFill>
                      </a:endParaRPr>
                    </a:p>
                  </a:txBody>
                  <a:tcPr>
                    <a:solidFill>
                      <a:schemeClr val="tx2"/>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378060462"/>
                  </a:ext>
                </a:extLst>
              </a:tr>
              <a:tr h="549185">
                <a:tc>
                  <a:txBody>
                    <a:bodyPr/>
                    <a:lstStyle/>
                    <a:p>
                      <a:r>
                        <a:rPr lang="en-GB" sz="1000" dirty="0"/>
                        <a:t>Goal</a:t>
                      </a:r>
                    </a:p>
                  </a:txBody>
                  <a:tcPr>
                    <a:lnT w="38100" cap="flat" cmpd="sng" algn="ctr">
                      <a:solidFill>
                        <a:schemeClr val="bg1"/>
                      </a:solidFill>
                      <a:prstDash val="solid"/>
                      <a:round/>
                      <a:headEnd type="none" w="med" len="med"/>
                      <a:tailEnd type="none" w="med" len="med"/>
                    </a:lnT>
                  </a:tcPr>
                </a:tc>
                <a:tc>
                  <a:txBody>
                    <a:bodyPr/>
                    <a:lstStyle/>
                    <a:p>
                      <a:r>
                        <a:rPr lang="en-GB" sz="1000" dirty="0">
                          <a:solidFill>
                            <a:schemeClr val="tx1"/>
                          </a:solidFill>
                        </a:rPr>
                        <a:t>Maximise the amount of wind capacity built and maximise the energy recovery from that capacity.</a:t>
                      </a:r>
                    </a:p>
                  </a:txBody>
                  <a:tcPr>
                    <a:solidFill>
                      <a:schemeClr val="bg1">
                        <a:lumMod val="95000"/>
                      </a:schemeClr>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Associated Synergies/ Benefits</a:t>
                      </a:r>
                    </a:p>
                    <a:p>
                      <a:endParaRPr lang="en-GB" sz="1000" b="1" dirty="0">
                        <a:solidFill>
                          <a:schemeClr val="bg1"/>
                        </a:solidFill>
                      </a:endParaRPr>
                    </a:p>
                  </a:txBody>
                  <a:tcPr>
                    <a:solidFill>
                      <a:srgbClr val="0F204B"/>
                    </a:solidFill>
                  </a:tcPr>
                </a:tc>
                <a:tc rowSpan="2">
                  <a:txBody>
                    <a:bodyPr/>
                    <a:lstStyle/>
                    <a:p>
                      <a:pPr marL="171450" indent="-171450">
                        <a:buFont typeface="Arial" panose="020B0604020202020204" pitchFamily="34" charset="0"/>
                        <a:buChar char="•"/>
                      </a:pPr>
                      <a:r>
                        <a:rPr lang="en-GB" sz="1000" dirty="0"/>
                        <a:t>Enable growth in distributed energy resources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i="0" dirty="0"/>
                        <a:t>Accelerate H</a:t>
                      </a:r>
                      <a:r>
                        <a:rPr lang="en-GB" sz="1000" i="0" baseline="-25000" dirty="0"/>
                        <a:t>2</a:t>
                      </a:r>
                      <a:r>
                        <a:rPr lang="en-GB" sz="1000" i="0" dirty="0"/>
                        <a:t> economy (accelerate net zero)</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i="0" dirty="0"/>
                        <a:t>Avoid curtailment of renewable power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dirty="0"/>
                    </a:p>
                  </a:txBody>
                  <a:tcPr>
                    <a:lnT w="38100" cap="flat" cmpd="sng" algn="ctr">
                      <a:solidFill>
                        <a:schemeClr val="bg1"/>
                      </a:solid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2793467315"/>
                  </a:ext>
                </a:extLst>
              </a:tr>
              <a:tr h="550630">
                <a:tc>
                  <a:txBody>
                    <a:bodyPr/>
                    <a:lstStyle/>
                    <a:p>
                      <a:r>
                        <a:rPr lang="en-GB" sz="1000" dirty="0"/>
                        <a:t>“Networked Energy” Elements</a:t>
                      </a:r>
                    </a:p>
                  </a:txBody>
                  <a:tcPr/>
                </a:tc>
                <a:tc>
                  <a:txBody>
                    <a:bodyPr/>
                    <a:lstStyle/>
                    <a:p>
                      <a:r>
                        <a:rPr lang="en-GB" sz="1000" dirty="0"/>
                        <a:t>Onshore and offshore electricity transmission; hydrogen production; flexibility and storage </a:t>
                      </a:r>
                    </a:p>
                  </a:txBody>
                  <a:tcPr>
                    <a:solidFill>
                      <a:schemeClr val="bg1">
                        <a:lumMod val="95000"/>
                      </a:schemeClr>
                    </a:solidFill>
                  </a:tcPr>
                </a:tc>
                <a:tc vMerge="1">
                  <a:txBody>
                    <a:bodyPr/>
                    <a:lstStyle/>
                    <a:p>
                      <a:endParaRPr lang="en-GB" sz="1000" b="1" i="0">
                        <a:solidFill>
                          <a:schemeClr val="bg1"/>
                        </a:solidFill>
                      </a:endParaRPr>
                    </a:p>
                  </a:txBody>
                  <a:tcPr>
                    <a:solidFill>
                      <a:srgbClr val="0F204B"/>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i="0"/>
                    </a:p>
                  </a:txBody>
                  <a:tcPr>
                    <a:solidFill>
                      <a:schemeClr val="bg1">
                        <a:lumMod val="95000"/>
                      </a:schemeClr>
                    </a:solidFill>
                  </a:tcPr>
                </a:tc>
                <a:extLst>
                  <a:ext uri="{0D108BD9-81ED-4DB2-BD59-A6C34878D82A}">
                    <a16:rowId xmlns:a16="http://schemas.microsoft.com/office/drawing/2014/main" val="1016739233"/>
                  </a:ext>
                </a:extLst>
              </a:tr>
              <a:tr h="93939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Stakeholders</a:t>
                      </a:r>
                    </a:p>
                    <a:p>
                      <a:endParaRPr lang="en-GB" sz="100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 typeface="Courier New" panose="02070309020205020404" pitchFamily="49" charset="0"/>
                        <a:buNone/>
                        <a:tabLst/>
                        <a:defRPr/>
                      </a:pPr>
                      <a:r>
                        <a:rPr lang="en-GB" sz="1000" dirty="0"/>
                        <a:t>FSO; electricity transmission owners; gas/hydrogen network owners; wind farm owners; hydrogen producers;  H</a:t>
                      </a:r>
                      <a:r>
                        <a:rPr lang="en-GB" sz="1000" baseline="-25000" dirty="0"/>
                        <a:t>2</a:t>
                      </a:r>
                      <a:r>
                        <a:rPr lang="en-GB" sz="1000" dirty="0"/>
                        <a:t> electrolyser &amp; storage </a:t>
                      </a:r>
                      <a:r>
                        <a:rPr lang="en-GB" sz="1000" b="0" i="0" u="none" strike="noStrike" noProof="0" dirty="0">
                          <a:solidFill>
                            <a:srgbClr val="000000"/>
                          </a:solidFill>
                          <a:latin typeface="+mn-lt"/>
                        </a:rPr>
                        <a:t>owners/operators</a:t>
                      </a:r>
                      <a:endParaRPr lang="en-GB" sz="1000" dirty="0"/>
                    </a:p>
                    <a:p>
                      <a:pPr marL="356870" marR="0" lvl="1" indent="-17145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endParaRPr lang="en-GB" sz="1000" i="0" dirty="0">
                        <a:latin typeface="+mn-lt"/>
                      </a:endParaRPr>
                    </a:p>
                  </a:txBody>
                  <a:tcP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a:solidFill>
                            <a:schemeClr val="bg1"/>
                          </a:solidFill>
                        </a:rPr>
                        <a:t>Key Barriers and Dependencies</a:t>
                      </a:r>
                    </a:p>
                    <a:p>
                      <a:endParaRPr lang="en-GB" sz="1000" b="1">
                        <a:solidFill>
                          <a:schemeClr val="bg1"/>
                        </a:solidFill>
                      </a:endParaRPr>
                    </a:p>
                  </a:txBody>
                  <a:tcPr>
                    <a:solidFill>
                      <a:srgbClr val="0F204B"/>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i="0" u="none" strike="noStrike" noProof="0" dirty="0">
                          <a:latin typeface="+mn-lt"/>
                        </a:rPr>
                        <a:t>Speed-of-delivery – technology readiness levels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i="0" u="none" strike="noStrike" noProof="0" dirty="0">
                          <a:latin typeface="+mn-lt"/>
                        </a:rPr>
                        <a:t>Location:</a:t>
                      </a:r>
                      <a:endParaRPr lang="en-GB" sz="1000" i="0" dirty="0">
                        <a:latin typeface="+mn-lt"/>
                      </a:endParaRPr>
                    </a:p>
                    <a:p>
                      <a:pPr marL="356870" marR="0" lvl="1" indent="-17145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lang="en-GB" sz="1000" i="0" dirty="0">
                          <a:latin typeface="+mn-lt"/>
                        </a:rPr>
                        <a:t>Geographical – </a:t>
                      </a:r>
                      <a:r>
                        <a:rPr lang="en-GB" sz="1000" dirty="0"/>
                        <a:t>H</a:t>
                      </a:r>
                      <a:r>
                        <a:rPr lang="en-GB" sz="1000" b="1" baseline="-25000" dirty="0"/>
                        <a:t>2</a:t>
                      </a:r>
                      <a:r>
                        <a:rPr lang="en-GB" sz="1000" dirty="0"/>
                        <a:t> </a:t>
                      </a:r>
                      <a:r>
                        <a:rPr lang="en-GB" sz="1000" i="0" dirty="0">
                          <a:latin typeface="+mn-lt"/>
                        </a:rPr>
                        <a:t>storage geology, water availability</a:t>
                      </a:r>
                    </a:p>
                    <a:p>
                      <a:pPr marL="356870" marR="0" lvl="1" indent="-17145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lang="en-GB" sz="1000" i="0" dirty="0">
                          <a:latin typeface="+mn-lt"/>
                        </a:rPr>
                        <a:t>Demand proximity – Industrial / commercial / domestic</a:t>
                      </a:r>
                    </a:p>
                    <a:p>
                      <a:pPr marL="356870" marR="0" lvl="1" indent="-17145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lang="en-GB" sz="1000" i="0" dirty="0">
                          <a:latin typeface="+mn-lt"/>
                        </a:rPr>
                        <a:t>System – E, G and H network proximities &amp; capacities</a:t>
                      </a:r>
                    </a:p>
                  </a:txBody>
                  <a:tcPr>
                    <a:solidFill>
                      <a:schemeClr val="bg1">
                        <a:lumMod val="95000"/>
                      </a:schemeClr>
                    </a:solidFill>
                  </a:tcPr>
                </a:tc>
                <a:extLst>
                  <a:ext uri="{0D108BD9-81ED-4DB2-BD59-A6C34878D82A}">
                    <a16:rowId xmlns:a16="http://schemas.microsoft.com/office/drawing/2014/main" val="1998079933"/>
                  </a:ext>
                </a:extLst>
              </a:tr>
              <a:tr h="2818185">
                <a:tc>
                  <a:txBody>
                    <a:bodyPr/>
                    <a:lstStyle/>
                    <a:p>
                      <a:r>
                        <a:rPr lang="en-GB" sz="1000" dirty="0"/>
                        <a:t>Description</a:t>
                      </a:r>
                    </a:p>
                  </a:txBody>
                  <a:tcPr>
                    <a:lnB w="38100" cap="flat" cmpd="sng" algn="ctr">
                      <a:solidFill>
                        <a:schemeClr val="bg1"/>
                      </a:solidFill>
                      <a:prstDash val="solid"/>
                      <a:round/>
                      <a:headEnd type="none" w="med" len="med"/>
                      <a:tailEnd type="none" w="med" len="med"/>
                    </a:lnB>
                  </a:tcPr>
                </a:tc>
                <a:tc gridSpan="3">
                  <a:txBody>
                    <a:bodyPr/>
                    <a:lstStyle/>
                    <a:p>
                      <a:pPr>
                        <a:spcBef>
                          <a:spcPts val="600"/>
                        </a:spcBef>
                      </a:pPr>
                      <a:r>
                        <a:rPr lang="en-GB" sz="1000" dirty="0">
                          <a:cs typeface="Arial"/>
                        </a:rPr>
                        <a:t>A new offshore wind farm requires an electricity transmission connection behind a constrained area of the electricity network.</a:t>
                      </a:r>
                    </a:p>
                    <a:p>
                      <a:pPr>
                        <a:spcBef>
                          <a:spcPts val="600"/>
                        </a:spcBef>
                      </a:pPr>
                      <a:r>
                        <a:rPr lang="en-GB" sz="1000" dirty="0">
                          <a:cs typeface="Arial"/>
                        </a:rPr>
                        <a:t>Depending upon the nature (timing, duration, degree) of the constraint, the appetite of the windfarm developer to adopt a single long-term customer, and the regional H</a:t>
                      </a:r>
                      <a:r>
                        <a:rPr lang="en-GB" sz="1000" baseline="-25000" dirty="0">
                          <a:cs typeface="Arial"/>
                        </a:rPr>
                        <a:t>2</a:t>
                      </a:r>
                      <a:r>
                        <a:rPr lang="en-GB" sz="1000" dirty="0">
                          <a:cs typeface="Arial"/>
                        </a:rPr>
                        <a:t> development strategy, a direct connection to an electrolyser might be a viable alternative to a new or reinforced electricity transmission connection.  With adequate H</a:t>
                      </a:r>
                      <a:r>
                        <a:rPr lang="en-GB" sz="1000" baseline="-25000" dirty="0">
                          <a:cs typeface="Arial"/>
                        </a:rPr>
                        <a:t>2</a:t>
                      </a:r>
                      <a:r>
                        <a:rPr lang="en-GB" sz="1000" dirty="0">
                          <a:cs typeface="Arial"/>
                        </a:rPr>
                        <a:t> storage and transmission, the wind farm would then generate green H</a:t>
                      </a:r>
                      <a:r>
                        <a:rPr lang="en-GB" sz="1000" baseline="-25000" dirty="0">
                          <a:cs typeface="Arial"/>
                        </a:rPr>
                        <a:t>2</a:t>
                      </a:r>
                      <a:r>
                        <a:rPr lang="en-GB" sz="1000" dirty="0">
                          <a:cs typeface="Arial"/>
                        </a:rPr>
                        <a:t> without being curtailed.</a:t>
                      </a:r>
                    </a:p>
                    <a:p>
                      <a:pPr>
                        <a:spcBef>
                          <a:spcPts val="600"/>
                        </a:spcBef>
                      </a:pPr>
                      <a:r>
                        <a:rPr lang="en-GB" sz="1000" dirty="0">
                          <a:solidFill>
                            <a:srgbClr val="000000"/>
                          </a:solidFill>
                          <a:cs typeface="Arial"/>
                        </a:rPr>
                        <a:t>The electrolyser could be located on land or offshore, depending upon t</a:t>
                      </a:r>
                      <a:r>
                        <a:rPr lang="en-GB" sz="1000" dirty="0">
                          <a:cs typeface="Arial"/>
                        </a:rPr>
                        <a:t>he type and location of H</a:t>
                      </a:r>
                      <a:r>
                        <a:rPr lang="en-GB" sz="1000" baseline="-25000" dirty="0">
                          <a:cs typeface="Arial"/>
                        </a:rPr>
                        <a:t>2 </a:t>
                      </a:r>
                      <a:r>
                        <a:rPr lang="en-GB" sz="1000" dirty="0">
                          <a:cs typeface="Arial"/>
                        </a:rPr>
                        <a:t>consumption and associated transport facilities (particularly whether building new terrestrial/subsea pipeline or onshore/offshore tanker docking facilities).</a:t>
                      </a:r>
                    </a:p>
                    <a:p>
                      <a:pPr>
                        <a:spcBef>
                          <a:spcPts val="600"/>
                        </a:spcBef>
                      </a:pPr>
                      <a:r>
                        <a:rPr lang="en-GB" sz="1000" dirty="0">
                          <a:cs typeface="Arial"/>
                        </a:rPr>
                        <a:t>The alternative option would be to progress with reinforcing the electricity network to accommodate the additional capacity and potentially consider co-location with storage.</a:t>
                      </a:r>
                    </a:p>
                    <a:p>
                      <a:pPr>
                        <a:spcBef>
                          <a:spcPts val="600"/>
                        </a:spcBef>
                      </a:pPr>
                      <a:r>
                        <a:rPr lang="en-GB" sz="1000" dirty="0">
                          <a:solidFill>
                            <a:srgbClr val="000000"/>
                          </a:solidFill>
                          <a:cs typeface="Arial"/>
                        </a:rPr>
                        <a:t>Such co-optimised location of two energy vectors should boost (investability in) green H</a:t>
                      </a:r>
                      <a:r>
                        <a:rPr lang="en-GB" sz="1000" baseline="-25000" dirty="0">
                          <a:solidFill>
                            <a:srgbClr val="000000"/>
                          </a:solidFill>
                          <a:cs typeface="Arial"/>
                        </a:rPr>
                        <a:t>2</a:t>
                      </a:r>
                      <a:r>
                        <a:rPr lang="en-GB" sz="1000" dirty="0">
                          <a:solidFill>
                            <a:srgbClr val="000000"/>
                          </a:solidFill>
                          <a:cs typeface="Arial"/>
                        </a:rPr>
                        <a:t> production, comprising a significant step towards net zero.</a:t>
                      </a:r>
                    </a:p>
                    <a:p>
                      <a:pPr>
                        <a:spcBef>
                          <a:spcPts val="600"/>
                        </a:spcBef>
                      </a:pPr>
                      <a:r>
                        <a:rPr lang="en-GB" sz="1000" dirty="0">
                          <a:solidFill>
                            <a:srgbClr val="000000"/>
                          </a:solidFill>
                          <a:cs typeface="Arial"/>
                        </a:rPr>
                        <a:t>The success of such an arrangement would depend entirely upon the </a:t>
                      </a:r>
                      <a:r>
                        <a:rPr lang="en-GB" sz="1000" dirty="0">
                          <a:cs typeface="Arial"/>
                        </a:rPr>
                        <a:t>type of connection agreement between the wind farm, the electrolyser and the grid. The US recently saw the largest PPA ever between a green H</a:t>
                      </a:r>
                      <a:r>
                        <a:rPr lang="en-GB" sz="1000" baseline="-25000" dirty="0">
                          <a:cs typeface="Arial"/>
                        </a:rPr>
                        <a:t>2</a:t>
                      </a:r>
                      <a:r>
                        <a:rPr lang="en-GB" sz="1000" dirty="0">
                          <a:cs typeface="Arial"/>
                        </a:rPr>
                        <a:t> facility and a wind farm, indicating that there could be a cost-effective future for wind farms to supply the H</a:t>
                      </a:r>
                      <a:r>
                        <a:rPr lang="en-GB" sz="1000" baseline="-25000" dirty="0">
                          <a:cs typeface="Arial"/>
                        </a:rPr>
                        <a:t>2</a:t>
                      </a:r>
                      <a:r>
                        <a:rPr lang="en-GB" sz="1000" dirty="0">
                          <a:cs typeface="Arial"/>
                        </a:rPr>
                        <a:t> market rather than (just) the electricity market.</a:t>
                      </a:r>
                    </a:p>
                    <a:p>
                      <a:pPr marL="0" indent="0">
                        <a:buNone/>
                      </a:pPr>
                      <a:endParaRPr lang="en-GB" sz="1000" b="1" i="0" dirty="0">
                        <a:solidFill>
                          <a:schemeClr val="tx1"/>
                        </a:solidFill>
                      </a:endParaRPr>
                    </a:p>
                    <a:p>
                      <a:pPr marL="0" indent="0">
                        <a:buNone/>
                      </a:pPr>
                      <a:r>
                        <a:rPr lang="en-GB" sz="1000" b="1" i="0" dirty="0">
                          <a:solidFill>
                            <a:schemeClr val="tx1"/>
                          </a:solidFill>
                        </a:rPr>
                        <a:t>The optimisation for the FSO and GB energy industry will be to achieve the initial goal of this use case (i.e. maximise wind capacity and energy recovery), whilst juggling energy vectors to find the balance between net zero targets, Costs, Efficiency, Speed of delivery and potential environmental impact of the solution. For example, the FSO will need to consider whether instead of reinforcing the electricity network, there could be a strategically placed electrolyser that will produce green hydrogen during the periods of high wind and low electricity demand, and which might need supporting network infrastructure. This would reduce/eliminate the need to pay to curtail the windfarm. </a:t>
                      </a:r>
                      <a:endParaRPr lang="en-GB" sz="1000" b="0" i="0" dirty="0">
                        <a:solidFill>
                          <a:schemeClr val="tx1"/>
                        </a:solidFill>
                      </a:endParaRPr>
                    </a:p>
                  </a:txBody>
                  <a:tcPr>
                    <a:lnB w="3810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GB" sz="1000"/>
                    </a:p>
                  </a:txBody>
                  <a:tcPr>
                    <a:lnB w="3810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GB" sz="1000"/>
                    </a:p>
                  </a:txBody>
                  <a:tcPr>
                    <a:lnB w="381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075743074"/>
                  </a:ext>
                </a:extLst>
              </a:tr>
              <a:tr h="1621299">
                <a:tc gridSpan="4">
                  <a:txBody>
                    <a:bodyPr/>
                    <a:lstStyle/>
                    <a:p>
                      <a:r>
                        <a:rPr lang="en-GB" sz="1000" dirty="0"/>
                        <a:t>What does it mean for the FSO?</a:t>
                      </a:r>
                    </a:p>
                    <a:p>
                      <a:r>
                        <a:rPr lang="en-GB" sz="1000" b="0" dirty="0">
                          <a:solidFill>
                            <a:schemeClr val="bg1"/>
                          </a:solidFill>
                        </a:rPr>
                        <a:t>The role of FSO would be to:</a:t>
                      </a:r>
                    </a:p>
                    <a:p>
                      <a:pPr marL="228600" indent="-228600" algn="l" defTabSz="914400" rtl="0" eaLnBrk="1" latinLnBrk="0" hangingPunct="1">
                        <a:buFont typeface="+mj-lt"/>
                        <a:buAutoNum type="arabicPeriod"/>
                      </a:pPr>
                      <a:r>
                        <a:rPr lang="en-US" sz="1000" b="0" kern="1200" dirty="0">
                          <a:solidFill>
                            <a:schemeClr val="bg1"/>
                          </a:solidFill>
                          <a:latin typeface="+mn-lt"/>
                          <a:ea typeface="+mn-ea"/>
                          <a:cs typeface="+mn-cs"/>
                        </a:rPr>
                        <a:t>Manage the process by which customers connect to and make use of the electricity transmission system.</a:t>
                      </a:r>
                    </a:p>
                    <a:p>
                      <a:pPr marL="228600" indent="-228600" algn="l" rtl="0" eaLnBrk="1" latinLnBrk="0" hangingPunct="1">
                        <a:buFont typeface="+mj-lt"/>
                        <a:buAutoNum type="arabicPeriod"/>
                      </a:pPr>
                      <a:r>
                        <a:rPr lang="en-US" sz="1000" b="0" kern="1200" dirty="0">
                          <a:solidFill>
                            <a:schemeClr val="bg1"/>
                          </a:solidFill>
                          <a:latin typeface="+mn-lt"/>
                          <a:ea typeface="+mn-ea"/>
                          <a:cs typeface="+mn-cs"/>
                        </a:rPr>
                        <a:t>Develop a planning process taking into consideration all the energy vectors to plan development of each energy system. This planning process will enable the FSO to determine the optimal solution to avoid curtailment of the wind farm. </a:t>
                      </a:r>
                    </a:p>
                    <a:p>
                      <a:pPr marL="228600" indent="-228600">
                        <a:buFont typeface="+mj-lt"/>
                        <a:buAutoNum type="arabicPeriod"/>
                      </a:pPr>
                      <a:r>
                        <a:rPr lang="en-US" sz="1000" b="0" dirty="0">
                          <a:solidFill>
                            <a:schemeClr val="bg1"/>
                          </a:solidFill>
                        </a:rPr>
                        <a:t>Design products to allow different vectors e.g., H</a:t>
                      </a:r>
                      <a:r>
                        <a:rPr lang="en-US" sz="1000" b="0" baseline="-25000" dirty="0">
                          <a:solidFill>
                            <a:schemeClr val="bg1"/>
                          </a:solidFill>
                        </a:rPr>
                        <a:t>2</a:t>
                      </a:r>
                      <a:r>
                        <a:rPr lang="en-US" sz="1000" b="0" dirty="0">
                          <a:solidFill>
                            <a:schemeClr val="bg1"/>
                          </a:solidFill>
                        </a:rPr>
                        <a:t> to take part in different markets to maximize the use of renewable energy.</a:t>
                      </a:r>
                      <a:endParaRPr lang="en-GB" sz="1000" b="0" dirty="0">
                        <a:solidFill>
                          <a:schemeClr val="bg1"/>
                        </a:solidFill>
                      </a:endParaRPr>
                    </a:p>
                    <a:p>
                      <a:r>
                        <a:rPr lang="en-GB" sz="1000" b="0" dirty="0">
                          <a:solidFill>
                            <a:schemeClr val="bg1"/>
                          </a:solidFill>
                        </a:rPr>
                        <a:t>The role of the FSO may also expand to include advice regarding:</a:t>
                      </a:r>
                    </a:p>
                    <a:p>
                      <a:pPr marL="228600" indent="-228600">
                        <a:buAutoNum type="arabicPeriod"/>
                      </a:pPr>
                      <a:r>
                        <a:rPr lang="en-GB" sz="1000" b="0" dirty="0">
                          <a:solidFill>
                            <a:schemeClr val="bg1"/>
                          </a:solidFill>
                        </a:rPr>
                        <a:t>The hydrogen, gas and electricity strategies for the region.</a:t>
                      </a:r>
                      <a:endParaRPr lang="en-GB" sz="1000" b="0" i="0" u="none" strike="noStrike" noProof="0" dirty="0">
                        <a:solidFill>
                          <a:schemeClr val="bg1"/>
                        </a:solidFill>
                        <a:latin typeface="+mn-lt"/>
                      </a:endParaRPr>
                    </a:p>
                    <a:p>
                      <a:pPr marL="228600" lvl="0" indent="-228600">
                        <a:buAutoNum type="arabicPeriod"/>
                      </a:pPr>
                      <a:r>
                        <a:rPr lang="en-GB" sz="1000" b="0" i="0" u="none" strike="noStrike" noProof="0" dirty="0">
                          <a:solidFill>
                            <a:schemeClr val="bg1"/>
                          </a:solidFill>
                          <a:latin typeface="+mn-lt"/>
                        </a:rPr>
                        <a:t>The potential for building a H</a:t>
                      </a:r>
                      <a:r>
                        <a:rPr lang="en-GB" sz="1000" b="0" i="0" u="none" strike="noStrike" baseline="-25000" noProof="0" dirty="0">
                          <a:solidFill>
                            <a:schemeClr val="bg1"/>
                          </a:solidFill>
                          <a:latin typeface="+mn-lt"/>
                        </a:rPr>
                        <a:t>2</a:t>
                      </a:r>
                      <a:r>
                        <a:rPr lang="en-GB" sz="1000" b="0" i="0" u="none" strike="noStrike" noProof="0" dirty="0">
                          <a:solidFill>
                            <a:schemeClr val="bg1"/>
                          </a:solidFill>
                          <a:latin typeface="+mn-lt"/>
                        </a:rPr>
                        <a:t> storage, including its location and size.</a:t>
                      </a:r>
                    </a:p>
                    <a:p>
                      <a:pPr marL="228600" indent="-228600">
                        <a:buAutoNum type="arabicPeriod"/>
                      </a:pPr>
                      <a:r>
                        <a:rPr lang="en-GB" sz="1000" b="0" dirty="0">
                          <a:solidFill>
                            <a:schemeClr val="bg1"/>
                          </a:solidFill>
                        </a:rPr>
                        <a:t>Hydrogen transportation methods either via a local H</a:t>
                      </a:r>
                      <a:r>
                        <a:rPr lang="en-GB" sz="1000" b="0" baseline="-25000" dirty="0">
                          <a:solidFill>
                            <a:schemeClr val="bg1"/>
                          </a:solidFill>
                        </a:rPr>
                        <a:t>2</a:t>
                      </a:r>
                      <a:r>
                        <a:rPr lang="en-GB" sz="1000" b="0" dirty="0">
                          <a:solidFill>
                            <a:schemeClr val="bg1"/>
                          </a:solidFill>
                        </a:rPr>
                        <a:t> network, transmission H</a:t>
                      </a:r>
                      <a:r>
                        <a:rPr lang="en-GB" sz="1000" b="0" baseline="-25000" dirty="0">
                          <a:solidFill>
                            <a:schemeClr val="bg1"/>
                          </a:solidFill>
                        </a:rPr>
                        <a:t>2</a:t>
                      </a:r>
                      <a:r>
                        <a:rPr lang="en-GB" sz="1000" b="0" dirty="0">
                          <a:solidFill>
                            <a:schemeClr val="bg1"/>
                          </a:solidFill>
                        </a:rPr>
                        <a:t> network or mobile transportation, such as ship. Furthermore, consideration will include storage capacity and location. </a:t>
                      </a:r>
                    </a:p>
                  </a:txBody>
                  <a:tcPr>
                    <a:lnT w="38100" cap="flat" cmpd="sng" algn="ctr">
                      <a:solidFill>
                        <a:schemeClr val="bg1"/>
                      </a:solidFill>
                      <a:prstDash val="solid"/>
                      <a:round/>
                      <a:headEnd type="none" w="med" len="med"/>
                      <a:tailEnd type="none" w="med" len="med"/>
                    </a:lnT>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i="1">
                          <a:solidFill>
                            <a:schemeClr val="tx1"/>
                          </a:solidFill>
                        </a:rPr>
                        <a:t>To be completed at later phase</a:t>
                      </a:r>
                      <a:endParaRPr lang="en-GB" sz="1100" i="1">
                        <a:solidFill>
                          <a:schemeClr val="tx1"/>
                        </a:solidFill>
                        <a:cs typeface="Arial"/>
                      </a:endParaRPr>
                    </a:p>
                  </a:txBody>
                  <a:tcPr>
                    <a:lnT w="38100" cap="flat" cmpd="sng" algn="ctr">
                      <a:solidFill>
                        <a:schemeClr val="bg1"/>
                      </a:solidFill>
                      <a:prstDash val="solid"/>
                      <a:round/>
                      <a:headEnd type="none" w="med" len="med"/>
                      <a:tailEnd type="none" w="med" len="med"/>
                    </a:lnT>
                    <a:solidFill>
                      <a:schemeClr val="bg1">
                        <a:lumMod val="95000"/>
                      </a:schemeClr>
                    </a:solidFill>
                  </a:tcPr>
                </a:tc>
                <a:tc hMerge="1">
                  <a:txBody>
                    <a:bodyPr/>
                    <a:lstStyle/>
                    <a:p>
                      <a:endParaRPr lang="en-GB"/>
                    </a:p>
                  </a:txBody>
                  <a:tcPr>
                    <a:lnT w="38100" cap="flat" cmpd="sng" algn="ctr">
                      <a:solidFill>
                        <a:schemeClr val="bg1"/>
                      </a:solidFill>
                      <a:prstDash val="solid"/>
                      <a:round/>
                      <a:headEnd type="none" w="med" len="med"/>
                      <a:tailEnd type="none" w="med" len="med"/>
                    </a:lnT>
                  </a:tcPr>
                </a:tc>
                <a:tc hMerge="1">
                  <a:txBody>
                    <a:bodyPr/>
                    <a:lstStyle/>
                    <a:p>
                      <a:endParaRPr lang="en-GB"/>
                    </a:p>
                  </a:txBody>
                  <a:tcPr/>
                </a:tc>
                <a:extLst>
                  <a:ext uri="{0D108BD9-81ED-4DB2-BD59-A6C34878D82A}">
                    <a16:rowId xmlns:a16="http://schemas.microsoft.com/office/drawing/2014/main" val="3965796589"/>
                  </a:ext>
                </a:extLst>
              </a:tr>
            </a:tbl>
          </a:graphicData>
        </a:graphic>
      </p:graphicFrame>
      <p:pic>
        <p:nvPicPr>
          <p:cNvPr id="13" name="Picture 12">
            <a:extLst>
              <a:ext uri="{FF2B5EF4-FFF2-40B4-BE49-F238E27FC236}">
                <a16:creationId xmlns:a16="http://schemas.microsoft.com/office/drawing/2014/main" id="{05A4EEC0-AB6B-85CD-9CA7-22F61F7F3CEE}"/>
              </a:ext>
            </a:extLst>
          </p:cNvPr>
          <p:cNvPicPr>
            <a:picLocks noChangeAspect="1"/>
          </p:cNvPicPr>
          <p:nvPr/>
        </p:nvPicPr>
        <p:blipFill>
          <a:blip r:embed="rId3"/>
          <a:stretch>
            <a:fillRect/>
          </a:stretch>
        </p:blipFill>
        <p:spPr>
          <a:xfrm>
            <a:off x="11050124" y="20719"/>
            <a:ext cx="355840" cy="317703"/>
          </a:xfrm>
          <a:prstGeom prst="rect">
            <a:avLst/>
          </a:prstGeom>
        </p:spPr>
      </p:pic>
      <p:sp>
        <p:nvSpPr>
          <p:cNvPr id="2" name="Date Placeholder 1">
            <a:extLst>
              <a:ext uri="{FF2B5EF4-FFF2-40B4-BE49-F238E27FC236}">
                <a16:creationId xmlns:a16="http://schemas.microsoft.com/office/drawing/2014/main" id="{5A37A63E-D157-6E9C-408C-461CF16D6505}"/>
              </a:ext>
            </a:extLst>
          </p:cNvPr>
          <p:cNvSpPr>
            <a:spLocks noGrp="1"/>
          </p:cNvSpPr>
          <p:nvPr>
            <p:ph type="dt" sz="half" idx="10"/>
          </p:nvPr>
        </p:nvSpPr>
        <p:spPr/>
        <p:txBody>
          <a:bodyPr/>
          <a:lstStyle/>
          <a:p>
            <a:fld id="{A019513A-1394-4683-A365-F5A8E4479734}" type="datetime4">
              <a:rPr lang="en-GB" smtClean="0"/>
              <a:t>23 January 2024</a:t>
            </a:fld>
            <a:endParaRPr lang="en-GB"/>
          </a:p>
        </p:txBody>
      </p:sp>
      <p:pic>
        <p:nvPicPr>
          <p:cNvPr id="10" name="Picture 9">
            <a:extLst>
              <a:ext uri="{FF2B5EF4-FFF2-40B4-BE49-F238E27FC236}">
                <a16:creationId xmlns:a16="http://schemas.microsoft.com/office/drawing/2014/main" id="{77363EFD-5A42-4873-8857-9FE27909EE18}"/>
              </a:ext>
            </a:extLst>
          </p:cNvPr>
          <p:cNvPicPr>
            <a:picLocks noChangeAspect="1"/>
          </p:cNvPicPr>
          <p:nvPr/>
        </p:nvPicPr>
        <p:blipFill>
          <a:blip r:embed="rId4"/>
          <a:stretch>
            <a:fillRect/>
          </a:stretch>
        </p:blipFill>
        <p:spPr>
          <a:xfrm>
            <a:off x="10669309" y="35681"/>
            <a:ext cx="288000" cy="302741"/>
          </a:xfrm>
          <a:prstGeom prst="rect">
            <a:avLst/>
          </a:prstGeom>
        </p:spPr>
      </p:pic>
      <p:sp>
        <p:nvSpPr>
          <p:cNvPr id="11" name="TextBox 10">
            <a:extLst>
              <a:ext uri="{FF2B5EF4-FFF2-40B4-BE49-F238E27FC236}">
                <a16:creationId xmlns:a16="http://schemas.microsoft.com/office/drawing/2014/main" id="{3C2E4233-080B-44E2-9089-8E6D22CBE5BB}"/>
              </a:ext>
            </a:extLst>
          </p:cNvPr>
          <p:cNvSpPr txBox="1"/>
          <p:nvPr/>
        </p:nvSpPr>
        <p:spPr>
          <a:xfrm>
            <a:off x="11498779" y="30645"/>
            <a:ext cx="288000" cy="307777"/>
          </a:xfrm>
          <a:prstGeom prst="rect">
            <a:avLst/>
          </a:prstGeom>
          <a:noFill/>
        </p:spPr>
        <p:txBody>
          <a:bodyPr wrap="square" lIns="0" tIns="0" rIns="0" bIns="0" rtlCol="0">
            <a:spAutoFit/>
          </a:bodyPr>
          <a:lstStyle/>
          <a:p>
            <a:pPr algn="l">
              <a:lnSpc>
                <a:spcPct val="100000"/>
              </a:lnSpc>
              <a:spcBef>
                <a:spcPts val="600"/>
              </a:spcBef>
            </a:pPr>
            <a:r>
              <a:rPr lang="en-GB" sz="2000" b="1" dirty="0">
                <a:solidFill>
                  <a:schemeClr val="bg1"/>
                </a:solidFill>
              </a:rPr>
              <a:t>H</a:t>
            </a:r>
            <a:r>
              <a:rPr lang="en-GB" sz="2000" b="1" baseline="-25000" dirty="0">
                <a:solidFill>
                  <a:schemeClr val="bg1"/>
                </a:solidFill>
              </a:rPr>
              <a:t>2</a:t>
            </a:r>
          </a:p>
        </p:txBody>
      </p:sp>
      <p:pic>
        <p:nvPicPr>
          <p:cNvPr id="14" name="Picture 13">
            <a:extLst>
              <a:ext uri="{FF2B5EF4-FFF2-40B4-BE49-F238E27FC236}">
                <a16:creationId xmlns:a16="http://schemas.microsoft.com/office/drawing/2014/main" id="{7D11DD3D-D5B8-4AB2-A25F-93367ADD4956}"/>
              </a:ext>
            </a:extLst>
          </p:cNvPr>
          <p:cNvPicPr>
            <a:picLocks noChangeAspect="1"/>
          </p:cNvPicPr>
          <p:nvPr/>
        </p:nvPicPr>
        <p:blipFill>
          <a:blip r:embed="rId5"/>
          <a:stretch>
            <a:fillRect/>
          </a:stretch>
        </p:blipFill>
        <p:spPr>
          <a:xfrm>
            <a:off x="11879595" y="27102"/>
            <a:ext cx="288000" cy="311320"/>
          </a:xfrm>
          <a:prstGeom prst="rect">
            <a:avLst/>
          </a:prstGeom>
        </p:spPr>
      </p:pic>
    </p:spTree>
    <p:extLst>
      <p:ext uri="{BB962C8B-B14F-4D97-AF65-F5344CB8AC3E}">
        <p14:creationId xmlns:p14="http://schemas.microsoft.com/office/powerpoint/2010/main" val="37416325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45" name="Connector: Elbow 244">
            <a:extLst>
              <a:ext uri="{FF2B5EF4-FFF2-40B4-BE49-F238E27FC236}">
                <a16:creationId xmlns:a16="http://schemas.microsoft.com/office/drawing/2014/main" id="{CB1ED85E-B4D1-CF1E-FAA5-270772456F3A}"/>
              </a:ext>
            </a:extLst>
          </p:cNvPr>
          <p:cNvCxnSpPr>
            <a:cxnSpLocks/>
            <a:stCxn id="249" idx="2"/>
          </p:cNvCxnSpPr>
          <p:nvPr/>
        </p:nvCxnSpPr>
        <p:spPr>
          <a:xfrm rot="5400000" flipH="1">
            <a:off x="6227249" y="3387894"/>
            <a:ext cx="2162039" cy="2414468"/>
          </a:xfrm>
          <a:prstGeom prst="bentConnector3">
            <a:avLst>
              <a:gd name="adj1" fmla="val -10573"/>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nvGrpSpPr>
          <p:cNvPr id="203" name="Group 202">
            <a:extLst>
              <a:ext uri="{FF2B5EF4-FFF2-40B4-BE49-F238E27FC236}">
                <a16:creationId xmlns:a16="http://schemas.microsoft.com/office/drawing/2014/main" id="{DE93B20C-5117-20D7-9358-B16DB98C71D7}"/>
              </a:ext>
            </a:extLst>
          </p:cNvPr>
          <p:cNvGrpSpPr/>
          <p:nvPr/>
        </p:nvGrpSpPr>
        <p:grpSpPr>
          <a:xfrm>
            <a:off x="5835643" y="3883281"/>
            <a:ext cx="324000" cy="255703"/>
            <a:chOff x="5883273" y="3682113"/>
            <a:chExt cx="324000" cy="255703"/>
          </a:xfrm>
        </p:grpSpPr>
        <p:sp>
          <p:nvSpPr>
            <p:cNvPr id="5" name="Rectangle 4">
              <a:extLst>
                <a:ext uri="{FF2B5EF4-FFF2-40B4-BE49-F238E27FC236}">
                  <a16:creationId xmlns:a16="http://schemas.microsoft.com/office/drawing/2014/main" id="{43519210-852E-6914-D824-84D320D54892}"/>
                </a:ext>
              </a:extLst>
            </p:cNvPr>
            <p:cNvSpPr/>
            <p:nvPr/>
          </p:nvSpPr>
          <p:spPr>
            <a:xfrm>
              <a:off x="5883273" y="3733673"/>
              <a:ext cx="324000" cy="152582"/>
            </a:xfrm>
            <a:prstGeom prst="rect">
              <a:avLst/>
            </a:prstGeom>
            <a:solidFill>
              <a:srgbClr val="F2F2F2">
                <a:alpha val="81961"/>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272" name="Rectangle 271">
              <a:extLst>
                <a:ext uri="{FF2B5EF4-FFF2-40B4-BE49-F238E27FC236}">
                  <a16:creationId xmlns:a16="http://schemas.microsoft.com/office/drawing/2014/main" id="{7328FD76-A993-50E6-B7D4-DA518EAB8C1B}"/>
                </a:ext>
              </a:extLst>
            </p:cNvPr>
            <p:cNvSpPr/>
            <p:nvPr/>
          </p:nvSpPr>
          <p:spPr>
            <a:xfrm>
              <a:off x="5883273" y="3682113"/>
              <a:ext cx="324000" cy="255703"/>
            </a:xfrm>
            <a:prstGeom prst="rect">
              <a:avLst/>
            </a:prstGeom>
            <a:solidFill>
              <a:srgbClr val="F2F2F2">
                <a:alpha val="50196"/>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grpSp>
      <p:sp>
        <p:nvSpPr>
          <p:cNvPr id="4" name="Slide Number Placeholder 3">
            <a:extLst>
              <a:ext uri="{FF2B5EF4-FFF2-40B4-BE49-F238E27FC236}">
                <a16:creationId xmlns:a16="http://schemas.microsoft.com/office/drawing/2014/main" id="{D49BD5B0-4218-B8D9-FD85-04D56C273EC1}"/>
              </a:ext>
            </a:extLst>
          </p:cNvPr>
          <p:cNvSpPr>
            <a:spLocks noGrp="1"/>
          </p:cNvSpPr>
          <p:nvPr>
            <p:ph type="sldNum" sz="quarter" idx="12"/>
          </p:nvPr>
        </p:nvSpPr>
        <p:spPr/>
        <p:txBody>
          <a:bodyPr/>
          <a:lstStyle/>
          <a:p>
            <a:fld id="{5BA07366-CB75-4AA8-9E5B-928B849F427C}" type="slidenum">
              <a:rPr lang="en-GB" smtClean="0"/>
              <a:t>23</a:t>
            </a:fld>
            <a:endParaRPr lang="en-GB"/>
          </a:p>
        </p:txBody>
      </p:sp>
      <p:grpSp>
        <p:nvGrpSpPr>
          <p:cNvPr id="125" name="Group 124">
            <a:extLst>
              <a:ext uri="{FF2B5EF4-FFF2-40B4-BE49-F238E27FC236}">
                <a16:creationId xmlns:a16="http://schemas.microsoft.com/office/drawing/2014/main" id="{0DA12AC8-BAE6-D5E4-D3CA-8CC8309FF36E}"/>
              </a:ext>
            </a:extLst>
          </p:cNvPr>
          <p:cNvGrpSpPr/>
          <p:nvPr/>
        </p:nvGrpSpPr>
        <p:grpSpPr>
          <a:xfrm>
            <a:off x="1348459" y="1278588"/>
            <a:ext cx="766767" cy="987438"/>
            <a:chOff x="2034259" y="1278588"/>
            <a:chExt cx="766767" cy="987438"/>
          </a:xfrm>
        </p:grpSpPr>
        <p:pic>
          <p:nvPicPr>
            <p:cNvPr id="42" name="Picture 41">
              <a:extLst>
                <a:ext uri="{FF2B5EF4-FFF2-40B4-BE49-F238E27FC236}">
                  <a16:creationId xmlns:a16="http://schemas.microsoft.com/office/drawing/2014/main" id="{62DCEF5E-1902-C170-63A0-C3EBBDDFB458}"/>
                </a:ext>
              </a:extLst>
            </p:cNvPr>
            <p:cNvPicPr>
              <a:picLocks noChangeAspect="1"/>
            </p:cNvPicPr>
            <p:nvPr/>
          </p:nvPicPr>
          <p:blipFill>
            <a:blip r:embed="rId3"/>
            <a:stretch>
              <a:fillRect/>
            </a:stretch>
          </p:blipFill>
          <p:spPr>
            <a:xfrm>
              <a:off x="2127989" y="1278588"/>
              <a:ext cx="579306" cy="619676"/>
            </a:xfrm>
            <a:prstGeom prst="rect">
              <a:avLst/>
            </a:prstGeom>
          </p:spPr>
        </p:pic>
        <p:sp>
          <p:nvSpPr>
            <p:cNvPr id="46" name="TextBox 45">
              <a:extLst>
                <a:ext uri="{FF2B5EF4-FFF2-40B4-BE49-F238E27FC236}">
                  <a16:creationId xmlns:a16="http://schemas.microsoft.com/office/drawing/2014/main" id="{C09CA731-7F51-B72B-5E8A-464C74E4E1F3}"/>
                </a:ext>
              </a:extLst>
            </p:cNvPr>
            <p:cNvSpPr txBox="1"/>
            <p:nvPr/>
          </p:nvSpPr>
          <p:spPr>
            <a:xfrm>
              <a:off x="2034259" y="1958249"/>
              <a:ext cx="766767" cy="307777"/>
            </a:xfrm>
            <a:prstGeom prst="rect">
              <a:avLst/>
            </a:prstGeom>
            <a:noFill/>
          </p:spPr>
          <p:txBody>
            <a:bodyPr wrap="square" lIns="0" tIns="0" rIns="0" bIns="0" rtlCol="0">
              <a:spAutoFit/>
            </a:bodyPr>
            <a:lstStyle/>
            <a:p>
              <a:pPr algn="ctr">
                <a:lnSpc>
                  <a:spcPct val="100000"/>
                </a:lnSpc>
                <a:spcBef>
                  <a:spcPts val="600"/>
                </a:spcBef>
              </a:pPr>
              <a:r>
                <a:rPr lang="en-GB" sz="1000">
                  <a:solidFill>
                    <a:schemeClr val="tx2"/>
                  </a:solidFill>
                </a:rPr>
                <a:t>INDUSTRIAL CLUSTER</a:t>
              </a:r>
            </a:p>
          </p:txBody>
        </p:sp>
      </p:grpSp>
      <p:grpSp>
        <p:nvGrpSpPr>
          <p:cNvPr id="222" name="Group 221">
            <a:extLst>
              <a:ext uri="{FF2B5EF4-FFF2-40B4-BE49-F238E27FC236}">
                <a16:creationId xmlns:a16="http://schemas.microsoft.com/office/drawing/2014/main" id="{B5625E23-104B-2915-3219-0BC92BA3D9C5}"/>
              </a:ext>
            </a:extLst>
          </p:cNvPr>
          <p:cNvGrpSpPr/>
          <p:nvPr/>
        </p:nvGrpSpPr>
        <p:grpSpPr>
          <a:xfrm>
            <a:off x="9342188" y="4929135"/>
            <a:ext cx="1044000" cy="762747"/>
            <a:chOff x="9537002" y="4856990"/>
            <a:chExt cx="1044000" cy="762747"/>
          </a:xfrm>
        </p:grpSpPr>
        <p:pic>
          <p:nvPicPr>
            <p:cNvPr id="3" name="Picture 2">
              <a:extLst>
                <a:ext uri="{FF2B5EF4-FFF2-40B4-BE49-F238E27FC236}">
                  <a16:creationId xmlns:a16="http://schemas.microsoft.com/office/drawing/2014/main" id="{2232B33D-52C7-DA07-55EF-F04CF9757716}"/>
                </a:ext>
              </a:extLst>
            </p:cNvPr>
            <p:cNvPicPr>
              <a:picLocks noChangeAspect="1"/>
            </p:cNvPicPr>
            <p:nvPr/>
          </p:nvPicPr>
          <p:blipFill>
            <a:blip r:embed="rId4"/>
            <a:stretch>
              <a:fillRect/>
            </a:stretch>
          </p:blipFill>
          <p:spPr>
            <a:xfrm>
              <a:off x="9819068" y="4856990"/>
              <a:ext cx="479868" cy="569273"/>
            </a:xfrm>
            <a:prstGeom prst="rect">
              <a:avLst/>
            </a:prstGeom>
          </p:spPr>
        </p:pic>
        <p:sp>
          <p:nvSpPr>
            <p:cNvPr id="8" name="TextBox 7">
              <a:extLst>
                <a:ext uri="{FF2B5EF4-FFF2-40B4-BE49-F238E27FC236}">
                  <a16:creationId xmlns:a16="http://schemas.microsoft.com/office/drawing/2014/main" id="{68E76406-347E-78C2-F6C1-849CE0EAEF80}"/>
                </a:ext>
              </a:extLst>
            </p:cNvPr>
            <p:cNvSpPr txBox="1"/>
            <p:nvPr/>
          </p:nvSpPr>
          <p:spPr>
            <a:xfrm>
              <a:off x="9537002" y="5465849"/>
              <a:ext cx="1044000" cy="153888"/>
            </a:xfrm>
            <a:prstGeom prst="rect">
              <a:avLst/>
            </a:prstGeom>
            <a:noFill/>
          </p:spPr>
          <p:txBody>
            <a:bodyPr wrap="square" lIns="0" tIns="0" rIns="0" bIns="0" rtlCol="0">
              <a:spAutoFit/>
            </a:bodyPr>
            <a:lstStyle/>
            <a:p>
              <a:pPr algn="l">
                <a:lnSpc>
                  <a:spcPct val="100000"/>
                </a:lnSpc>
                <a:spcBef>
                  <a:spcPts val="600"/>
                </a:spcBef>
              </a:pPr>
              <a:r>
                <a:rPr lang="en-GB" sz="1000">
                  <a:solidFill>
                    <a:schemeClr val="accent6"/>
                  </a:solidFill>
                </a:rPr>
                <a:t>ELECTROLYSER</a:t>
              </a:r>
            </a:p>
          </p:txBody>
        </p:sp>
      </p:grpSp>
      <p:cxnSp>
        <p:nvCxnSpPr>
          <p:cNvPr id="83" name="Connector: Elbow 82">
            <a:extLst>
              <a:ext uri="{FF2B5EF4-FFF2-40B4-BE49-F238E27FC236}">
                <a16:creationId xmlns:a16="http://schemas.microsoft.com/office/drawing/2014/main" id="{AE9C6B86-C95A-01BD-4A4C-5160238A35D4}"/>
              </a:ext>
            </a:extLst>
          </p:cNvPr>
          <p:cNvCxnSpPr>
            <a:cxnSpLocks/>
            <a:stCxn id="46" idx="2"/>
            <a:endCxn id="283" idx="0"/>
          </p:cNvCxnSpPr>
          <p:nvPr/>
        </p:nvCxnSpPr>
        <p:spPr>
          <a:xfrm rot="5400000">
            <a:off x="1414105" y="2580402"/>
            <a:ext cx="632114" cy="3363"/>
          </a:xfrm>
          <a:prstGeom prst="bentConnector3">
            <a:avLst>
              <a:gd name="adj1" fmla="val 50000"/>
            </a:avLst>
          </a:prstGeom>
          <a:ln w="28575">
            <a:solidFill>
              <a:schemeClr val="accent6"/>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9" name="Connector: Elbow 138">
            <a:extLst>
              <a:ext uri="{FF2B5EF4-FFF2-40B4-BE49-F238E27FC236}">
                <a16:creationId xmlns:a16="http://schemas.microsoft.com/office/drawing/2014/main" id="{D58FEAFD-962E-811D-A7F8-4C4A933E2D85}"/>
              </a:ext>
            </a:extLst>
          </p:cNvPr>
          <p:cNvCxnSpPr>
            <a:cxnSpLocks/>
            <a:stCxn id="283" idx="1"/>
            <a:endCxn id="143" idx="2"/>
          </p:cNvCxnSpPr>
          <p:nvPr/>
        </p:nvCxnSpPr>
        <p:spPr>
          <a:xfrm rot="10800000">
            <a:off x="713168" y="1916299"/>
            <a:ext cx="729229" cy="1245003"/>
          </a:xfrm>
          <a:prstGeom prst="bentConnector2">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nvGrpSpPr>
          <p:cNvPr id="60" name="Group 59">
            <a:extLst>
              <a:ext uri="{FF2B5EF4-FFF2-40B4-BE49-F238E27FC236}">
                <a16:creationId xmlns:a16="http://schemas.microsoft.com/office/drawing/2014/main" id="{9768C2FA-9DF8-9E0E-4DBC-FB7D9D8827EB}"/>
              </a:ext>
            </a:extLst>
          </p:cNvPr>
          <p:cNvGrpSpPr/>
          <p:nvPr/>
        </p:nvGrpSpPr>
        <p:grpSpPr>
          <a:xfrm>
            <a:off x="326552" y="1320513"/>
            <a:ext cx="773229" cy="595785"/>
            <a:chOff x="5179917" y="1472648"/>
            <a:chExt cx="773229" cy="595785"/>
          </a:xfrm>
        </p:grpSpPr>
        <p:pic>
          <p:nvPicPr>
            <p:cNvPr id="138" name="Picture 137">
              <a:extLst>
                <a:ext uri="{FF2B5EF4-FFF2-40B4-BE49-F238E27FC236}">
                  <a16:creationId xmlns:a16="http://schemas.microsoft.com/office/drawing/2014/main" id="{39A7F100-37EF-1AF8-D881-81660275D01A}"/>
                </a:ext>
              </a:extLst>
            </p:cNvPr>
            <p:cNvPicPr>
              <a:picLocks noChangeAspect="1"/>
            </p:cNvPicPr>
            <p:nvPr/>
          </p:nvPicPr>
          <p:blipFill>
            <a:blip r:embed="rId5"/>
            <a:stretch>
              <a:fillRect/>
            </a:stretch>
          </p:blipFill>
          <p:spPr>
            <a:xfrm>
              <a:off x="5266877" y="1472648"/>
              <a:ext cx="635900" cy="441897"/>
            </a:xfrm>
            <a:prstGeom prst="rect">
              <a:avLst/>
            </a:prstGeom>
          </p:spPr>
        </p:pic>
        <p:sp>
          <p:nvSpPr>
            <p:cNvPr id="143" name="TextBox 142">
              <a:extLst>
                <a:ext uri="{FF2B5EF4-FFF2-40B4-BE49-F238E27FC236}">
                  <a16:creationId xmlns:a16="http://schemas.microsoft.com/office/drawing/2014/main" id="{D94A45E5-CADE-45F2-231E-5B54C97F4BEC}"/>
                </a:ext>
              </a:extLst>
            </p:cNvPr>
            <p:cNvSpPr txBox="1"/>
            <p:nvPr/>
          </p:nvSpPr>
          <p:spPr>
            <a:xfrm>
              <a:off x="5179917" y="1914545"/>
              <a:ext cx="773229" cy="153888"/>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CCUS</a:t>
              </a:r>
            </a:p>
          </p:txBody>
        </p:sp>
      </p:grpSp>
      <p:sp>
        <p:nvSpPr>
          <p:cNvPr id="163" name="Oval 162">
            <a:extLst>
              <a:ext uri="{FF2B5EF4-FFF2-40B4-BE49-F238E27FC236}">
                <a16:creationId xmlns:a16="http://schemas.microsoft.com/office/drawing/2014/main" id="{6E8E5715-029E-1882-5322-6F7923209760}"/>
              </a:ext>
            </a:extLst>
          </p:cNvPr>
          <p:cNvSpPr/>
          <p:nvPr/>
        </p:nvSpPr>
        <p:spPr>
          <a:xfrm>
            <a:off x="2431677" y="1227551"/>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3</a:t>
            </a:r>
          </a:p>
        </p:txBody>
      </p:sp>
      <p:sp>
        <p:nvSpPr>
          <p:cNvPr id="164" name="Oval 163">
            <a:extLst>
              <a:ext uri="{FF2B5EF4-FFF2-40B4-BE49-F238E27FC236}">
                <a16:creationId xmlns:a16="http://schemas.microsoft.com/office/drawing/2014/main" id="{44F48835-D626-7378-816A-D16B947F4652}"/>
              </a:ext>
            </a:extLst>
          </p:cNvPr>
          <p:cNvSpPr/>
          <p:nvPr/>
        </p:nvSpPr>
        <p:spPr>
          <a:xfrm>
            <a:off x="8602576" y="5658232"/>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4</a:t>
            </a:r>
          </a:p>
        </p:txBody>
      </p:sp>
      <p:cxnSp>
        <p:nvCxnSpPr>
          <p:cNvPr id="165" name="Connector: Elbow 164">
            <a:extLst>
              <a:ext uri="{FF2B5EF4-FFF2-40B4-BE49-F238E27FC236}">
                <a16:creationId xmlns:a16="http://schemas.microsoft.com/office/drawing/2014/main" id="{EBE282E5-0486-BD5F-D143-9C5A9652B0D1}"/>
              </a:ext>
            </a:extLst>
          </p:cNvPr>
          <p:cNvCxnSpPr>
            <a:cxnSpLocks/>
            <a:stCxn id="14" idx="0"/>
          </p:cNvCxnSpPr>
          <p:nvPr/>
        </p:nvCxnSpPr>
        <p:spPr>
          <a:xfrm rot="16200000" flipV="1">
            <a:off x="6709644" y="4675334"/>
            <a:ext cx="616641" cy="938"/>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158" name="Group 157">
            <a:extLst>
              <a:ext uri="{FF2B5EF4-FFF2-40B4-BE49-F238E27FC236}">
                <a16:creationId xmlns:a16="http://schemas.microsoft.com/office/drawing/2014/main" id="{1B7CDF0B-9EA8-01F0-BFFA-17CC03EC19AF}"/>
              </a:ext>
            </a:extLst>
          </p:cNvPr>
          <p:cNvGrpSpPr/>
          <p:nvPr/>
        </p:nvGrpSpPr>
        <p:grpSpPr>
          <a:xfrm>
            <a:off x="7854389" y="1696938"/>
            <a:ext cx="1116000" cy="688099"/>
            <a:chOff x="7906941" y="1864060"/>
            <a:chExt cx="1116000" cy="688099"/>
          </a:xfrm>
        </p:grpSpPr>
        <p:pic>
          <p:nvPicPr>
            <p:cNvPr id="171" name="Picture 170">
              <a:extLst>
                <a:ext uri="{FF2B5EF4-FFF2-40B4-BE49-F238E27FC236}">
                  <a16:creationId xmlns:a16="http://schemas.microsoft.com/office/drawing/2014/main" id="{CD3C5C16-B63E-8928-4A9A-090C413125A9}"/>
                </a:ext>
              </a:extLst>
            </p:cNvPr>
            <p:cNvPicPr>
              <a:picLocks noChangeAspect="1"/>
            </p:cNvPicPr>
            <p:nvPr/>
          </p:nvPicPr>
          <p:blipFill>
            <a:blip r:embed="rId6"/>
            <a:stretch>
              <a:fillRect/>
            </a:stretch>
          </p:blipFill>
          <p:spPr>
            <a:xfrm>
              <a:off x="8200130" y="1864060"/>
              <a:ext cx="529622" cy="525564"/>
            </a:xfrm>
            <a:prstGeom prst="rect">
              <a:avLst/>
            </a:prstGeom>
          </p:spPr>
        </p:pic>
        <p:sp>
          <p:nvSpPr>
            <p:cNvPr id="172" name="TextBox 171">
              <a:extLst>
                <a:ext uri="{FF2B5EF4-FFF2-40B4-BE49-F238E27FC236}">
                  <a16:creationId xmlns:a16="http://schemas.microsoft.com/office/drawing/2014/main" id="{58B2EB7E-7D91-202F-F03A-3D284B0C258D}"/>
                </a:ext>
              </a:extLst>
            </p:cNvPr>
            <p:cNvSpPr txBox="1"/>
            <p:nvPr/>
          </p:nvSpPr>
          <p:spPr>
            <a:xfrm>
              <a:off x="7906941" y="2398271"/>
              <a:ext cx="1116000" cy="153888"/>
            </a:xfrm>
            <a:prstGeom prst="rect">
              <a:avLst/>
            </a:prstGeom>
            <a:noFill/>
          </p:spPr>
          <p:txBody>
            <a:bodyPr wrap="square" lIns="0" tIns="0" rIns="0" bIns="0" rtlCol="0">
              <a:spAutoFit/>
            </a:bodyPr>
            <a:lstStyle/>
            <a:p>
              <a:pPr algn="ctr">
                <a:lnSpc>
                  <a:spcPct val="100000"/>
                </a:lnSpc>
                <a:spcBef>
                  <a:spcPts val="600"/>
                </a:spcBef>
              </a:pPr>
              <a:r>
                <a:rPr lang="en-GB" sz="1000">
                  <a:solidFill>
                    <a:schemeClr val="tx2"/>
                  </a:solidFill>
                </a:rPr>
                <a:t>NUCLEAR PLANT</a:t>
              </a:r>
            </a:p>
          </p:txBody>
        </p:sp>
      </p:grpSp>
      <p:cxnSp>
        <p:nvCxnSpPr>
          <p:cNvPr id="200" name="Connector: Elbow 199">
            <a:extLst>
              <a:ext uri="{FF2B5EF4-FFF2-40B4-BE49-F238E27FC236}">
                <a16:creationId xmlns:a16="http://schemas.microsoft.com/office/drawing/2014/main" id="{9477DEFC-E3A1-9BAD-1765-CC7E45449FBB}"/>
              </a:ext>
            </a:extLst>
          </p:cNvPr>
          <p:cNvCxnSpPr>
            <a:cxnSpLocks/>
            <a:stCxn id="3" idx="1"/>
            <a:endCxn id="250" idx="3"/>
          </p:cNvCxnSpPr>
          <p:nvPr/>
        </p:nvCxnSpPr>
        <p:spPr>
          <a:xfrm rot="10800000">
            <a:off x="8810904" y="5212560"/>
            <a:ext cx="813350" cy="1212"/>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206" name="Connector: Elbow 205">
            <a:extLst>
              <a:ext uri="{FF2B5EF4-FFF2-40B4-BE49-F238E27FC236}">
                <a16:creationId xmlns:a16="http://schemas.microsoft.com/office/drawing/2014/main" id="{A6974946-5F7C-56C1-29CD-77A40A78188E}"/>
              </a:ext>
            </a:extLst>
          </p:cNvPr>
          <p:cNvCxnSpPr>
            <a:cxnSpLocks/>
            <a:stCxn id="171" idx="1"/>
          </p:cNvCxnSpPr>
          <p:nvPr/>
        </p:nvCxnSpPr>
        <p:spPr>
          <a:xfrm rot="10800000" flipV="1">
            <a:off x="7017496" y="1959720"/>
            <a:ext cx="1130083" cy="1507762"/>
          </a:xfrm>
          <a:prstGeom prst="bentConnector2">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181" name="Group 180">
            <a:extLst>
              <a:ext uri="{FF2B5EF4-FFF2-40B4-BE49-F238E27FC236}">
                <a16:creationId xmlns:a16="http://schemas.microsoft.com/office/drawing/2014/main" id="{D35E63A7-58C0-E4FE-C255-B57909F176AA}"/>
              </a:ext>
            </a:extLst>
          </p:cNvPr>
          <p:cNvGrpSpPr/>
          <p:nvPr/>
        </p:nvGrpSpPr>
        <p:grpSpPr>
          <a:xfrm>
            <a:off x="7329391" y="994398"/>
            <a:ext cx="1080000" cy="725140"/>
            <a:chOff x="10175306" y="1563721"/>
            <a:chExt cx="1080000" cy="725140"/>
          </a:xfrm>
        </p:grpSpPr>
        <p:pic>
          <p:nvPicPr>
            <p:cNvPr id="205" name="Picture 204">
              <a:extLst>
                <a:ext uri="{FF2B5EF4-FFF2-40B4-BE49-F238E27FC236}">
                  <a16:creationId xmlns:a16="http://schemas.microsoft.com/office/drawing/2014/main" id="{3D2CF10F-182D-934B-8DFA-DE9E89AF3178}"/>
                </a:ext>
              </a:extLst>
            </p:cNvPr>
            <p:cNvPicPr>
              <a:picLocks noChangeAspect="1"/>
            </p:cNvPicPr>
            <p:nvPr/>
          </p:nvPicPr>
          <p:blipFill>
            <a:blip r:embed="rId4"/>
            <a:stretch>
              <a:fillRect/>
            </a:stretch>
          </p:blipFill>
          <p:spPr>
            <a:xfrm>
              <a:off x="10475372" y="1563721"/>
              <a:ext cx="479868" cy="569273"/>
            </a:xfrm>
            <a:prstGeom prst="rect">
              <a:avLst/>
            </a:prstGeom>
          </p:spPr>
        </p:pic>
        <p:sp>
          <p:nvSpPr>
            <p:cNvPr id="215" name="TextBox 214">
              <a:extLst>
                <a:ext uri="{FF2B5EF4-FFF2-40B4-BE49-F238E27FC236}">
                  <a16:creationId xmlns:a16="http://schemas.microsoft.com/office/drawing/2014/main" id="{3B6CCBC0-C295-2A9B-61CC-EC71D0228BD4}"/>
                </a:ext>
              </a:extLst>
            </p:cNvPr>
            <p:cNvSpPr txBox="1"/>
            <p:nvPr/>
          </p:nvSpPr>
          <p:spPr>
            <a:xfrm>
              <a:off x="10175306" y="2134973"/>
              <a:ext cx="1080000" cy="153888"/>
            </a:xfrm>
            <a:prstGeom prst="rect">
              <a:avLst/>
            </a:prstGeom>
            <a:noFill/>
          </p:spPr>
          <p:txBody>
            <a:bodyPr wrap="square" lIns="0" tIns="0" rIns="0" bIns="0" rtlCol="0">
              <a:spAutoFit/>
            </a:bodyPr>
            <a:lstStyle/>
            <a:p>
              <a:pPr algn="l">
                <a:lnSpc>
                  <a:spcPct val="100000"/>
                </a:lnSpc>
                <a:spcBef>
                  <a:spcPts val="600"/>
                </a:spcBef>
              </a:pPr>
              <a:r>
                <a:rPr lang="en-GB" sz="1000">
                  <a:solidFill>
                    <a:schemeClr val="accent6"/>
                  </a:solidFill>
                </a:rPr>
                <a:t>ELECTROLYSER</a:t>
              </a:r>
            </a:p>
          </p:txBody>
        </p:sp>
      </p:grpSp>
      <p:sp>
        <p:nvSpPr>
          <p:cNvPr id="229" name="Oval 228">
            <a:extLst>
              <a:ext uri="{FF2B5EF4-FFF2-40B4-BE49-F238E27FC236}">
                <a16:creationId xmlns:a16="http://schemas.microsoft.com/office/drawing/2014/main" id="{B0B5D51D-9255-B4BF-FF44-3DDE13B3EE09}"/>
              </a:ext>
            </a:extLst>
          </p:cNvPr>
          <p:cNvSpPr/>
          <p:nvPr/>
        </p:nvSpPr>
        <p:spPr>
          <a:xfrm>
            <a:off x="9732007" y="1379792"/>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5</a:t>
            </a:r>
          </a:p>
        </p:txBody>
      </p:sp>
      <p:sp>
        <p:nvSpPr>
          <p:cNvPr id="258" name="Speech Bubble: Rectangle 257">
            <a:extLst>
              <a:ext uri="{FF2B5EF4-FFF2-40B4-BE49-F238E27FC236}">
                <a16:creationId xmlns:a16="http://schemas.microsoft.com/office/drawing/2014/main" id="{59DB1F6A-AA45-A6DF-9319-4C92851D0B4C}"/>
              </a:ext>
            </a:extLst>
          </p:cNvPr>
          <p:cNvSpPr/>
          <p:nvPr/>
        </p:nvSpPr>
        <p:spPr>
          <a:xfrm>
            <a:off x="3454658" y="1134165"/>
            <a:ext cx="1140978" cy="561860"/>
          </a:xfrm>
          <a:prstGeom prst="wedgeRectCallout">
            <a:avLst>
              <a:gd name="adj1" fmla="val -113832"/>
              <a:gd name="adj2" fmla="val -15888"/>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t>Industrial cluster and blue hydrogen hub</a:t>
            </a:r>
          </a:p>
        </p:txBody>
      </p:sp>
      <p:sp>
        <p:nvSpPr>
          <p:cNvPr id="259" name="Speech Bubble: Rectangle 258">
            <a:extLst>
              <a:ext uri="{FF2B5EF4-FFF2-40B4-BE49-F238E27FC236}">
                <a16:creationId xmlns:a16="http://schemas.microsoft.com/office/drawing/2014/main" id="{809E2DF1-BCD3-D25E-86AD-1DA5D91BE61B}"/>
              </a:ext>
            </a:extLst>
          </p:cNvPr>
          <p:cNvSpPr/>
          <p:nvPr/>
        </p:nvSpPr>
        <p:spPr>
          <a:xfrm>
            <a:off x="9053523" y="5724260"/>
            <a:ext cx="1944000" cy="561860"/>
          </a:xfrm>
          <a:prstGeom prst="wedgeRectCallout">
            <a:avLst>
              <a:gd name="adj1" fmla="val -59329"/>
              <a:gd name="adj2" fmla="val -37757"/>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t>Hydrogen storage to maximise recovery of  renewable energy and provide seasonal storage</a:t>
            </a:r>
          </a:p>
        </p:txBody>
      </p:sp>
      <p:sp>
        <p:nvSpPr>
          <p:cNvPr id="260" name="Speech Bubble: Rectangle 259">
            <a:extLst>
              <a:ext uri="{FF2B5EF4-FFF2-40B4-BE49-F238E27FC236}">
                <a16:creationId xmlns:a16="http://schemas.microsoft.com/office/drawing/2014/main" id="{5EDB0D58-4B5C-F437-2847-ABE55AA3C3C5}"/>
              </a:ext>
            </a:extLst>
          </p:cNvPr>
          <p:cNvSpPr/>
          <p:nvPr/>
        </p:nvSpPr>
        <p:spPr>
          <a:xfrm>
            <a:off x="10397439" y="1075955"/>
            <a:ext cx="1140978" cy="468830"/>
          </a:xfrm>
          <a:prstGeom prst="wedgeRectCallout">
            <a:avLst>
              <a:gd name="adj1" fmla="val -83699"/>
              <a:gd name="adj2" fmla="val 45882"/>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t>Optimising a nuclear plant connection</a:t>
            </a:r>
          </a:p>
        </p:txBody>
      </p:sp>
      <p:grpSp>
        <p:nvGrpSpPr>
          <p:cNvPr id="237" name="Group 236">
            <a:extLst>
              <a:ext uri="{FF2B5EF4-FFF2-40B4-BE49-F238E27FC236}">
                <a16:creationId xmlns:a16="http://schemas.microsoft.com/office/drawing/2014/main" id="{38371651-8E9B-74F5-F5A9-4CD682F753BD}"/>
              </a:ext>
            </a:extLst>
          </p:cNvPr>
          <p:cNvGrpSpPr/>
          <p:nvPr/>
        </p:nvGrpSpPr>
        <p:grpSpPr>
          <a:xfrm>
            <a:off x="8999726" y="1741928"/>
            <a:ext cx="436266" cy="559149"/>
            <a:chOff x="9543589" y="1670064"/>
            <a:chExt cx="436266" cy="559149"/>
          </a:xfrm>
        </p:grpSpPr>
        <p:pic>
          <p:nvPicPr>
            <p:cNvPr id="27" name="Picture 26">
              <a:extLst>
                <a:ext uri="{FF2B5EF4-FFF2-40B4-BE49-F238E27FC236}">
                  <a16:creationId xmlns:a16="http://schemas.microsoft.com/office/drawing/2014/main" id="{44D2407F-4FDF-054A-DEEE-BE3845823E28}"/>
                </a:ext>
              </a:extLst>
            </p:cNvPr>
            <p:cNvPicPr>
              <a:picLocks noChangeAspect="1"/>
            </p:cNvPicPr>
            <p:nvPr/>
          </p:nvPicPr>
          <p:blipFill>
            <a:blip r:embed="rId7"/>
            <a:stretch>
              <a:fillRect/>
            </a:stretch>
          </p:blipFill>
          <p:spPr>
            <a:xfrm>
              <a:off x="9543589" y="1670064"/>
              <a:ext cx="436266" cy="436266"/>
            </a:xfrm>
            <a:prstGeom prst="rect">
              <a:avLst/>
            </a:prstGeom>
            <a:ln>
              <a:noFill/>
            </a:ln>
          </p:spPr>
        </p:pic>
        <p:sp>
          <p:nvSpPr>
            <p:cNvPr id="227" name="TextBox 226">
              <a:extLst>
                <a:ext uri="{FF2B5EF4-FFF2-40B4-BE49-F238E27FC236}">
                  <a16:creationId xmlns:a16="http://schemas.microsoft.com/office/drawing/2014/main" id="{21ECB51F-12B2-7557-33D2-D51D728DC64A}"/>
                </a:ext>
              </a:extLst>
            </p:cNvPr>
            <p:cNvSpPr txBox="1"/>
            <p:nvPr/>
          </p:nvSpPr>
          <p:spPr>
            <a:xfrm>
              <a:off x="9549308" y="2090714"/>
              <a:ext cx="424829" cy="138499"/>
            </a:xfrm>
            <a:prstGeom prst="rect">
              <a:avLst/>
            </a:prstGeom>
            <a:noFill/>
            <a:ln>
              <a:noFill/>
            </a:ln>
          </p:spPr>
          <p:txBody>
            <a:bodyPr wrap="square" lIns="0" tIns="0" rIns="0" bIns="0" rtlCol="0">
              <a:spAutoFit/>
            </a:bodyPr>
            <a:lstStyle/>
            <a:p>
              <a:pPr algn="ctr">
                <a:lnSpc>
                  <a:spcPct val="100000"/>
                </a:lnSpc>
                <a:spcBef>
                  <a:spcPts val="600"/>
                </a:spcBef>
              </a:pPr>
              <a:r>
                <a:rPr lang="en-GB" sz="900">
                  <a:solidFill>
                    <a:srgbClr val="9933FF"/>
                  </a:solidFill>
                </a:rPr>
                <a:t>HEAT</a:t>
              </a:r>
            </a:p>
          </p:txBody>
        </p:sp>
      </p:grpSp>
      <p:cxnSp>
        <p:nvCxnSpPr>
          <p:cNvPr id="235" name="Connector: Elbow 234">
            <a:extLst>
              <a:ext uri="{FF2B5EF4-FFF2-40B4-BE49-F238E27FC236}">
                <a16:creationId xmlns:a16="http://schemas.microsoft.com/office/drawing/2014/main" id="{D1A26B1E-7C55-3A20-1299-64C1E4E66406}"/>
              </a:ext>
            </a:extLst>
          </p:cNvPr>
          <p:cNvCxnSpPr>
            <a:cxnSpLocks/>
            <a:stCxn id="27" idx="3"/>
            <a:endCxn id="205" idx="3"/>
          </p:cNvCxnSpPr>
          <p:nvPr/>
        </p:nvCxnSpPr>
        <p:spPr>
          <a:xfrm flipH="1" flipV="1">
            <a:off x="8109325" y="1279035"/>
            <a:ext cx="1326667" cy="681026"/>
          </a:xfrm>
          <a:prstGeom prst="bentConnector3">
            <a:avLst>
              <a:gd name="adj1" fmla="val -17231"/>
            </a:avLst>
          </a:prstGeom>
          <a:ln w="38100">
            <a:solidFill>
              <a:srgbClr val="9933FF"/>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21" name="Group 20">
            <a:extLst>
              <a:ext uri="{FF2B5EF4-FFF2-40B4-BE49-F238E27FC236}">
                <a16:creationId xmlns:a16="http://schemas.microsoft.com/office/drawing/2014/main" id="{D397C199-7CB5-7F3C-127D-E4F460B73E0A}"/>
              </a:ext>
            </a:extLst>
          </p:cNvPr>
          <p:cNvGrpSpPr/>
          <p:nvPr/>
        </p:nvGrpSpPr>
        <p:grpSpPr>
          <a:xfrm>
            <a:off x="6592823" y="4984123"/>
            <a:ext cx="946852" cy="804891"/>
            <a:chOff x="6447631" y="4390175"/>
            <a:chExt cx="946852" cy="804891"/>
          </a:xfrm>
        </p:grpSpPr>
        <p:pic>
          <p:nvPicPr>
            <p:cNvPr id="14" name="Picture 13">
              <a:extLst>
                <a:ext uri="{FF2B5EF4-FFF2-40B4-BE49-F238E27FC236}">
                  <a16:creationId xmlns:a16="http://schemas.microsoft.com/office/drawing/2014/main" id="{292ED398-3365-7331-6308-A2002DE47A82}"/>
                </a:ext>
              </a:extLst>
            </p:cNvPr>
            <p:cNvPicPr>
              <a:picLocks noChangeAspect="1"/>
            </p:cNvPicPr>
            <p:nvPr/>
          </p:nvPicPr>
          <p:blipFill>
            <a:blip r:embed="rId8"/>
            <a:stretch>
              <a:fillRect/>
            </a:stretch>
          </p:blipFill>
          <p:spPr>
            <a:xfrm>
              <a:off x="6619167" y="4390175"/>
              <a:ext cx="508148" cy="462349"/>
            </a:xfrm>
            <a:prstGeom prst="rect">
              <a:avLst/>
            </a:prstGeom>
          </p:spPr>
        </p:pic>
        <p:sp>
          <p:nvSpPr>
            <p:cNvPr id="20" name="TextBox 19">
              <a:extLst>
                <a:ext uri="{FF2B5EF4-FFF2-40B4-BE49-F238E27FC236}">
                  <a16:creationId xmlns:a16="http://schemas.microsoft.com/office/drawing/2014/main" id="{F830B1C2-A25A-940C-8951-D564FB52BAF9}"/>
                </a:ext>
              </a:extLst>
            </p:cNvPr>
            <p:cNvSpPr txBox="1"/>
            <p:nvPr/>
          </p:nvSpPr>
          <p:spPr>
            <a:xfrm>
              <a:off x="6447631" y="4856512"/>
              <a:ext cx="946852" cy="338554"/>
            </a:xfrm>
            <a:prstGeom prst="rect">
              <a:avLst/>
            </a:prstGeom>
            <a:noFill/>
          </p:spPr>
          <p:txBody>
            <a:bodyPr wrap="square" lIns="0" tIns="0" rIns="0" bIns="0" rtlCol="0">
              <a:spAutoFit/>
            </a:bodyPr>
            <a:lstStyle/>
            <a:p>
              <a:pPr algn="ctr">
                <a:lnSpc>
                  <a:spcPct val="100000"/>
                </a:lnSpc>
                <a:spcBef>
                  <a:spcPts val="600"/>
                </a:spcBef>
              </a:pPr>
              <a:r>
                <a:rPr lang="en-GB" sz="1100">
                  <a:solidFill>
                    <a:schemeClr val="tx2"/>
                  </a:solidFill>
                </a:rPr>
                <a:t>POWER GENERATOR</a:t>
              </a:r>
            </a:p>
          </p:txBody>
        </p:sp>
      </p:grpSp>
      <p:grpSp>
        <p:nvGrpSpPr>
          <p:cNvPr id="151" name="Group 150">
            <a:extLst>
              <a:ext uri="{FF2B5EF4-FFF2-40B4-BE49-F238E27FC236}">
                <a16:creationId xmlns:a16="http://schemas.microsoft.com/office/drawing/2014/main" id="{F0C4FBAB-270D-AC64-80FF-7267B36AB327}"/>
              </a:ext>
            </a:extLst>
          </p:cNvPr>
          <p:cNvGrpSpPr/>
          <p:nvPr/>
        </p:nvGrpSpPr>
        <p:grpSpPr>
          <a:xfrm>
            <a:off x="8042077" y="4892946"/>
            <a:ext cx="946852" cy="783201"/>
            <a:chOff x="8042077" y="4892946"/>
            <a:chExt cx="946852" cy="783201"/>
          </a:xfrm>
        </p:grpSpPr>
        <p:sp>
          <p:nvSpPr>
            <p:cNvPr id="249" name="TextBox 248">
              <a:extLst>
                <a:ext uri="{FF2B5EF4-FFF2-40B4-BE49-F238E27FC236}">
                  <a16:creationId xmlns:a16="http://schemas.microsoft.com/office/drawing/2014/main" id="{16AABB36-C876-FC36-C6A8-B78D980A508F}"/>
                </a:ext>
              </a:extLst>
            </p:cNvPr>
            <p:cNvSpPr txBox="1"/>
            <p:nvPr/>
          </p:nvSpPr>
          <p:spPr>
            <a:xfrm>
              <a:off x="8042077" y="5506870"/>
              <a:ext cx="946852" cy="169277"/>
            </a:xfrm>
            <a:prstGeom prst="rect">
              <a:avLst/>
            </a:prstGeom>
            <a:noFill/>
          </p:spPr>
          <p:txBody>
            <a:bodyPr wrap="square" lIns="0" tIns="0" rIns="0" bIns="0" rtlCol="0">
              <a:spAutoFit/>
            </a:bodyPr>
            <a:lstStyle/>
            <a:p>
              <a:pPr algn="ctr">
                <a:lnSpc>
                  <a:spcPct val="100000"/>
                </a:lnSpc>
                <a:spcBef>
                  <a:spcPts val="600"/>
                </a:spcBef>
              </a:pPr>
              <a:r>
                <a:rPr lang="en-GB" sz="1100" dirty="0">
                  <a:solidFill>
                    <a:schemeClr val="tx2"/>
                  </a:solidFill>
                </a:rPr>
                <a:t>H</a:t>
              </a:r>
              <a:r>
                <a:rPr lang="en-GB" sz="1100" baseline="-25000" dirty="0">
                  <a:solidFill>
                    <a:schemeClr val="tx2"/>
                  </a:solidFill>
                </a:rPr>
                <a:t>2</a:t>
              </a:r>
              <a:r>
                <a:rPr lang="en-GB" sz="1100" dirty="0">
                  <a:solidFill>
                    <a:schemeClr val="tx2"/>
                  </a:solidFill>
                </a:rPr>
                <a:t> STORAGE</a:t>
              </a:r>
            </a:p>
          </p:txBody>
        </p:sp>
        <p:pic>
          <p:nvPicPr>
            <p:cNvPr id="250" name="Picture 249">
              <a:extLst>
                <a:ext uri="{FF2B5EF4-FFF2-40B4-BE49-F238E27FC236}">
                  <a16:creationId xmlns:a16="http://schemas.microsoft.com/office/drawing/2014/main" id="{BAE0A0F7-5C8F-2A8B-955F-EBF57B2DBC63}"/>
                </a:ext>
              </a:extLst>
            </p:cNvPr>
            <p:cNvPicPr>
              <a:picLocks noChangeAspect="1"/>
            </p:cNvPicPr>
            <p:nvPr/>
          </p:nvPicPr>
          <p:blipFill>
            <a:blip r:embed="rId9"/>
            <a:stretch>
              <a:fillRect/>
            </a:stretch>
          </p:blipFill>
          <p:spPr>
            <a:xfrm>
              <a:off x="8163636" y="4892946"/>
              <a:ext cx="647268" cy="639227"/>
            </a:xfrm>
            <a:prstGeom prst="rect">
              <a:avLst/>
            </a:prstGeom>
          </p:spPr>
        </p:pic>
      </p:grpSp>
      <p:cxnSp>
        <p:nvCxnSpPr>
          <p:cNvPr id="36" name="Connector: Elbow 35">
            <a:extLst>
              <a:ext uri="{FF2B5EF4-FFF2-40B4-BE49-F238E27FC236}">
                <a16:creationId xmlns:a16="http://schemas.microsoft.com/office/drawing/2014/main" id="{7267DCC0-21C6-1F0F-6542-5FA63668E7E8}"/>
              </a:ext>
            </a:extLst>
          </p:cNvPr>
          <p:cNvCxnSpPr>
            <a:cxnSpLocks/>
            <a:stCxn id="250" idx="1"/>
            <a:endCxn id="14" idx="3"/>
          </p:cNvCxnSpPr>
          <p:nvPr/>
        </p:nvCxnSpPr>
        <p:spPr>
          <a:xfrm rot="10800000" flipV="1">
            <a:off x="7272508" y="5212560"/>
            <a:ext cx="891129" cy="2738"/>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nvGrpSpPr>
          <p:cNvPr id="91" name="Group 90">
            <a:extLst>
              <a:ext uri="{FF2B5EF4-FFF2-40B4-BE49-F238E27FC236}">
                <a16:creationId xmlns:a16="http://schemas.microsoft.com/office/drawing/2014/main" id="{569DA103-BEBE-4037-DB1A-4CA23B72772B}"/>
              </a:ext>
            </a:extLst>
          </p:cNvPr>
          <p:cNvGrpSpPr/>
          <p:nvPr/>
        </p:nvGrpSpPr>
        <p:grpSpPr>
          <a:xfrm>
            <a:off x="1174293" y="2898140"/>
            <a:ext cx="1204497" cy="699431"/>
            <a:chOff x="1960755" y="2624134"/>
            <a:chExt cx="1204497" cy="699431"/>
          </a:xfrm>
        </p:grpSpPr>
        <p:sp>
          <p:nvSpPr>
            <p:cNvPr id="116" name="TextBox 115">
              <a:extLst>
                <a:ext uri="{FF2B5EF4-FFF2-40B4-BE49-F238E27FC236}">
                  <a16:creationId xmlns:a16="http://schemas.microsoft.com/office/drawing/2014/main" id="{3C6650A3-6FC8-2787-FD4B-AB1437FB6173}"/>
                </a:ext>
              </a:extLst>
            </p:cNvPr>
            <p:cNvSpPr txBox="1"/>
            <p:nvPr/>
          </p:nvSpPr>
          <p:spPr>
            <a:xfrm>
              <a:off x="1960755" y="3169677"/>
              <a:ext cx="1204497" cy="153888"/>
            </a:xfrm>
            <a:prstGeom prst="rect">
              <a:avLst/>
            </a:prstGeom>
            <a:noFill/>
          </p:spPr>
          <p:txBody>
            <a:bodyPr wrap="square" lIns="0" tIns="0" rIns="0" bIns="0" rtlCol="0">
              <a:spAutoFit/>
            </a:bodyPr>
            <a:lstStyle/>
            <a:p>
              <a:pPr algn="ctr">
                <a:lnSpc>
                  <a:spcPct val="100000"/>
                </a:lnSpc>
                <a:spcBef>
                  <a:spcPts val="600"/>
                </a:spcBef>
              </a:pPr>
              <a:r>
                <a:rPr lang="en-GB" sz="1000" dirty="0">
                  <a:solidFill>
                    <a:schemeClr val="accent6"/>
                  </a:solidFill>
                </a:rPr>
                <a:t>BLUE H</a:t>
              </a:r>
              <a:r>
                <a:rPr lang="en-GB" sz="1000" baseline="-25000" dirty="0">
                  <a:solidFill>
                    <a:schemeClr val="accent6"/>
                  </a:solidFill>
                </a:rPr>
                <a:t>2</a:t>
              </a:r>
              <a:r>
                <a:rPr lang="en-GB" sz="1000" dirty="0">
                  <a:solidFill>
                    <a:schemeClr val="accent6"/>
                  </a:solidFill>
                </a:rPr>
                <a:t> PLANT</a:t>
              </a:r>
            </a:p>
          </p:txBody>
        </p:sp>
        <p:pic>
          <p:nvPicPr>
            <p:cNvPr id="283" name="Picture 282">
              <a:extLst>
                <a:ext uri="{FF2B5EF4-FFF2-40B4-BE49-F238E27FC236}">
                  <a16:creationId xmlns:a16="http://schemas.microsoft.com/office/drawing/2014/main" id="{DA686C4F-834F-EE95-A622-6D451CF6389B}"/>
                </a:ext>
              </a:extLst>
            </p:cNvPr>
            <p:cNvPicPr>
              <a:picLocks noChangeAspect="1"/>
            </p:cNvPicPr>
            <p:nvPr/>
          </p:nvPicPr>
          <p:blipFill>
            <a:blip r:embed="rId10"/>
            <a:stretch>
              <a:fillRect/>
            </a:stretch>
          </p:blipFill>
          <p:spPr>
            <a:xfrm>
              <a:off x="2228858" y="2624134"/>
              <a:ext cx="572168" cy="526321"/>
            </a:xfrm>
            <a:prstGeom prst="rect">
              <a:avLst/>
            </a:prstGeom>
          </p:spPr>
        </p:pic>
      </p:grpSp>
      <p:sp>
        <p:nvSpPr>
          <p:cNvPr id="12" name="Rectangle 11">
            <a:extLst>
              <a:ext uri="{FF2B5EF4-FFF2-40B4-BE49-F238E27FC236}">
                <a16:creationId xmlns:a16="http://schemas.microsoft.com/office/drawing/2014/main" id="{52E7DE3D-0372-E6BC-7D54-B04BF59FAE9F}"/>
              </a:ext>
            </a:extLst>
          </p:cNvPr>
          <p:cNvSpPr/>
          <p:nvPr/>
        </p:nvSpPr>
        <p:spPr>
          <a:xfrm>
            <a:off x="1182169" y="1134164"/>
            <a:ext cx="1593093" cy="2558887"/>
          </a:xfrm>
          <a:prstGeom prst="rect">
            <a:avLst/>
          </a:prstGeom>
          <a:noFill/>
          <a:ln w="952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17" name="Oval 16">
            <a:extLst>
              <a:ext uri="{FF2B5EF4-FFF2-40B4-BE49-F238E27FC236}">
                <a16:creationId xmlns:a16="http://schemas.microsoft.com/office/drawing/2014/main" id="{F536D39C-6E44-A723-D6E2-140D848AF8B0}"/>
              </a:ext>
            </a:extLst>
          </p:cNvPr>
          <p:cNvSpPr/>
          <p:nvPr/>
        </p:nvSpPr>
        <p:spPr>
          <a:xfrm>
            <a:off x="4502053" y="2762989"/>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6</a:t>
            </a:r>
          </a:p>
        </p:txBody>
      </p:sp>
      <p:cxnSp>
        <p:nvCxnSpPr>
          <p:cNvPr id="102" name="Connector: Elbow 101">
            <a:extLst>
              <a:ext uri="{FF2B5EF4-FFF2-40B4-BE49-F238E27FC236}">
                <a16:creationId xmlns:a16="http://schemas.microsoft.com/office/drawing/2014/main" id="{4395F215-D175-B53D-EDFD-918DBB84A7BD}"/>
              </a:ext>
            </a:extLst>
          </p:cNvPr>
          <p:cNvCxnSpPr>
            <a:cxnSpLocks/>
            <a:endCxn id="283" idx="3"/>
          </p:cNvCxnSpPr>
          <p:nvPr/>
        </p:nvCxnSpPr>
        <p:spPr>
          <a:xfrm rot="10800000">
            <a:off x="2014564" y="3161302"/>
            <a:ext cx="2361882" cy="677"/>
          </a:xfrm>
          <a:prstGeom prst="bentConnector3">
            <a:avLst>
              <a:gd name="adj1" fmla="val 50000"/>
            </a:avLst>
          </a:prstGeom>
          <a:ln w="28575">
            <a:solidFill>
              <a:srgbClr val="FF6699"/>
            </a:solidFill>
            <a:tailEnd type="triangle"/>
          </a:ln>
        </p:spPr>
        <p:style>
          <a:lnRef idx="1">
            <a:schemeClr val="accent1"/>
          </a:lnRef>
          <a:fillRef idx="0">
            <a:schemeClr val="accent1"/>
          </a:fillRef>
          <a:effectRef idx="0">
            <a:schemeClr val="accent1"/>
          </a:effectRef>
          <a:fontRef idx="minor">
            <a:schemeClr val="tx1"/>
          </a:fontRef>
        </p:style>
      </p:cxnSp>
      <p:cxnSp>
        <p:nvCxnSpPr>
          <p:cNvPr id="115" name="Connector: Elbow 114">
            <a:extLst>
              <a:ext uri="{FF2B5EF4-FFF2-40B4-BE49-F238E27FC236}">
                <a16:creationId xmlns:a16="http://schemas.microsoft.com/office/drawing/2014/main" id="{D6576B3A-DA97-C5CF-9597-8E21B3293CE8}"/>
              </a:ext>
            </a:extLst>
          </p:cNvPr>
          <p:cNvCxnSpPr>
            <a:cxnSpLocks/>
          </p:cNvCxnSpPr>
          <p:nvPr/>
        </p:nvCxnSpPr>
        <p:spPr>
          <a:xfrm rot="10800000">
            <a:off x="1966638" y="1571665"/>
            <a:ext cx="2407937" cy="1511943"/>
          </a:xfrm>
          <a:prstGeom prst="bentConnector3">
            <a:avLst>
              <a:gd name="adj1" fmla="val 50000"/>
            </a:avLst>
          </a:prstGeom>
          <a:ln w="28575">
            <a:solidFill>
              <a:srgbClr val="FF6699"/>
            </a:solidFill>
            <a:tailEnd type="triangle"/>
          </a:ln>
        </p:spPr>
        <p:style>
          <a:lnRef idx="1">
            <a:schemeClr val="accent1"/>
          </a:lnRef>
          <a:fillRef idx="0">
            <a:schemeClr val="accent1"/>
          </a:fillRef>
          <a:effectRef idx="0">
            <a:schemeClr val="accent1"/>
          </a:effectRef>
          <a:fontRef idx="minor">
            <a:schemeClr val="tx1"/>
          </a:fontRef>
        </p:style>
      </p:cxnSp>
      <p:cxnSp>
        <p:nvCxnSpPr>
          <p:cNvPr id="293" name="Connector: Elbow 292">
            <a:extLst>
              <a:ext uri="{FF2B5EF4-FFF2-40B4-BE49-F238E27FC236}">
                <a16:creationId xmlns:a16="http://schemas.microsoft.com/office/drawing/2014/main" id="{688DF49F-E1A9-E7FF-70A3-A474A6087F39}"/>
              </a:ext>
            </a:extLst>
          </p:cNvPr>
          <p:cNvCxnSpPr>
            <a:cxnSpLocks/>
          </p:cNvCxnSpPr>
          <p:nvPr/>
        </p:nvCxnSpPr>
        <p:spPr>
          <a:xfrm rot="5400000" flipH="1" flipV="1">
            <a:off x="5775945" y="4718613"/>
            <a:ext cx="652941" cy="0"/>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295" name="Title 1">
            <a:extLst>
              <a:ext uri="{FF2B5EF4-FFF2-40B4-BE49-F238E27FC236}">
                <a16:creationId xmlns:a16="http://schemas.microsoft.com/office/drawing/2014/main" id="{48C90619-A31E-9492-1391-CE5CC8ABB982}"/>
              </a:ext>
            </a:extLst>
          </p:cNvPr>
          <p:cNvSpPr txBox="1">
            <a:spLocks/>
          </p:cNvSpPr>
          <p:nvPr/>
        </p:nvSpPr>
        <p:spPr>
          <a:xfrm>
            <a:off x="97411" y="385010"/>
            <a:ext cx="11110914" cy="936000"/>
          </a:xfrm>
          <a:prstGeom prst="rect">
            <a:avLst/>
          </a:prstGeom>
        </p:spPr>
        <p:txBody>
          <a:bodyPr vert="horz" lIns="0" tIns="0" rIns="0" bIns="0" rtlCol="0" anchor="t" anchorCtr="0">
            <a:noAutofit/>
          </a:bodyPr>
          <a:lstStyle>
            <a:lvl1pPr algn="l" defTabSz="914400" rtl="0" eaLnBrk="1" latinLnBrk="0" hangingPunct="1">
              <a:lnSpc>
                <a:spcPct val="83000"/>
              </a:lnSpc>
              <a:spcBef>
                <a:spcPct val="0"/>
              </a:spcBef>
              <a:buNone/>
              <a:defRPr sz="3600" b="0" kern="1200">
                <a:solidFill>
                  <a:schemeClr val="accent1"/>
                </a:solidFill>
                <a:latin typeface="+mj-lt"/>
                <a:ea typeface="+mj-ea"/>
                <a:cs typeface="+mj-cs"/>
              </a:defRPr>
            </a:lvl1pPr>
          </a:lstStyle>
          <a:p>
            <a:r>
              <a:rPr lang="en-GB" sz="3200"/>
              <a:t>3.2 Use case 2</a:t>
            </a:r>
          </a:p>
        </p:txBody>
      </p:sp>
      <p:sp>
        <p:nvSpPr>
          <p:cNvPr id="6" name="Speech Bubble: Rectangle 5">
            <a:extLst>
              <a:ext uri="{FF2B5EF4-FFF2-40B4-BE49-F238E27FC236}">
                <a16:creationId xmlns:a16="http://schemas.microsoft.com/office/drawing/2014/main" id="{9F7B8526-1C6F-1EC7-F7EF-82FFC201B111}"/>
              </a:ext>
            </a:extLst>
          </p:cNvPr>
          <p:cNvSpPr/>
          <p:nvPr/>
        </p:nvSpPr>
        <p:spPr>
          <a:xfrm>
            <a:off x="3372629" y="2558671"/>
            <a:ext cx="899470" cy="399797"/>
          </a:xfrm>
          <a:prstGeom prst="wedgeRectCallout">
            <a:avLst>
              <a:gd name="adj1" fmla="val 71132"/>
              <a:gd name="adj2" fmla="val 116208"/>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t>Future of gas network</a:t>
            </a:r>
          </a:p>
        </p:txBody>
      </p:sp>
      <p:pic>
        <p:nvPicPr>
          <p:cNvPr id="25" name="Picture 24">
            <a:extLst>
              <a:ext uri="{FF2B5EF4-FFF2-40B4-BE49-F238E27FC236}">
                <a16:creationId xmlns:a16="http://schemas.microsoft.com/office/drawing/2014/main" id="{EB18F990-43EC-67B1-6D26-33F4BFCC379C}"/>
              </a:ext>
            </a:extLst>
          </p:cNvPr>
          <p:cNvPicPr>
            <a:picLocks noChangeAspect="1"/>
          </p:cNvPicPr>
          <p:nvPr/>
        </p:nvPicPr>
        <p:blipFill>
          <a:blip r:embed="rId11"/>
          <a:stretch>
            <a:fillRect/>
          </a:stretch>
        </p:blipFill>
        <p:spPr>
          <a:xfrm>
            <a:off x="10372646" y="1671603"/>
            <a:ext cx="572540" cy="574812"/>
          </a:xfrm>
          <a:prstGeom prst="rect">
            <a:avLst/>
          </a:prstGeom>
        </p:spPr>
      </p:pic>
      <p:sp>
        <p:nvSpPr>
          <p:cNvPr id="28" name="TextBox 27">
            <a:extLst>
              <a:ext uri="{FF2B5EF4-FFF2-40B4-BE49-F238E27FC236}">
                <a16:creationId xmlns:a16="http://schemas.microsoft.com/office/drawing/2014/main" id="{B1F133B1-8953-6881-8D44-19F7E6B7B7B7}"/>
              </a:ext>
            </a:extLst>
          </p:cNvPr>
          <p:cNvSpPr txBox="1"/>
          <p:nvPr/>
        </p:nvSpPr>
        <p:spPr>
          <a:xfrm>
            <a:off x="9847207" y="1759767"/>
            <a:ext cx="656280" cy="138499"/>
          </a:xfrm>
          <a:prstGeom prst="rect">
            <a:avLst/>
          </a:prstGeom>
          <a:noFill/>
        </p:spPr>
        <p:txBody>
          <a:bodyPr wrap="square" lIns="0" tIns="0" rIns="0" bIns="0" rtlCol="0">
            <a:spAutoFit/>
          </a:bodyPr>
          <a:lstStyle/>
          <a:p>
            <a:pPr algn="ctr">
              <a:lnSpc>
                <a:spcPct val="100000"/>
              </a:lnSpc>
              <a:spcBef>
                <a:spcPts val="600"/>
              </a:spcBef>
            </a:pPr>
            <a:r>
              <a:rPr lang="en-GB" sz="900" i="1">
                <a:solidFill>
                  <a:schemeClr val="accent1"/>
                </a:solidFill>
              </a:rPr>
              <a:t>DHN</a:t>
            </a:r>
          </a:p>
        </p:txBody>
      </p:sp>
      <p:grpSp>
        <p:nvGrpSpPr>
          <p:cNvPr id="244" name="Group 243">
            <a:extLst>
              <a:ext uri="{FF2B5EF4-FFF2-40B4-BE49-F238E27FC236}">
                <a16:creationId xmlns:a16="http://schemas.microsoft.com/office/drawing/2014/main" id="{53481262-DF8E-E7DA-0776-2AED9FCA8E30}"/>
              </a:ext>
            </a:extLst>
          </p:cNvPr>
          <p:cNvGrpSpPr/>
          <p:nvPr/>
        </p:nvGrpSpPr>
        <p:grpSpPr>
          <a:xfrm>
            <a:off x="8248973" y="4191753"/>
            <a:ext cx="1003797" cy="427564"/>
            <a:chOff x="8248973" y="4191753"/>
            <a:chExt cx="1003797" cy="427564"/>
          </a:xfrm>
        </p:grpSpPr>
        <p:pic>
          <p:nvPicPr>
            <p:cNvPr id="230" name="Picture 229">
              <a:extLst>
                <a:ext uri="{FF2B5EF4-FFF2-40B4-BE49-F238E27FC236}">
                  <a16:creationId xmlns:a16="http://schemas.microsoft.com/office/drawing/2014/main" id="{C655A96C-5754-84D5-5DDA-5A675E5D2401}"/>
                </a:ext>
              </a:extLst>
            </p:cNvPr>
            <p:cNvPicPr>
              <a:picLocks noChangeAspect="1"/>
            </p:cNvPicPr>
            <p:nvPr/>
          </p:nvPicPr>
          <p:blipFill>
            <a:blip r:embed="rId12"/>
            <a:stretch>
              <a:fillRect/>
            </a:stretch>
          </p:blipFill>
          <p:spPr>
            <a:xfrm>
              <a:off x="8248973" y="4218966"/>
              <a:ext cx="459422" cy="399497"/>
            </a:xfrm>
            <a:prstGeom prst="rect">
              <a:avLst/>
            </a:prstGeom>
          </p:spPr>
        </p:pic>
        <p:pic>
          <p:nvPicPr>
            <p:cNvPr id="231" name="Picture 230">
              <a:extLst>
                <a:ext uri="{FF2B5EF4-FFF2-40B4-BE49-F238E27FC236}">
                  <a16:creationId xmlns:a16="http://schemas.microsoft.com/office/drawing/2014/main" id="{8FDB7B98-7160-6142-2853-EDDDEC8041BB}"/>
                </a:ext>
              </a:extLst>
            </p:cNvPr>
            <p:cNvPicPr>
              <a:picLocks noChangeAspect="1"/>
            </p:cNvPicPr>
            <p:nvPr/>
          </p:nvPicPr>
          <p:blipFill>
            <a:blip r:embed="rId13"/>
            <a:stretch>
              <a:fillRect/>
            </a:stretch>
          </p:blipFill>
          <p:spPr>
            <a:xfrm>
              <a:off x="8755603" y="4191753"/>
              <a:ext cx="497167" cy="427564"/>
            </a:xfrm>
            <a:prstGeom prst="rect">
              <a:avLst/>
            </a:prstGeom>
          </p:spPr>
        </p:pic>
      </p:grpSp>
      <p:sp>
        <p:nvSpPr>
          <p:cNvPr id="234" name="Oval 233">
            <a:extLst>
              <a:ext uri="{FF2B5EF4-FFF2-40B4-BE49-F238E27FC236}">
                <a16:creationId xmlns:a16="http://schemas.microsoft.com/office/drawing/2014/main" id="{8083E8D9-20A0-A865-6D99-68E6264F4A33}"/>
              </a:ext>
            </a:extLst>
          </p:cNvPr>
          <p:cNvSpPr/>
          <p:nvPr/>
        </p:nvSpPr>
        <p:spPr>
          <a:xfrm>
            <a:off x="9472925" y="4290509"/>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7</a:t>
            </a:r>
          </a:p>
        </p:txBody>
      </p:sp>
      <p:sp>
        <p:nvSpPr>
          <p:cNvPr id="236" name="Speech Bubble: Rectangle 235">
            <a:extLst>
              <a:ext uri="{FF2B5EF4-FFF2-40B4-BE49-F238E27FC236}">
                <a16:creationId xmlns:a16="http://schemas.microsoft.com/office/drawing/2014/main" id="{C2FF002E-8122-63D2-D2DE-A24F1D438DBB}"/>
              </a:ext>
            </a:extLst>
          </p:cNvPr>
          <p:cNvSpPr/>
          <p:nvPr/>
        </p:nvSpPr>
        <p:spPr>
          <a:xfrm>
            <a:off x="9870075" y="4097540"/>
            <a:ext cx="1669504" cy="516975"/>
          </a:xfrm>
          <a:prstGeom prst="wedgeRectCallout">
            <a:avLst>
              <a:gd name="adj1" fmla="val -70353"/>
              <a:gd name="adj2" fmla="val -25978"/>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t>Flexibility of whole system options for long term planning and stability</a:t>
            </a:r>
          </a:p>
        </p:txBody>
      </p:sp>
      <p:grpSp>
        <p:nvGrpSpPr>
          <p:cNvPr id="72" name="Group 71">
            <a:extLst>
              <a:ext uri="{FF2B5EF4-FFF2-40B4-BE49-F238E27FC236}">
                <a16:creationId xmlns:a16="http://schemas.microsoft.com/office/drawing/2014/main" id="{2515BAC3-3096-A0EE-25CC-589880E6A3BA}"/>
              </a:ext>
            </a:extLst>
          </p:cNvPr>
          <p:cNvGrpSpPr/>
          <p:nvPr/>
        </p:nvGrpSpPr>
        <p:grpSpPr>
          <a:xfrm>
            <a:off x="10855670" y="4934548"/>
            <a:ext cx="773229" cy="840637"/>
            <a:chOff x="10036997" y="3421593"/>
            <a:chExt cx="773229" cy="840637"/>
          </a:xfrm>
        </p:grpSpPr>
        <p:sp>
          <p:nvSpPr>
            <p:cNvPr id="73" name="TextBox 72">
              <a:extLst>
                <a:ext uri="{FF2B5EF4-FFF2-40B4-BE49-F238E27FC236}">
                  <a16:creationId xmlns:a16="http://schemas.microsoft.com/office/drawing/2014/main" id="{2F762B51-F4E6-4312-DFB6-DD0021EDDCBD}"/>
                </a:ext>
              </a:extLst>
            </p:cNvPr>
            <p:cNvSpPr txBox="1"/>
            <p:nvPr/>
          </p:nvSpPr>
          <p:spPr>
            <a:xfrm>
              <a:off x="10036997" y="3954453"/>
              <a:ext cx="773229" cy="307777"/>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OFFSHORE WIND</a:t>
              </a:r>
            </a:p>
          </p:txBody>
        </p:sp>
        <p:pic>
          <p:nvPicPr>
            <p:cNvPr id="74" name="Picture 73">
              <a:extLst>
                <a:ext uri="{FF2B5EF4-FFF2-40B4-BE49-F238E27FC236}">
                  <a16:creationId xmlns:a16="http://schemas.microsoft.com/office/drawing/2014/main" id="{00B81C70-92ED-120C-CDC0-3DDCEF650A67}"/>
                </a:ext>
              </a:extLst>
            </p:cNvPr>
            <p:cNvPicPr>
              <a:picLocks noChangeAspect="1"/>
            </p:cNvPicPr>
            <p:nvPr/>
          </p:nvPicPr>
          <p:blipFill>
            <a:blip r:embed="rId14"/>
            <a:stretch>
              <a:fillRect/>
            </a:stretch>
          </p:blipFill>
          <p:spPr>
            <a:xfrm>
              <a:off x="10154242" y="3421593"/>
              <a:ext cx="538739" cy="518367"/>
            </a:xfrm>
            <a:prstGeom prst="rect">
              <a:avLst/>
            </a:prstGeom>
          </p:spPr>
        </p:pic>
      </p:grpSp>
      <p:cxnSp>
        <p:nvCxnSpPr>
          <p:cNvPr id="301" name="Straight Arrow Connector 300">
            <a:extLst>
              <a:ext uri="{FF2B5EF4-FFF2-40B4-BE49-F238E27FC236}">
                <a16:creationId xmlns:a16="http://schemas.microsoft.com/office/drawing/2014/main" id="{7574D98A-0A12-2DA3-FB46-E037EC7AD2AB}"/>
              </a:ext>
            </a:extLst>
          </p:cNvPr>
          <p:cNvCxnSpPr>
            <a:cxnSpLocks/>
          </p:cNvCxnSpPr>
          <p:nvPr/>
        </p:nvCxnSpPr>
        <p:spPr>
          <a:xfrm flipH="1">
            <a:off x="10094978" y="5193732"/>
            <a:ext cx="868793" cy="20040"/>
          </a:xfrm>
          <a:prstGeom prst="straightConnector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06" name="Connector: Elbow 305">
            <a:extLst>
              <a:ext uri="{FF2B5EF4-FFF2-40B4-BE49-F238E27FC236}">
                <a16:creationId xmlns:a16="http://schemas.microsoft.com/office/drawing/2014/main" id="{F9533D51-6A10-4259-F9E0-2F512FF9A066}"/>
              </a:ext>
            </a:extLst>
          </p:cNvPr>
          <p:cNvCxnSpPr>
            <a:cxnSpLocks/>
            <a:stCxn id="230" idx="1"/>
          </p:cNvCxnSpPr>
          <p:nvPr/>
        </p:nvCxnSpPr>
        <p:spPr>
          <a:xfrm rot="10800000">
            <a:off x="7362555" y="4006883"/>
            <a:ext cx="886418" cy="411832"/>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52" name="Connector: Elbow 151">
            <a:extLst>
              <a:ext uri="{FF2B5EF4-FFF2-40B4-BE49-F238E27FC236}">
                <a16:creationId xmlns:a16="http://schemas.microsoft.com/office/drawing/2014/main" id="{CB289A9E-1917-22E7-C3F9-A9977E916A8A}"/>
              </a:ext>
            </a:extLst>
          </p:cNvPr>
          <p:cNvCxnSpPr>
            <a:cxnSpLocks/>
            <a:stCxn id="205" idx="1"/>
          </p:cNvCxnSpPr>
          <p:nvPr/>
        </p:nvCxnSpPr>
        <p:spPr>
          <a:xfrm rot="10800000" flipV="1">
            <a:off x="5871499" y="1279034"/>
            <a:ext cx="1757958" cy="1695073"/>
          </a:xfrm>
          <a:prstGeom prst="bentConnector2">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8E494A56-6C89-2C56-AE5B-F947672B21F1}"/>
              </a:ext>
            </a:extLst>
          </p:cNvPr>
          <p:cNvCxnSpPr>
            <a:cxnSpLocks/>
            <a:stCxn id="171" idx="3"/>
          </p:cNvCxnSpPr>
          <p:nvPr/>
        </p:nvCxnSpPr>
        <p:spPr>
          <a:xfrm flipV="1">
            <a:off x="8677200" y="1958249"/>
            <a:ext cx="324000" cy="1471"/>
          </a:xfrm>
          <a:prstGeom prst="straightConnector1">
            <a:avLst/>
          </a:prstGeom>
          <a:ln w="38100">
            <a:solidFill>
              <a:srgbClr val="9933FF"/>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2333C315-2FA9-D1C8-13E9-B677210B64BE}"/>
              </a:ext>
            </a:extLst>
          </p:cNvPr>
          <p:cNvCxnSpPr/>
          <p:nvPr/>
        </p:nvCxnSpPr>
        <p:spPr>
          <a:xfrm>
            <a:off x="8677200" y="1958249"/>
            <a:ext cx="1571127" cy="0"/>
          </a:xfrm>
          <a:prstGeom prst="straightConnector1">
            <a:avLst/>
          </a:prstGeom>
          <a:ln w="38100">
            <a:solidFill>
              <a:srgbClr val="9933FF"/>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242" name="Group 241">
            <a:extLst>
              <a:ext uri="{FF2B5EF4-FFF2-40B4-BE49-F238E27FC236}">
                <a16:creationId xmlns:a16="http://schemas.microsoft.com/office/drawing/2014/main" id="{BD69627F-741F-F7CC-0A83-1298E9562618}"/>
              </a:ext>
            </a:extLst>
          </p:cNvPr>
          <p:cNvGrpSpPr/>
          <p:nvPr/>
        </p:nvGrpSpPr>
        <p:grpSpPr>
          <a:xfrm>
            <a:off x="7515123" y="4208450"/>
            <a:ext cx="2996600" cy="1004110"/>
            <a:chOff x="7515123" y="4208450"/>
            <a:chExt cx="2996600" cy="1004110"/>
          </a:xfrm>
        </p:grpSpPr>
        <p:cxnSp>
          <p:nvCxnSpPr>
            <p:cNvPr id="30" name="Straight Connector 29">
              <a:extLst>
                <a:ext uri="{FF2B5EF4-FFF2-40B4-BE49-F238E27FC236}">
                  <a16:creationId xmlns:a16="http://schemas.microsoft.com/office/drawing/2014/main" id="{EBFED146-E313-E3B4-CBB3-13DE2CD8EE99}"/>
                </a:ext>
              </a:extLst>
            </p:cNvPr>
            <p:cNvCxnSpPr>
              <a:cxnSpLocks/>
            </p:cNvCxnSpPr>
            <p:nvPr/>
          </p:nvCxnSpPr>
          <p:spPr>
            <a:xfrm>
              <a:off x="10511723" y="4892946"/>
              <a:ext cx="0" cy="319614"/>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8" name="Connector: Elbow 227">
              <a:extLst>
                <a:ext uri="{FF2B5EF4-FFF2-40B4-BE49-F238E27FC236}">
                  <a16:creationId xmlns:a16="http://schemas.microsoft.com/office/drawing/2014/main" id="{204C8D2D-E890-62DD-8F9B-21C6EDFC94F4}"/>
                </a:ext>
              </a:extLst>
            </p:cNvPr>
            <p:cNvCxnSpPr>
              <a:cxnSpLocks/>
            </p:cNvCxnSpPr>
            <p:nvPr/>
          </p:nvCxnSpPr>
          <p:spPr>
            <a:xfrm rot="10800000">
              <a:off x="7515123" y="4208450"/>
              <a:ext cx="2988367" cy="684499"/>
            </a:xfrm>
            <a:prstGeom prst="bentConnector3">
              <a:avLst>
                <a:gd name="adj1" fmla="val 9984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243" name="Connector: Elbow 242">
            <a:extLst>
              <a:ext uri="{FF2B5EF4-FFF2-40B4-BE49-F238E27FC236}">
                <a16:creationId xmlns:a16="http://schemas.microsoft.com/office/drawing/2014/main" id="{BA56BCFB-A06E-1392-7D97-E7F72868AC6B}"/>
              </a:ext>
            </a:extLst>
          </p:cNvPr>
          <p:cNvCxnSpPr>
            <a:cxnSpLocks/>
          </p:cNvCxnSpPr>
          <p:nvPr/>
        </p:nvCxnSpPr>
        <p:spPr>
          <a:xfrm>
            <a:off x="2775262" y="2413608"/>
            <a:ext cx="3889239" cy="1326356"/>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226" name="Group 225">
            <a:extLst>
              <a:ext uri="{FF2B5EF4-FFF2-40B4-BE49-F238E27FC236}">
                <a16:creationId xmlns:a16="http://schemas.microsoft.com/office/drawing/2014/main" id="{2232B54C-0C1C-3188-F3E2-43758C52BE56}"/>
              </a:ext>
            </a:extLst>
          </p:cNvPr>
          <p:cNvGrpSpPr/>
          <p:nvPr/>
        </p:nvGrpSpPr>
        <p:grpSpPr>
          <a:xfrm>
            <a:off x="10511723" y="2477175"/>
            <a:ext cx="773229" cy="840637"/>
            <a:chOff x="10036997" y="3421593"/>
            <a:chExt cx="773229" cy="840637"/>
          </a:xfrm>
        </p:grpSpPr>
        <p:sp>
          <p:nvSpPr>
            <p:cNvPr id="95" name="TextBox 94">
              <a:extLst>
                <a:ext uri="{FF2B5EF4-FFF2-40B4-BE49-F238E27FC236}">
                  <a16:creationId xmlns:a16="http://schemas.microsoft.com/office/drawing/2014/main" id="{7BB5077F-57DD-AA98-43E5-D4C07B0E8D4A}"/>
                </a:ext>
              </a:extLst>
            </p:cNvPr>
            <p:cNvSpPr txBox="1"/>
            <p:nvPr/>
          </p:nvSpPr>
          <p:spPr>
            <a:xfrm>
              <a:off x="10036997" y="3954453"/>
              <a:ext cx="773229" cy="307777"/>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OFFSHORE WIND</a:t>
              </a:r>
            </a:p>
          </p:txBody>
        </p:sp>
        <p:pic>
          <p:nvPicPr>
            <p:cNvPr id="98" name="Picture 97">
              <a:extLst>
                <a:ext uri="{FF2B5EF4-FFF2-40B4-BE49-F238E27FC236}">
                  <a16:creationId xmlns:a16="http://schemas.microsoft.com/office/drawing/2014/main" id="{EC4D5494-0997-70EC-0C9C-1AAF83990E54}"/>
                </a:ext>
              </a:extLst>
            </p:cNvPr>
            <p:cNvPicPr>
              <a:picLocks noChangeAspect="1"/>
            </p:cNvPicPr>
            <p:nvPr/>
          </p:nvPicPr>
          <p:blipFill>
            <a:blip r:embed="rId14"/>
            <a:stretch>
              <a:fillRect/>
            </a:stretch>
          </p:blipFill>
          <p:spPr>
            <a:xfrm>
              <a:off x="10154242" y="3421593"/>
              <a:ext cx="538739" cy="518367"/>
            </a:xfrm>
            <a:prstGeom prst="rect">
              <a:avLst/>
            </a:prstGeom>
          </p:spPr>
        </p:pic>
      </p:grpSp>
      <p:sp>
        <p:nvSpPr>
          <p:cNvPr id="156" name="Oval 155">
            <a:extLst>
              <a:ext uri="{FF2B5EF4-FFF2-40B4-BE49-F238E27FC236}">
                <a16:creationId xmlns:a16="http://schemas.microsoft.com/office/drawing/2014/main" id="{B1E327E3-79B6-E240-D63B-1962AC0F1C14}"/>
              </a:ext>
            </a:extLst>
          </p:cNvPr>
          <p:cNvSpPr/>
          <p:nvPr/>
        </p:nvSpPr>
        <p:spPr>
          <a:xfrm>
            <a:off x="9045584" y="2791369"/>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1</a:t>
            </a:r>
          </a:p>
        </p:txBody>
      </p:sp>
      <p:sp>
        <p:nvSpPr>
          <p:cNvPr id="256" name="Speech Bubble: Rectangle 255">
            <a:extLst>
              <a:ext uri="{FF2B5EF4-FFF2-40B4-BE49-F238E27FC236}">
                <a16:creationId xmlns:a16="http://schemas.microsoft.com/office/drawing/2014/main" id="{477FF350-18C4-0496-062D-64000F1A23CD}"/>
              </a:ext>
            </a:extLst>
          </p:cNvPr>
          <p:cNvSpPr/>
          <p:nvPr/>
        </p:nvSpPr>
        <p:spPr>
          <a:xfrm>
            <a:off x="9902208" y="3331718"/>
            <a:ext cx="1140978" cy="432000"/>
          </a:xfrm>
          <a:prstGeom prst="wedgeRectCallout">
            <a:avLst>
              <a:gd name="adj1" fmla="val -97229"/>
              <a:gd name="adj2" fmla="val -124738"/>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solidFill>
                  <a:schemeClr val="bg1"/>
                </a:solidFill>
              </a:rPr>
              <a:t>Wind farm and electrolysis build</a:t>
            </a:r>
            <a:endParaRPr lang="en-GB" sz="1000"/>
          </a:p>
        </p:txBody>
      </p:sp>
      <p:grpSp>
        <p:nvGrpSpPr>
          <p:cNvPr id="38" name="Group 37">
            <a:extLst>
              <a:ext uri="{FF2B5EF4-FFF2-40B4-BE49-F238E27FC236}">
                <a16:creationId xmlns:a16="http://schemas.microsoft.com/office/drawing/2014/main" id="{A8DAE6AC-ADEC-CFF6-EE1D-437792EAB611}"/>
              </a:ext>
            </a:extLst>
          </p:cNvPr>
          <p:cNvGrpSpPr/>
          <p:nvPr/>
        </p:nvGrpSpPr>
        <p:grpSpPr>
          <a:xfrm>
            <a:off x="7766226" y="2456305"/>
            <a:ext cx="1044000" cy="707883"/>
            <a:chOff x="9537002" y="4856990"/>
            <a:chExt cx="1044000" cy="707883"/>
          </a:xfrm>
        </p:grpSpPr>
        <p:pic>
          <p:nvPicPr>
            <p:cNvPr id="43" name="Picture 42">
              <a:extLst>
                <a:ext uri="{FF2B5EF4-FFF2-40B4-BE49-F238E27FC236}">
                  <a16:creationId xmlns:a16="http://schemas.microsoft.com/office/drawing/2014/main" id="{E1BF88ED-B46C-ED3C-6247-7F3F4BF8746C}"/>
                </a:ext>
              </a:extLst>
            </p:cNvPr>
            <p:cNvPicPr>
              <a:picLocks noChangeAspect="1"/>
            </p:cNvPicPr>
            <p:nvPr/>
          </p:nvPicPr>
          <p:blipFill>
            <a:blip r:embed="rId4"/>
            <a:stretch>
              <a:fillRect/>
            </a:stretch>
          </p:blipFill>
          <p:spPr>
            <a:xfrm>
              <a:off x="9819068" y="4856990"/>
              <a:ext cx="479868" cy="569273"/>
            </a:xfrm>
            <a:prstGeom prst="rect">
              <a:avLst/>
            </a:prstGeom>
          </p:spPr>
        </p:pic>
        <p:sp>
          <p:nvSpPr>
            <p:cNvPr id="44" name="TextBox 43">
              <a:extLst>
                <a:ext uri="{FF2B5EF4-FFF2-40B4-BE49-F238E27FC236}">
                  <a16:creationId xmlns:a16="http://schemas.microsoft.com/office/drawing/2014/main" id="{43DB17DD-E6A3-4B47-E9EE-72925B13B085}"/>
                </a:ext>
              </a:extLst>
            </p:cNvPr>
            <p:cNvSpPr txBox="1"/>
            <p:nvPr/>
          </p:nvSpPr>
          <p:spPr>
            <a:xfrm>
              <a:off x="9537002" y="5410985"/>
              <a:ext cx="1044000" cy="153888"/>
            </a:xfrm>
            <a:prstGeom prst="rect">
              <a:avLst/>
            </a:prstGeom>
            <a:noFill/>
          </p:spPr>
          <p:txBody>
            <a:bodyPr wrap="square" lIns="0" tIns="0" rIns="0" bIns="0" rtlCol="0">
              <a:spAutoFit/>
            </a:bodyPr>
            <a:lstStyle/>
            <a:p>
              <a:pPr algn="l">
                <a:lnSpc>
                  <a:spcPct val="100000"/>
                </a:lnSpc>
                <a:spcBef>
                  <a:spcPts val="600"/>
                </a:spcBef>
              </a:pPr>
              <a:r>
                <a:rPr lang="en-GB" sz="1000">
                  <a:solidFill>
                    <a:schemeClr val="accent6"/>
                  </a:solidFill>
                </a:rPr>
                <a:t>ELECTROLYSER</a:t>
              </a:r>
            </a:p>
          </p:txBody>
        </p:sp>
      </p:grpSp>
      <p:cxnSp>
        <p:nvCxnSpPr>
          <p:cNvPr id="80" name="Connector: Elbow 79">
            <a:extLst>
              <a:ext uri="{FF2B5EF4-FFF2-40B4-BE49-F238E27FC236}">
                <a16:creationId xmlns:a16="http://schemas.microsoft.com/office/drawing/2014/main" id="{C4FA8267-0756-8FA2-7B78-2F721D36FAA0}"/>
              </a:ext>
            </a:extLst>
          </p:cNvPr>
          <p:cNvCxnSpPr>
            <a:cxnSpLocks/>
            <a:stCxn id="98" idx="1"/>
          </p:cNvCxnSpPr>
          <p:nvPr/>
        </p:nvCxnSpPr>
        <p:spPr>
          <a:xfrm rot="10800000" flipV="1">
            <a:off x="7356922" y="2736358"/>
            <a:ext cx="3272046" cy="981789"/>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277" name="Group 276">
            <a:extLst>
              <a:ext uri="{FF2B5EF4-FFF2-40B4-BE49-F238E27FC236}">
                <a16:creationId xmlns:a16="http://schemas.microsoft.com/office/drawing/2014/main" id="{DC475D51-7A1B-B635-749A-34642E857A81}"/>
              </a:ext>
            </a:extLst>
          </p:cNvPr>
          <p:cNvGrpSpPr/>
          <p:nvPr/>
        </p:nvGrpSpPr>
        <p:grpSpPr>
          <a:xfrm>
            <a:off x="7747606" y="3720940"/>
            <a:ext cx="749274" cy="200755"/>
            <a:chOff x="4324940" y="3867185"/>
            <a:chExt cx="749274" cy="200755"/>
          </a:xfrm>
        </p:grpSpPr>
        <p:sp>
          <p:nvSpPr>
            <p:cNvPr id="278" name="TextBox 277">
              <a:extLst>
                <a:ext uri="{FF2B5EF4-FFF2-40B4-BE49-F238E27FC236}">
                  <a16:creationId xmlns:a16="http://schemas.microsoft.com/office/drawing/2014/main" id="{786EF362-2422-BDA9-436B-F52BDBE36AE9}"/>
                </a:ext>
              </a:extLst>
            </p:cNvPr>
            <p:cNvSpPr txBox="1"/>
            <p:nvPr/>
          </p:nvSpPr>
          <p:spPr>
            <a:xfrm>
              <a:off x="4324940" y="3898616"/>
              <a:ext cx="749274" cy="169324"/>
            </a:xfrm>
            <a:prstGeom prst="rect">
              <a:avLst/>
            </a:prstGeom>
            <a:noFill/>
          </p:spPr>
          <p:txBody>
            <a:bodyPr wrap="square" lIns="0" tIns="0" rIns="0" bIns="0" rtlCol="0">
              <a:spAutoFit/>
            </a:bodyPr>
            <a:lstStyle/>
            <a:p>
              <a:pPr algn="ctr">
                <a:lnSpc>
                  <a:spcPct val="100000"/>
                </a:lnSpc>
                <a:spcBef>
                  <a:spcPts val="600"/>
                </a:spcBef>
              </a:pPr>
              <a:r>
                <a:rPr lang="en-GB" sz="1100">
                  <a:solidFill>
                    <a:srgbClr val="FF0000"/>
                  </a:solidFill>
                </a:rPr>
                <a:t>Constraint</a:t>
              </a:r>
            </a:p>
          </p:txBody>
        </p:sp>
        <p:cxnSp>
          <p:nvCxnSpPr>
            <p:cNvPr id="279" name="Straight Connector 278">
              <a:extLst>
                <a:ext uri="{FF2B5EF4-FFF2-40B4-BE49-F238E27FC236}">
                  <a16:creationId xmlns:a16="http://schemas.microsoft.com/office/drawing/2014/main" id="{98C1B721-DE26-658E-2C82-0BB137BF87DB}"/>
                </a:ext>
              </a:extLst>
            </p:cNvPr>
            <p:cNvCxnSpPr>
              <a:cxnSpLocks/>
            </p:cNvCxnSpPr>
            <p:nvPr/>
          </p:nvCxnSpPr>
          <p:spPr>
            <a:xfrm flipH="1">
              <a:off x="4379441" y="3867185"/>
              <a:ext cx="640273" cy="0"/>
            </a:xfrm>
            <a:prstGeom prst="line">
              <a:avLst/>
            </a:prstGeom>
            <a:ln w="76200">
              <a:solidFill>
                <a:srgbClr val="FF0000"/>
              </a:solidFill>
              <a:tailEnd type="none"/>
            </a:ln>
          </p:spPr>
          <p:style>
            <a:lnRef idx="1">
              <a:schemeClr val="accent1"/>
            </a:lnRef>
            <a:fillRef idx="0">
              <a:schemeClr val="accent1"/>
            </a:fillRef>
            <a:effectRef idx="0">
              <a:schemeClr val="accent1"/>
            </a:effectRef>
            <a:fontRef idx="minor">
              <a:schemeClr val="tx1"/>
            </a:fontRef>
          </p:style>
        </p:cxnSp>
      </p:grpSp>
      <p:cxnSp>
        <p:nvCxnSpPr>
          <p:cNvPr id="92" name="Connector: Elbow 91">
            <a:extLst>
              <a:ext uri="{FF2B5EF4-FFF2-40B4-BE49-F238E27FC236}">
                <a16:creationId xmlns:a16="http://schemas.microsoft.com/office/drawing/2014/main" id="{BD1BB4AA-DDF9-AAAA-1A82-2C5BEEE2E1CA}"/>
              </a:ext>
            </a:extLst>
          </p:cNvPr>
          <p:cNvCxnSpPr>
            <a:cxnSpLocks/>
            <a:stCxn id="98" idx="1"/>
            <a:endCxn id="43" idx="3"/>
          </p:cNvCxnSpPr>
          <p:nvPr/>
        </p:nvCxnSpPr>
        <p:spPr>
          <a:xfrm rot="10800000" flipV="1">
            <a:off x="8528160" y="2736358"/>
            <a:ext cx="2100808" cy="4583"/>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Connector: Elbow 58">
            <a:extLst>
              <a:ext uri="{FF2B5EF4-FFF2-40B4-BE49-F238E27FC236}">
                <a16:creationId xmlns:a16="http://schemas.microsoft.com/office/drawing/2014/main" id="{C275212E-579E-FB78-1E5F-EF86A6D2067E}"/>
              </a:ext>
            </a:extLst>
          </p:cNvPr>
          <p:cNvCxnSpPr>
            <a:cxnSpLocks/>
            <a:stCxn id="43" idx="1"/>
          </p:cNvCxnSpPr>
          <p:nvPr/>
        </p:nvCxnSpPr>
        <p:spPr>
          <a:xfrm rot="10800000" flipV="1">
            <a:off x="6101036" y="2740942"/>
            <a:ext cx="1947257" cy="233166"/>
          </a:xfrm>
          <a:prstGeom prst="bentConnector2">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271" name="Rectangle 270">
            <a:extLst>
              <a:ext uri="{FF2B5EF4-FFF2-40B4-BE49-F238E27FC236}">
                <a16:creationId xmlns:a16="http://schemas.microsoft.com/office/drawing/2014/main" id="{5C326F42-FF4E-A32F-AE2D-93E425A89A9D}"/>
              </a:ext>
            </a:extLst>
          </p:cNvPr>
          <p:cNvSpPr/>
          <p:nvPr/>
        </p:nvSpPr>
        <p:spPr>
          <a:xfrm>
            <a:off x="97411" y="923984"/>
            <a:ext cx="11699140" cy="5405475"/>
          </a:xfrm>
          <a:prstGeom prst="rect">
            <a:avLst/>
          </a:prstGeom>
          <a:solidFill>
            <a:srgbClr val="F2F2F2">
              <a:alpha val="94902"/>
            </a:srgb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600"/>
              </a:spcBef>
            </a:pPr>
            <a:endParaRPr lang="en-GB" sz="2000"/>
          </a:p>
        </p:txBody>
      </p:sp>
      <p:cxnSp>
        <p:nvCxnSpPr>
          <p:cNvPr id="13" name="Connector: Elbow 12">
            <a:extLst>
              <a:ext uri="{FF2B5EF4-FFF2-40B4-BE49-F238E27FC236}">
                <a16:creationId xmlns:a16="http://schemas.microsoft.com/office/drawing/2014/main" id="{034B96C5-DDC9-495D-B00D-F01A96E878AA}"/>
              </a:ext>
            </a:extLst>
          </p:cNvPr>
          <p:cNvCxnSpPr>
            <a:cxnSpLocks/>
            <a:stCxn id="18" idx="2"/>
            <a:endCxn id="84" idx="2"/>
          </p:cNvCxnSpPr>
          <p:nvPr/>
        </p:nvCxnSpPr>
        <p:spPr>
          <a:xfrm rot="5400000" flipH="1" flipV="1">
            <a:off x="3362518" y="2940267"/>
            <a:ext cx="1935139" cy="3082821"/>
          </a:xfrm>
          <a:prstGeom prst="bentConnector3">
            <a:avLst>
              <a:gd name="adj1" fmla="val -23232"/>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nvGrpSpPr>
          <p:cNvPr id="16" name="Group 15">
            <a:extLst>
              <a:ext uri="{FF2B5EF4-FFF2-40B4-BE49-F238E27FC236}">
                <a16:creationId xmlns:a16="http://schemas.microsoft.com/office/drawing/2014/main" id="{1D1D3707-979C-41E5-0B7D-B025AFC41969}"/>
              </a:ext>
            </a:extLst>
          </p:cNvPr>
          <p:cNvGrpSpPr/>
          <p:nvPr/>
        </p:nvGrpSpPr>
        <p:grpSpPr>
          <a:xfrm>
            <a:off x="2315252" y="4646127"/>
            <a:ext cx="946852" cy="803120"/>
            <a:chOff x="2443268" y="4646127"/>
            <a:chExt cx="946852" cy="803120"/>
          </a:xfrm>
        </p:grpSpPr>
        <p:sp>
          <p:nvSpPr>
            <p:cNvPr id="18" name="TextBox 17">
              <a:extLst>
                <a:ext uri="{FF2B5EF4-FFF2-40B4-BE49-F238E27FC236}">
                  <a16:creationId xmlns:a16="http://schemas.microsoft.com/office/drawing/2014/main" id="{E28BAF3D-8288-EB92-29ED-45680D16AE95}"/>
                </a:ext>
              </a:extLst>
            </p:cNvPr>
            <p:cNvSpPr txBox="1"/>
            <p:nvPr/>
          </p:nvSpPr>
          <p:spPr>
            <a:xfrm>
              <a:off x="2443268" y="5279970"/>
              <a:ext cx="946852" cy="169277"/>
            </a:xfrm>
            <a:prstGeom prst="rect">
              <a:avLst/>
            </a:prstGeom>
            <a:noFill/>
          </p:spPr>
          <p:txBody>
            <a:bodyPr wrap="square" lIns="0" tIns="0" rIns="0" bIns="0" rtlCol="0">
              <a:spAutoFit/>
            </a:bodyPr>
            <a:lstStyle/>
            <a:p>
              <a:pPr algn="ctr">
                <a:lnSpc>
                  <a:spcPct val="100000"/>
                </a:lnSpc>
                <a:spcBef>
                  <a:spcPts val="600"/>
                </a:spcBef>
              </a:pPr>
              <a:r>
                <a:rPr lang="en-GB" sz="1100" dirty="0">
                  <a:solidFill>
                    <a:schemeClr val="tx2"/>
                  </a:solidFill>
                </a:rPr>
                <a:t>H</a:t>
              </a:r>
              <a:r>
                <a:rPr lang="en-GB" sz="1100" baseline="-25000" dirty="0">
                  <a:solidFill>
                    <a:schemeClr val="tx2"/>
                  </a:solidFill>
                </a:rPr>
                <a:t>2</a:t>
              </a:r>
              <a:r>
                <a:rPr lang="en-GB" sz="1100" dirty="0">
                  <a:solidFill>
                    <a:schemeClr val="tx2"/>
                  </a:solidFill>
                </a:rPr>
                <a:t> STORAGE</a:t>
              </a:r>
            </a:p>
          </p:txBody>
        </p:sp>
        <p:pic>
          <p:nvPicPr>
            <p:cNvPr id="26" name="Picture 25">
              <a:extLst>
                <a:ext uri="{FF2B5EF4-FFF2-40B4-BE49-F238E27FC236}">
                  <a16:creationId xmlns:a16="http://schemas.microsoft.com/office/drawing/2014/main" id="{AC647485-988B-AF91-F96E-31A954CDA8D5}"/>
                </a:ext>
              </a:extLst>
            </p:cNvPr>
            <p:cNvPicPr>
              <a:picLocks noChangeAspect="1"/>
            </p:cNvPicPr>
            <p:nvPr/>
          </p:nvPicPr>
          <p:blipFill>
            <a:blip r:embed="rId9"/>
            <a:stretch>
              <a:fillRect/>
            </a:stretch>
          </p:blipFill>
          <p:spPr>
            <a:xfrm>
              <a:off x="2593060" y="4646127"/>
              <a:ext cx="647268" cy="639227"/>
            </a:xfrm>
            <a:prstGeom prst="rect">
              <a:avLst/>
            </a:prstGeom>
          </p:spPr>
        </p:pic>
      </p:grpSp>
      <p:grpSp>
        <p:nvGrpSpPr>
          <p:cNvPr id="224" name="Group 223">
            <a:extLst>
              <a:ext uri="{FF2B5EF4-FFF2-40B4-BE49-F238E27FC236}">
                <a16:creationId xmlns:a16="http://schemas.microsoft.com/office/drawing/2014/main" id="{A12C9511-CA14-206C-123A-871D5326EEF6}"/>
              </a:ext>
            </a:extLst>
          </p:cNvPr>
          <p:cNvGrpSpPr/>
          <p:nvPr/>
        </p:nvGrpSpPr>
        <p:grpSpPr>
          <a:xfrm>
            <a:off x="3592047" y="3739679"/>
            <a:ext cx="504119" cy="669160"/>
            <a:chOff x="3445743" y="3675671"/>
            <a:chExt cx="504119" cy="669160"/>
          </a:xfrm>
        </p:grpSpPr>
        <p:pic>
          <p:nvPicPr>
            <p:cNvPr id="225" name="Picture 224">
              <a:extLst>
                <a:ext uri="{FF2B5EF4-FFF2-40B4-BE49-F238E27FC236}">
                  <a16:creationId xmlns:a16="http://schemas.microsoft.com/office/drawing/2014/main" id="{DE9E1F00-B38E-AC1D-F444-68AA4AAB9456}"/>
                </a:ext>
              </a:extLst>
            </p:cNvPr>
            <p:cNvPicPr>
              <a:picLocks noChangeAspect="1"/>
            </p:cNvPicPr>
            <p:nvPr/>
          </p:nvPicPr>
          <p:blipFill>
            <a:blip r:embed="rId15"/>
            <a:stretch>
              <a:fillRect/>
            </a:stretch>
          </p:blipFill>
          <p:spPr>
            <a:xfrm>
              <a:off x="3445743" y="3675671"/>
              <a:ext cx="504119" cy="531038"/>
            </a:xfrm>
            <a:prstGeom prst="rect">
              <a:avLst/>
            </a:prstGeom>
          </p:spPr>
        </p:pic>
        <p:sp>
          <p:nvSpPr>
            <p:cNvPr id="232" name="TextBox 231">
              <a:extLst>
                <a:ext uri="{FF2B5EF4-FFF2-40B4-BE49-F238E27FC236}">
                  <a16:creationId xmlns:a16="http://schemas.microsoft.com/office/drawing/2014/main" id="{3DB32EFD-368A-E19C-9D20-204FA9D83E11}"/>
                </a:ext>
              </a:extLst>
            </p:cNvPr>
            <p:cNvSpPr txBox="1"/>
            <p:nvPr/>
          </p:nvSpPr>
          <p:spPr>
            <a:xfrm>
              <a:off x="3463802" y="4190943"/>
              <a:ext cx="468000" cy="153888"/>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CCGT</a:t>
              </a:r>
            </a:p>
          </p:txBody>
        </p:sp>
      </p:grpSp>
      <p:grpSp>
        <p:nvGrpSpPr>
          <p:cNvPr id="233" name="Group 232">
            <a:extLst>
              <a:ext uri="{FF2B5EF4-FFF2-40B4-BE49-F238E27FC236}">
                <a16:creationId xmlns:a16="http://schemas.microsoft.com/office/drawing/2014/main" id="{7C07BAC9-FDFA-B02D-8286-88FB36D8833D}"/>
              </a:ext>
            </a:extLst>
          </p:cNvPr>
          <p:cNvGrpSpPr/>
          <p:nvPr/>
        </p:nvGrpSpPr>
        <p:grpSpPr>
          <a:xfrm>
            <a:off x="247033" y="5349883"/>
            <a:ext cx="1040788" cy="700649"/>
            <a:chOff x="1885855" y="3323166"/>
            <a:chExt cx="1040788" cy="700649"/>
          </a:xfrm>
        </p:grpSpPr>
        <p:sp>
          <p:nvSpPr>
            <p:cNvPr id="248" name="TextBox 247">
              <a:extLst>
                <a:ext uri="{FF2B5EF4-FFF2-40B4-BE49-F238E27FC236}">
                  <a16:creationId xmlns:a16="http://schemas.microsoft.com/office/drawing/2014/main" id="{871A6BD0-6A5B-3270-240F-618F69108D44}"/>
                </a:ext>
              </a:extLst>
            </p:cNvPr>
            <p:cNvSpPr txBox="1"/>
            <p:nvPr/>
          </p:nvSpPr>
          <p:spPr>
            <a:xfrm>
              <a:off x="1885855" y="3869927"/>
              <a:ext cx="1040788" cy="153888"/>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ONSHORE WIND</a:t>
              </a:r>
            </a:p>
          </p:txBody>
        </p:sp>
        <p:pic>
          <p:nvPicPr>
            <p:cNvPr id="251" name="Picture 250">
              <a:extLst>
                <a:ext uri="{FF2B5EF4-FFF2-40B4-BE49-F238E27FC236}">
                  <a16:creationId xmlns:a16="http://schemas.microsoft.com/office/drawing/2014/main" id="{EDE9CC72-1C09-5A8B-3D4F-E206D64F2B8E}"/>
                </a:ext>
              </a:extLst>
            </p:cNvPr>
            <p:cNvPicPr>
              <a:picLocks noChangeAspect="1"/>
            </p:cNvPicPr>
            <p:nvPr/>
          </p:nvPicPr>
          <p:blipFill>
            <a:blip r:embed="rId16"/>
            <a:stretch>
              <a:fillRect/>
            </a:stretch>
          </p:blipFill>
          <p:spPr>
            <a:xfrm>
              <a:off x="1973116" y="3323166"/>
              <a:ext cx="566477" cy="553889"/>
            </a:xfrm>
            <a:prstGeom prst="rect">
              <a:avLst/>
            </a:prstGeom>
          </p:spPr>
        </p:pic>
      </p:grpSp>
      <p:cxnSp>
        <p:nvCxnSpPr>
          <p:cNvPr id="252" name="Connector: Elbow 251">
            <a:extLst>
              <a:ext uri="{FF2B5EF4-FFF2-40B4-BE49-F238E27FC236}">
                <a16:creationId xmlns:a16="http://schemas.microsoft.com/office/drawing/2014/main" id="{E0C7DF73-93CC-22E1-6885-565E96653DB7}"/>
              </a:ext>
            </a:extLst>
          </p:cNvPr>
          <p:cNvCxnSpPr>
            <a:cxnSpLocks/>
          </p:cNvCxnSpPr>
          <p:nvPr/>
        </p:nvCxnSpPr>
        <p:spPr>
          <a:xfrm flipV="1">
            <a:off x="873531" y="4006882"/>
            <a:ext cx="5705784" cy="1619945"/>
          </a:xfrm>
          <a:prstGeom prst="bentConnector3">
            <a:avLst>
              <a:gd name="adj1" fmla="val 70193"/>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53" name="Oval 252">
            <a:extLst>
              <a:ext uri="{FF2B5EF4-FFF2-40B4-BE49-F238E27FC236}">
                <a16:creationId xmlns:a16="http://schemas.microsoft.com/office/drawing/2014/main" id="{03DF79E3-291C-26E3-329F-7E34AE6DF35F}"/>
              </a:ext>
            </a:extLst>
          </p:cNvPr>
          <p:cNvSpPr/>
          <p:nvPr/>
        </p:nvSpPr>
        <p:spPr>
          <a:xfrm>
            <a:off x="1949581" y="4433486"/>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2</a:t>
            </a:r>
          </a:p>
        </p:txBody>
      </p:sp>
      <p:cxnSp>
        <p:nvCxnSpPr>
          <p:cNvPr id="254" name="Connector: Elbow 253">
            <a:extLst>
              <a:ext uri="{FF2B5EF4-FFF2-40B4-BE49-F238E27FC236}">
                <a16:creationId xmlns:a16="http://schemas.microsoft.com/office/drawing/2014/main" id="{E83313C8-1D25-3935-078D-5F3A5D21F96E}"/>
              </a:ext>
            </a:extLst>
          </p:cNvPr>
          <p:cNvCxnSpPr>
            <a:cxnSpLocks/>
            <a:stCxn id="264" idx="3"/>
            <a:endCxn id="69" idx="1"/>
          </p:cNvCxnSpPr>
          <p:nvPr/>
        </p:nvCxnSpPr>
        <p:spPr>
          <a:xfrm flipV="1">
            <a:off x="4108764" y="4006883"/>
            <a:ext cx="2497791" cy="957596"/>
          </a:xfrm>
          <a:prstGeom prst="bentConnector3">
            <a:avLst>
              <a:gd name="adj1" fmla="val 3133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61" name="Speech Bubble: Rectangle 260">
            <a:extLst>
              <a:ext uri="{FF2B5EF4-FFF2-40B4-BE49-F238E27FC236}">
                <a16:creationId xmlns:a16="http://schemas.microsoft.com/office/drawing/2014/main" id="{68F253C3-42B1-ED6F-61CC-FBB1BDA8D55B}"/>
              </a:ext>
            </a:extLst>
          </p:cNvPr>
          <p:cNvSpPr/>
          <p:nvPr/>
        </p:nvSpPr>
        <p:spPr>
          <a:xfrm>
            <a:off x="496973" y="3937817"/>
            <a:ext cx="864000" cy="561860"/>
          </a:xfrm>
          <a:prstGeom prst="wedgeRectCallout">
            <a:avLst>
              <a:gd name="adj1" fmla="val 131228"/>
              <a:gd name="adj2" fmla="val 42368"/>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t>Wind farm and CCGT conversion </a:t>
            </a:r>
          </a:p>
        </p:txBody>
      </p:sp>
      <p:grpSp>
        <p:nvGrpSpPr>
          <p:cNvPr id="262" name="Group 261">
            <a:extLst>
              <a:ext uri="{FF2B5EF4-FFF2-40B4-BE49-F238E27FC236}">
                <a16:creationId xmlns:a16="http://schemas.microsoft.com/office/drawing/2014/main" id="{722DEB08-CDEA-4289-2F96-00B379C45E9E}"/>
              </a:ext>
            </a:extLst>
          </p:cNvPr>
          <p:cNvGrpSpPr/>
          <p:nvPr/>
        </p:nvGrpSpPr>
        <p:grpSpPr>
          <a:xfrm>
            <a:off x="3583377" y="4723716"/>
            <a:ext cx="612000" cy="644929"/>
            <a:chOff x="3821121" y="4586556"/>
            <a:chExt cx="612000" cy="644929"/>
          </a:xfrm>
        </p:grpSpPr>
        <p:pic>
          <p:nvPicPr>
            <p:cNvPr id="264" name="Picture 263">
              <a:extLst>
                <a:ext uri="{FF2B5EF4-FFF2-40B4-BE49-F238E27FC236}">
                  <a16:creationId xmlns:a16="http://schemas.microsoft.com/office/drawing/2014/main" id="{E335D415-98EC-4E41-2959-E91E34B4CE8F}"/>
                </a:ext>
              </a:extLst>
            </p:cNvPr>
            <p:cNvPicPr>
              <a:picLocks noChangeAspect="1"/>
            </p:cNvPicPr>
            <p:nvPr/>
          </p:nvPicPr>
          <p:blipFill>
            <a:blip r:embed="rId17"/>
            <a:stretch>
              <a:fillRect/>
            </a:stretch>
          </p:blipFill>
          <p:spPr>
            <a:xfrm>
              <a:off x="3907735" y="4586556"/>
              <a:ext cx="438773" cy="481525"/>
            </a:xfrm>
            <a:prstGeom prst="rect">
              <a:avLst/>
            </a:prstGeom>
          </p:spPr>
        </p:pic>
        <p:sp>
          <p:nvSpPr>
            <p:cNvPr id="266" name="TextBox 265">
              <a:extLst>
                <a:ext uri="{FF2B5EF4-FFF2-40B4-BE49-F238E27FC236}">
                  <a16:creationId xmlns:a16="http://schemas.microsoft.com/office/drawing/2014/main" id="{1FBA95DE-4130-FA4F-2A65-700FF37F27D0}"/>
                </a:ext>
              </a:extLst>
            </p:cNvPr>
            <p:cNvSpPr txBox="1"/>
            <p:nvPr/>
          </p:nvSpPr>
          <p:spPr>
            <a:xfrm>
              <a:off x="3821121" y="5077597"/>
              <a:ext cx="612000" cy="153888"/>
            </a:xfrm>
            <a:prstGeom prst="rect">
              <a:avLst/>
            </a:prstGeom>
            <a:noFill/>
          </p:spPr>
          <p:txBody>
            <a:bodyPr wrap="square" lIns="0" tIns="0" rIns="0" bIns="0" rtlCol="0">
              <a:spAutoFit/>
            </a:bodyPr>
            <a:lstStyle/>
            <a:p>
              <a:pPr algn="ctr">
                <a:lnSpc>
                  <a:spcPct val="100000"/>
                </a:lnSpc>
                <a:spcBef>
                  <a:spcPts val="600"/>
                </a:spcBef>
              </a:pPr>
              <a:r>
                <a:rPr lang="en-GB" sz="1000" dirty="0">
                  <a:solidFill>
                    <a:schemeClr val="accent6"/>
                  </a:solidFill>
                </a:rPr>
                <a:t>H</a:t>
              </a:r>
              <a:r>
                <a:rPr lang="en-GB" sz="1000" baseline="-25000" dirty="0">
                  <a:solidFill>
                    <a:schemeClr val="accent6"/>
                  </a:solidFill>
                </a:rPr>
                <a:t>2</a:t>
              </a:r>
              <a:r>
                <a:rPr lang="en-GB" sz="1000" dirty="0">
                  <a:solidFill>
                    <a:schemeClr val="accent6"/>
                  </a:solidFill>
                </a:rPr>
                <a:t> CCGT</a:t>
              </a:r>
            </a:p>
          </p:txBody>
        </p:sp>
      </p:grpSp>
      <p:grpSp>
        <p:nvGrpSpPr>
          <p:cNvPr id="268" name="Group 267">
            <a:extLst>
              <a:ext uri="{FF2B5EF4-FFF2-40B4-BE49-F238E27FC236}">
                <a16:creationId xmlns:a16="http://schemas.microsoft.com/office/drawing/2014/main" id="{75C8AC3C-B850-EEFA-28A2-EB9A5AF0D010}"/>
              </a:ext>
            </a:extLst>
          </p:cNvPr>
          <p:cNvGrpSpPr/>
          <p:nvPr/>
        </p:nvGrpSpPr>
        <p:grpSpPr>
          <a:xfrm>
            <a:off x="1221342" y="4679465"/>
            <a:ext cx="1044000" cy="764975"/>
            <a:chOff x="983432" y="4038142"/>
            <a:chExt cx="1044000" cy="764975"/>
          </a:xfrm>
        </p:grpSpPr>
        <p:pic>
          <p:nvPicPr>
            <p:cNvPr id="269" name="Picture 268">
              <a:extLst>
                <a:ext uri="{FF2B5EF4-FFF2-40B4-BE49-F238E27FC236}">
                  <a16:creationId xmlns:a16="http://schemas.microsoft.com/office/drawing/2014/main" id="{634A973E-DD05-9C41-1A74-1A812D0D943C}"/>
                </a:ext>
              </a:extLst>
            </p:cNvPr>
            <p:cNvPicPr>
              <a:picLocks noChangeAspect="1"/>
            </p:cNvPicPr>
            <p:nvPr/>
          </p:nvPicPr>
          <p:blipFill>
            <a:blip r:embed="rId4"/>
            <a:stretch>
              <a:fillRect/>
            </a:stretch>
          </p:blipFill>
          <p:spPr>
            <a:xfrm>
              <a:off x="1229574" y="4038142"/>
              <a:ext cx="479868" cy="569273"/>
            </a:xfrm>
            <a:prstGeom prst="rect">
              <a:avLst/>
            </a:prstGeom>
          </p:spPr>
        </p:pic>
        <p:sp>
          <p:nvSpPr>
            <p:cNvPr id="273" name="TextBox 272">
              <a:extLst>
                <a:ext uri="{FF2B5EF4-FFF2-40B4-BE49-F238E27FC236}">
                  <a16:creationId xmlns:a16="http://schemas.microsoft.com/office/drawing/2014/main" id="{35ADC430-5ACD-C7C6-8A2F-E59ED610BECF}"/>
                </a:ext>
              </a:extLst>
            </p:cNvPr>
            <p:cNvSpPr txBox="1"/>
            <p:nvPr/>
          </p:nvSpPr>
          <p:spPr>
            <a:xfrm>
              <a:off x="983432" y="4649229"/>
              <a:ext cx="1044000" cy="153888"/>
            </a:xfrm>
            <a:prstGeom prst="rect">
              <a:avLst/>
            </a:prstGeom>
            <a:noFill/>
          </p:spPr>
          <p:txBody>
            <a:bodyPr wrap="square" lIns="0" tIns="0" rIns="0" bIns="0" rtlCol="0">
              <a:spAutoFit/>
            </a:bodyPr>
            <a:lstStyle/>
            <a:p>
              <a:pPr algn="l">
                <a:lnSpc>
                  <a:spcPct val="100000"/>
                </a:lnSpc>
                <a:spcBef>
                  <a:spcPts val="600"/>
                </a:spcBef>
              </a:pPr>
              <a:r>
                <a:rPr lang="en-GB" sz="1000">
                  <a:solidFill>
                    <a:schemeClr val="accent6"/>
                  </a:solidFill>
                </a:rPr>
                <a:t>ELECTROLYSER</a:t>
              </a:r>
            </a:p>
          </p:txBody>
        </p:sp>
      </p:grpSp>
      <p:cxnSp>
        <p:nvCxnSpPr>
          <p:cNvPr id="275" name="Connector: Curved 274">
            <a:extLst>
              <a:ext uri="{FF2B5EF4-FFF2-40B4-BE49-F238E27FC236}">
                <a16:creationId xmlns:a16="http://schemas.microsoft.com/office/drawing/2014/main" id="{3E0D0D36-4738-FE5B-6E7C-19AE35B72085}"/>
              </a:ext>
            </a:extLst>
          </p:cNvPr>
          <p:cNvCxnSpPr>
            <a:cxnSpLocks/>
            <a:stCxn id="232" idx="2"/>
            <a:endCxn id="264" idx="0"/>
          </p:cNvCxnSpPr>
          <p:nvPr/>
        </p:nvCxnSpPr>
        <p:spPr>
          <a:xfrm rot="16200000" flipH="1">
            <a:off x="3709304" y="4543641"/>
            <a:ext cx="314877" cy="45272"/>
          </a:xfrm>
          <a:prstGeom prst="curvedConnector3">
            <a:avLst>
              <a:gd name="adj1" fmla="val 50000"/>
            </a:avLst>
          </a:prstGeom>
          <a:ln>
            <a:solidFill>
              <a:schemeClr val="accent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76" name="TextBox 275">
            <a:extLst>
              <a:ext uri="{FF2B5EF4-FFF2-40B4-BE49-F238E27FC236}">
                <a16:creationId xmlns:a16="http://schemas.microsoft.com/office/drawing/2014/main" id="{7D4BE19E-CED4-8D7F-93EB-A219A1164E70}"/>
              </a:ext>
            </a:extLst>
          </p:cNvPr>
          <p:cNvSpPr txBox="1"/>
          <p:nvPr/>
        </p:nvSpPr>
        <p:spPr>
          <a:xfrm>
            <a:off x="3900423" y="4450054"/>
            <a:ext cx="947228" cy="276999"/>
          </a:xfrm>
          <a:prstGeom prst="rect">
            <a:avLst/>
          </a:prstGeom>
          <a:noFill/>
        </p:spPr>
        <p:txBody>
          <a:bodyPr wrap="square" lIns="0" tIns="0" rIns="0" bIns="0" rtlCol="0">
            <a:spAutoFit/>
          </a:bodyPr>
          <a:lstStyle/>
          <a:p>
            <a:pPr algn="ctr">
              <a:lnSpc>
                <a:spcPct val="100000"/>
              </a:lnSpc>
              <a:spcBef>
                <a:spcPts val="600"/>
              </a:spcBef>
            </a:pPr>
            <a:r>
              <a:rPr lang="en-GB" sz="900" i="1">
                <a:solidFill>
                  <a:schemeClr val="accent1"/>
                </a:solidFill>
              </a:rPr>
              <a:t>Convert from gas to hydrogen</a:t>
            </a:r>
          </a:p>
        </p:txBody>
      </p:sp>
      <p:cxnSp>
        <p:nvCxnSpPr>
          <p:cNvPr id="282" name="Connector: Elbow 281">
            <a:extLst>
              <a:ext uri="{FF2B5EF4-FFF2-40B4-BE49-F238E27FC236}">
                <a16:creationId xmlns:a16="http://schemas.microsoft.com/office/drawing/2014/main" id="{5528F7A5-11EF-1788-BA69-916AD2CCA795}"/>
              </a:ext>
            </a:extLst>
          </p:cNvPr>
          <p:cNvCxnSpPr>
            <a:cxnSpLocks/>
            <a:stCxn id="269" idx="3"/>
            <a:endCxn id="26" idx="1"/>
          </p:cNvCxnSpPr>
          <p:nvPr/>
        </p:nvCxnSpPr>
        <p:spPr>
          <a:xfrm>
            <a:off x="1947352" y="4964102"/>
            <a:ext cx="517692" cy="1639"/>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284" name="Connector: Elbow 283">
            <a:extLst>
              <a:ext uri="{FF2B5EF4-FFF2-40B4-BE49-F238E27FC236}">
                <a16:creationId xmlns:a16="http://schemas.microsoft.com/office/drawing/2014/main" id="{2B75A050-FD6A-E571-BE11-20968E404C62}"/>
              </a:ext>
            </a:extLst>
          </p:cNvPr>
          <p:cNvCxnSpPr>
            <a:cxnSpLocks/>
            <a:stCxn id="251" idx="0"/>
            <a:endCxn id="269" idx="1"/>
          </p:cNvCxnSpPr>
          <p:nvPr/>
        </p:nvCxnSpPr>
        <p:spPr>
          <a:xfrm rot="5400000" flipH="1" flipV="1">
            <a:off x="849618" y="4732018"/>
            <a:ext cx="385781" cy="849951"/>
          </a:xfrm>
          <a:prstGeom prst="bentConnector2">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85" name="Connector: Elbow 284">
            <a:extLst>
              <a:ext uri="{FF2B5EF4-FFF2-40B4-BE49-F238E27FC236}">
                <a16:creationId xmlns:a16="http://schemas.microsoft.com/office/drawing/2014/main" id="{2346FF58-CE7A-06B7-0944-306B4F6F953D}"/>
              </a:ext>
            </a:extLst>
          </p:cNvPr>
          <p:cNvCxnSpPr>
            <a:cxnSpLocks/>
            <a:stCxn id="56" idx="1"/>
            <a:endCxn id="225" idx="1"/>
          </p:cNvCxnSpPr>
          <p:nvPr/>
        </p:nvCxnSpPr>
        <p:spPr>
          <a:xfrm rot="10800000" flipV="1">
            <a:off x="3592048" y="3248246"/>
            <a:ext cx="782527" cy="756951"/>
          </a:xfrm>
          <a:prstGeom prst="bentConnector3">
            <a:avLst>
              <a:gd name="adj1" fmla="val 154921"/>
            </a:avLst>
          </a:prstGeom>
          <a:ln w="28575">
            <a:solidFill>
              <a:srgbClr val="FF6699"/>
            </a:solidFill>
            <a:tailEnd type="triangle"/>
          </a:ln>
        </p:spPr>
        <p:style>
          <a:lnRef idx="1">
            <a:schemeClr val="accent1"/>
          </a:lnRef>
          <a:fillRef idx="0">
            <a:schemeClr val="accent1"/>
          </a:fillRef>
          <a:effectRef idx="0">
            <a:schemeClr val="accent1"/>
          </a:effectRef>
          <a:fontRef idx="minor">
            <a:schemeClr val="tx1"/>
          </a:fontRef>
        </p:style>
      </p:cxnSp>
      <p:cxnSp>
        <p:nvCxnSpPr>
          <p:cNvPr id="286" name="Connector: Elbow 285">
            <a:extLst>
              <a:ext uri="{FF2B5EF4-FFF2-40B4-BE49-F238E27FC236}">
                <a16:creationId xmlns:a16="http://schemas.microsoft.com/office/drawing/2014/main" id="{E460A5E5-2A3A-4643-AEF4-D560079F1E78}"/>
              </a:ext>
            </a:extLst>
          </p:cNvPr>
          <p:cNvCxnSpPr>
            <a:cxnSpLocks/>
            <a:stCxn id="26" idx="3"/>
            <a:endCxn id="264" idx="1"/>
          </p:cNvCxnSpPr>
          <p:nvPr/>
        </p:nvCxnSpPr>
        <p:spPr>
          <a:xfrm flipV="1">
            <a:off x="3112312" y="4964479"/>
            <a:ext cx="557679" cy="1262"/>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287" name="Connector: Elbow 286">
            <a:extLst>
              <a:ext uri="{FF2B5EF4-FFF2-40B4-BE49-F238E27FC236}">
                <a16:creationId xmlns:a16="http://schemas.microsoft.com/office/drawing/2014/main" id="{6F0FE44D-6491-80F7-597C-9AF23FF7EAA5}"/>
              </a:ext>
            </a:extLst>
          </p:cNvPr>
          <p:cNvCxnSpPr>
            <a:cxnSpLocks/>
          </p:cNvCxnSpPr>
          <p:nvPr/>
        </p:nvCxnSpPr>
        <p:spPr>
          <a:xfrm rot="5400000" flipH="1" flipV="1">
            <a:off x="5549091" y="4727757"/>
            <a:ext cx="652941" cy="0"/>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CDA27E12-CBD1-276B-2F12-F0F0A1CA65CE}"/>
              </a:ext>
            </a:extLst>
          </p:cNvPr>
          <p:cNvSpPr/>
          <p:nvPr/>
        </p:nvSpPr>
        <p:spPr>
          <a:xfrm>
            <a:off x="243660" y="3791371"/>
            <a:ext cx="5489513" cy="2253443"/>
          </a:xfrm>
          <a:prstGeom prst="rect">
            <a:avLst/>
          </a:prstGeom>
          <a:noFill/>
          <a:ln w="952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cxnSp>
        <p:nvCxnSpPr>
          <p:cNvPr id="33" name="Connector: Elbow 32">
            <a:extLst>
              <a:ext uri="{FF2B5EF4-FFF2-40B4-BE49-F238E27FC236}">
                <a16:creationId xmlns:a16="http://schemas.microsoft.com/office/drawing/2014/main" id="{07EB540D-53B2-097B-2308-B01DA726674C}"/>
              </a:ext>
            </a:extLst>
          </p:cNvPr>
          <p:cNvCxnSpPr>
            <a:cxnSpLocks/>
            <a:stCxn id="225" idx="3"/>
            <a:endCxn id="69" idx="1"/>
          </p:cNvCxnSpPr>
          <p:nvPr/>
        </p:nvCxnSpPr>
        <p:spPr>
          <a:xfrm>
            <a:off x="4096166" y="4005198"/>
            <a:ext cx="2510389" cy="1685"/>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47" name="Group 46">
            <a:extLst>
              <a:ext uri="{FF2B5EF4-FFF2-40B4-BE49-F238E27FC236}">
                <a16:creationId xmlns:a16="http://schemas.microsoft.com/office/drawing/2014/main" id="{8DE1B569-CEBD-D61F-BB04-56F1846F49B6}"/>
              </a:ext>
            </a:extLst>
          </p:cNvPr>
          <p:cNvGrpSpPr/>
          <p:nvPr/>
        </p:nvGrpSpPr>
        <p:grpSpPr>
          <a:xfrm>
            <a:off x="5009215" y="4001675"/>
            <a:ext cx="749274" cy="191611"/>
            <a:chOff x="4324940" y="3867185"/>
            <a:chExt cx="749274" cy="191611"/>
          </a:xfrm>
        </p:grpSpPr>
        <p:sp>
          <p:nvSpPr>
            <p:cNvPr id="48" name="TextBox 47">
              <a:extLst>
                <a:ext uri="{FF2B5EF4-FFF2-40B4-BE49-F238E27FC236}">
                  <a16:creationId xmlns:a16="http://schemas.microsoft.com/office/drawing/2014/main" id="{AD683845-7F09-380E-E23F-D3CC99C809BA}"/>
                </a:ext>
              </a:extLst>
            </p:cNvPr>
            <p:cNvSpPr txBox="1"/>
            <p:nvPr/>
          </p:nvSpPr>
          <p:spPr>
            <a:xfrm>
              <a:off x="4324940" y="3889472"/>
              <a:ext cx="749274" cy="169324"/>
            </a:xfrm>
            <a:prstGeom prst="rect">
              <a:avLst/>
            </a:prstGeom>
            <a:noFill/>
          </p:spPr>
          <p:txBody>
            <a:bodyPr wrap="square" lIns="0" tIns="0" rIns="0" bIns="0" rtlCol="0">
              <a:spAutoFit/>
            </a:bodyPr>
            <a:lstStyle/>
            <a:p>
              <a:pPr algn="ctr">
                <a:lnSpc>
                  <a:spcPct val="100000"/>
                </a:lnSpc>
                <a:spcBef>
                  <a:spcPts val="600"/>
                </a:spcBef>
              </a:pPr>
              <a:r>
                <a:rPr lang="en-GB" sz="1100">
                  <a:solidFill>
                    <a:srgbClr val="FF0000"/>
                  </a:solidFill>
                </a:rPr>
                <a:t>Constraint</a:t>
              </a:r>
            </a:p>
          </p:txBody>
        </p:sp>
        <p:cxnSp>
          <p:nvCxnSpPr>
            <p:cNvPr id="49" name="Straight Connector 48">
              <a:extLst>
                <a:ext uri="{FF2B5EF4-FFF2-40B4-BE49-F238E27FC236}">
                  <a16:creationId xmlns:a16="http://schemas.microsoft.com/office/drawing/2014/main" id="{3004787D-E3B1-0B91-6B9F-8096D917A194}"/>
                </a:ext>
              </a:extLst>
            </p:cNvPr>
            <p:cNvCxnSpPr>
              <a:cxnSpLocks/>
            </p:cNvCxnSpPr>
            <p:nvPr/>
          </p:nvCxnSpPr>
          <p:spPr>
            <a:xfrm flipH="1">
              <a:off x="4379441" y="3867185"/>
              <a:ext cx="640273" cy="0"/>
            </a:xfrm>
            <a:prstGeom prst="line">
              <a:avLst/>
            </a:prstGeom>
            <a:ln w="76200">
              <a:solidFill>
                <a:srgbClr val="FF0000"/>
              </a:solidFill>
              <a:tailEnd type="none"/>
            </a:ln>
          </p:spPr>
          <p:style>
            <a:lnRef idx="1">
              <a:schemeClr val="accent1"/>
            </a:lnRef>
            <a:fillRef idx="0">
              <a:schemeClr val="accent1"/>
            </a:fillRef>
            <a:effectRef idx="0">
              <a:schemeClr val="accent1"/>
            </a:effectRef>
            <a:fontRef idx="minor">
              <a:schemeClr val="tx1"/>
            </a:fontRef>
          </p:style>
        </p:cxnSp>
      </p:grpSp>
      <p:grpSp>
        <p:nvGrpSpPr>
          <p:cNvPr id="53" name="Group 52">
            <a:extLst>
              <a:ext uri="{FF2B5EF4-FFF2-40B4-BE49-F238E27FC236}">
                <a16:creationId xmlns:a16="http://schemas.microsoft.com/office/drawing/2014/main" id="{3A0B0D53-D807-86F2-A553-91C9DFDB0397}"/>
              </a:ext>
            </a:extLst>
          </p:cNvPr>
          <p:cNvGrpSpPr/>
          <p:nvPr/>
        </p:nvGrpSpPr>
        <p:grpSpPr>
          <a:xfrm>
            <a:off x="4374574" y="2998467"/>
            <a:ext cx="966792" cy="643818"/>
            <a:chOff x="4429438" y="2998467"/>
            <a:chExt cx="966792" cy="643818"/>
          </a:xfrm>
        </p:grpSpPr>
        <p:sp>
          <p:nvSpPr>
            <p:cNvPr id="55" name="Rectangle 54">
              <a:extLst>
                <a:ext uri="{FF2B5EF4-FFF2-40B4-BE49-F238E27FC236}">
                  <a16:creationId xmlns:a16="http://schemas.microsoft.com/office/drawing/2014/main" id="{4D41FDDE-344C-593D-156E-0F523B6D1AA4}"/>
                </a:ext>
              </a:extLst>
            </p:cNvPr>
            <p:cNvSpPr/>
            <p:nvPr/>
          </p:nvSpPr>
          <p:spPr>
            <a:xfrm>
              <a:off x="4429438" y="3035935"/>
              <a:ext cx="966792" cy="9534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56" name="Rectangle 55">
              <a:extLst>
                <a:ext uri="{FF2B5EF4-FFF2-40B4-BE49-F238E27FC236}">
                  <a16:creationId xmlns:a16="http://schemas.microsoft.com/office/drawing/2014/main" id="{92EB0680-68DB-5F16-8921-3A72FF26A3F1}"/>
                </a:ext>
              </a:extLst>
            </p:cNvPr>
            <p:cNvSpPr/>
            <p:nvPr/>
          </p:nvSpPr>
          <p:spPr>
            <a:xfrm>
              <a:off x="4429438" y="3200575"/>
              <a:ext cx="966792" cy="9534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grpSp>
          <p:nvGrpSpPr>
            <p:cNvPr id="61" name="Group 60">
              <a:extLst>
                <a:ext uri="{FF2B5EF4-FFF2-40B4-BE49-F238E27FC236}">
                  <a16:creationId xmlns:a16="http://schemas.microsoft.com/office/drawing/2014/main" id="{6B45B5D4-835E-8D32-6622-EDFAB6AAE5FA}"/>
                </a:ext>
              </a:extLst>
            </p:cNvPr>
            <p:cNvGrpSpPr/>
            <p:nvPr/>
          </p:nvGrpSpPr>
          <p:grpSpPr>
            <a:xfrm>
              <a:off x="4431310" y="2998467"/>
              <a:ext cx="950997" cy="643818"/>
              <a:chOff x="1828128" y="2648328"/>
              <a:chExt cx="950997" cy="643818"/>
            </a:xfrm>
          </p:grpSpPr>
          <p:pic>
            <p:nvPicPr>
              <p:cNvPr id="63" name="Picture 62">
                <a:extLst>
                  <a:ext uri="{FF2B5EF4-FFF2-40B4-BE49-F238E27FC236}">
                    <a16:creationId xmlns:a16="http://schemas.microsoft.com/office/drawing/2014/main" id="{7C53F46C-9726-2B97-944B-6A326F99A946}"/>
                  </a:ext>
                </a:extLst>
              </p:cNvPr>
              <p:cNvPicPr>
                <a:picLocks noChangeAspect="1"/>
              </p:cNvPicPr>
              <p:nvPr/>
            </p:nvPicPr>
            <p:blipFill>
              <a:blip r:embed="rId18"/>
              <a:stretch>
                <a:fillRect/>
              </a:stretch>
            </p:blipFill>
            <p:spPr>
              <a:xfrm>
                <a:off x="1828128" y="2648328"/>
                <a:ext cx="950997" cy="327022"/>
              </a:xfrm>
              <a:prstGeom prst="rect">
                <a:avLst/>
              </a:prstGeom>
            </p:spPr>
          </p:pic>
          <p:sp>
            <p:nvSpPr>
              <p:cNvPr id="64" name="TextBox 63">
                <a:extLst>
                  <a:ext uri="{FF2B5EF4-FFF2-40B4-BE49-F238E27FC236}">
                    <a16:creationId xmlns:a16="http://schemas.microsoft.com/office/drawing/2014/main" id="{0A118DB7-5B8E-D5A0-9D0B-96F463C5C507}"/>
                  </a:ext>
                </a:extLst>
              </p:cNvPr>
              <p:cNvSpPr txBox="1"/>
              <p:nvPr/>
            </p:nvSpPr>
            <p:spPr>
              <a:xfrm>
                <a:off x="1913292" y="2984369"/>
                <a:ext cx="773229" cy="307777"/>
              </a:xfrm>
              <a:prstGeom prst="rect">
                <a:avLst/>
              </a:prstGeom>
              <a:noFill/>
            </p:spPr>
            <p:txBody>
              <a:bodyPr wrap="square" lIns="0" tIns="0" rIns="0" bIns="0" rtlCol="0">
                <a:spAutoFit/>
              </a:bodyPr>
              <a:lstStyle/>
              <a:p>
                <a:pPr algn="ctr">
                  <a:lnSpc>
                    <a:spcPct val="100000"/>
                  </a:lnSpc>
                  <a:spcBef>
                    <a:spcPts val="600"/>
                  </a:spcBef>
                </a:pPr>
                <a:r>
                  <a:rPr lang="en-GB" sz="1000">
                    <a:solidFill>
                      <a:srgbClr val="FF6699"/>
                    </a:solidFill>
                  </a:rPr>
                  <a:t>NAT.GAS NETWORK</a:t>
                </a:r>
              </a:p>
            </p:txBody>
          </p:sp>
        </p:grpSp>
      </p:grpSp>
      <p:grpSp>
        <p:nvGrpSpPr>
          <p:cNvPr id="66" name="Group 65">
            <a:extLst>
              <a:ext uri="{FF2B5EF4-FFF2-40B4-BE49-F238E27FC236}">
                <a16:creationId xmlns:a16="http://schemas.microsoft.com/office/drawing/2014/main" id="{329A60C5-E036-A7AA-AD34-A87E89A84D4E}"/>
              </a:ext>
            </a:extLst>
          </p:cNvPr>
          <p:cNvGrpSpPr/>
          <p:nvPr/>
        </p:nvGrpSpPr>
        <p:grpSpPr>
          <a:xfrm>
            <a:off x="6471122" y="3467482"/>
            <a:ext cx="1044000" cy="900000"/>
            <a:chOff x="6471122" y="3266314"/>
            <a:chExt cx="1044000" cy="900000"/>
          </a:xfrm>
        </p:grpSpPr>
        <p:grpSp>
          <p:nvGrpSpPr>
            <p:cNvPr id="67" name="Group 66">
              <a:extLst>
                <a:ext uri="{FF2B5EF4-FFF2-40B4-BE49-F238E27FC236}">
                  <a16:creationId xmlns:a16="http://schemas.microsoft.com/office/drawing/2014/main" id="{9EE66A7A-413C-1715-EC64-CBD614855975}"/>
                </a:ext>
              </a:extLst>
            </p:cNvPr>
            <p:cNvGrpSpPr/>
            <p:nvPr/>
          </p:nvGrpSpPr>
          <p:grpSpPr>
            <a:xfrm>
              <a:off x="6471122" y="3266430"/>
              <a:ext cx="1044000" cy="894739"/>
              <a:chOff x="6218869" y="3230527"/>
              <a:chExt cx="1044000" cy="894739"/>
            </a:xfrm>
          </p:grpSpPr>
          <p:grpSp>
            <p:nvGrpSpPr>
              <p:cNvPr id="71" name="Group 70">
                <a:extLst>
                  <a:ext uri="{FF2B5EF4-FFF2-40B4-BE49-F238E27FC236}">
                    <a16:creationId xmlns:a16="http://schemas.microsoft.com/office/drawing/2014/main" id="{90849D05-3940-428F-F56B-52EFA5F93AB6}"/>
                  </a:ext>
                </a:extLst>
              </p:cNvPr>
              <p:cNvGrpSpPr/>
              <p:nvPr/>
            </p:nvGrpSpPr>
            <p:grpSpPr>
              <a:xfrm>
                <a:off x="6412248" y="3230527"/>
                <a:ext cx="657243" cy="544732"/>
                <a:chOff x="6366874" y="3230527"/>
                <a:chExt cx="657243" cy="544732"/>
              </a:xfrm>
            </p:grpSpPr>
            <p:pic>
              <p:nvPicPr>
                <p:cNvPr id="76" name="Picture 75">
                  <a:extLst>
                    <a:ext uri="{FF2B5EF4-FFF2-40B4-BE49-F238E27FC236}">
                      <a16:creationId xmlns:a16="http://schemas.microsoft.com/office/drawing/2014/main" id="{C5E44641-2986-34E3-CE3F-590C8CFD4D1E}"/>
                    </a:ext>
                  </a:extLst>
                </p:cNvPr>
                <p:cNvPicPr>
                  <a:picLocks noChangeAspect="1"/>
                </p:cNvPicPr>
                <p:nvPr/>
              </p:nvPicPr>
              <p:blipFill>
                <a:blip r:embed="rId19"/>
                <a:stretch>
                  <a:fillRect/>
                </a:stretch>
              </p:blipFill>
              <p:spPr>
                <a:xfrm>
                  <a:off x="6366874" y="3310907"/>
                  <a:ext cx="269018" cy="383972"/>
                </a:xfrm>
                <a:prstGeom prst="rect">
                  <a:avLst/>
                </a:prstGeom>
              </p:spPr>
            </p:pic>
            <p:pic>
              <p:nvPicPr>
                <p:cNvPr id="77" name="Picture 76">
                  <a:extLst>
                    <a:ext uri="{FF2B5EF4-FFF2-40B4-BE49-F238E27FC236}">
                      <a16:creationId xmlns:a16="http://schemas.microsoft.com/office/drawing/2014/main" id="{899ED789-7842-42D2-AA5F-9EEE793434C4}"/>
                    </a:ext>
                  </a:extLst>
                </p:cNvPr>
                <p:cNvPicPr>
                  <a:picLocks noChangeAspect="1"/>
                </p:cNvPicPr>
                <p:nvPr/>
              </p:nvPicPr>
              <p:blipFill>
                <a:blip r:embed="rId19"/>
                <a:stretch>
                  <a:fillRect/>
                </a:stretch>
              </p:blipFill>
              <p:spPr>
                <a:xfrm>
                  <a:off x="6642468" y="3230527"/>
                  <a:ext cx="381649" cy="544732"/>
                </a:xfrm>
                <a:prstGeom prst="rect">
                  <a:avLst/>
                </a:prstGeom>
              </p:spPr>
            </p:pic>
          </p:grpSp>
          <p:sp>
            <p:nvSpPr>
              <p:cNvPr id="75" name="TextBox 74">
                <a:extLst>
                  <a:ext uri="{FF2B5EF4-FFF2-40B4-BE49-F238E27FC236}">
                    <a16:creationId xmlns:a16="http://schemas.microsoft.com/office/drawing/2014/main" id="{E98519B2-15E6-7EF2-E26A-B0DAE081A6CC}"/>
                  </a:ext>
                </a:extLst>
              </p:cNvPr>
              <p:cNvSpPr txBox="1"/>
              <p:nvPr/>
            </p:nvSpPr>
            <p:spPr>
              <a:xfrm>
                <a:off x="6218869" y="3817489"/>
                <a:ext cx="1044000" cy="307777"/>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ELECTRICITY TRANSMISSION</a:t>
                </a:r>
              </a:p>
            </p:txBody>
          </p:sp>
        </p:grpSp>
        <p:sp>
          <p:nvSpPr>
            <p:cNvPr id="68" name="Rectangle 67">
              <a:extLst>
                <a:ext uri="{FF2B5EF4-FFF2-40B4-BE49-F238E27FC236}">
                  <a16:creationId xmlns:a16="http://schemas.microsoft.com/office/drawing/2014/main" id="{86F32C52-AD8A-BE08-7C1E-0945B6711862}"/>
                </a:ext>
              </a:extLst>
            </p:cNvPr>
            <p:cNvSpPr/>
            <p:nvPr/>
          </p:nvSpPr>
          <p:spPr>
            <a:xfrm>
              <a:off x="6940095" y="3266314"/>
              <a:ext cx="154800" cy="900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69" name="Rectangle 68">
              <a:extLst>
                <a:ext uri="{FF2B5EF4-FFF2-40B4-BE49-F238E27FC236}">
                  <a16:creationId xmlns:a16="http://schemas.microsoft.com/office/drawing/2014/main" id="{61A70F25-B775-8A9D-1E66-C853566EA608}"/>
                </a:ext>
              </a:extLst>
            </p:cNvPr>
            <p:cNvSpPr/>
            <p:nvPr/>
          </p:nvSpPr>
          <p:spPr>
            <a:xfrm>
              <a:off x="6606555" y="3731710"/>
              <a:ext cx="756000" cy="148009"/>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70" name="Rectangle 69">
              <a:extLst>
                <a:ext uri="{FF2B5EF4-FFF2-40B4-BE49-F238E27FC236}">
                  <a16:creationId xmlns:a16="http://schemas.microsoft.com/office/drawing/2014/main" id="{F296F719-10A3-D2DA-A993-73314FFD90C5}"/>
                </a:ext>
              </a:extLst>
            </p:cNvPr>
            <p:cNvSpPr/>
            <p:nvPr/>
          </p:nvSpPr>
          <p:spPr>
            <a:xfrm>
              <a:off x="6564922" y="3442975"/>
              <a:ext cx="792000" cy="148009"/>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grpSp>
      <p:grpSp>
        <p:nvGrpSpPr>
          <p:cNvPr id="78" name="Group 77">
            <a:extLst>
              <a:ext uri="{FF2B5EF4-FFF2-40B4-BE49-F238E27FC236}">
                <a16:creationId xmlns:a16="http://schemas.microsoft.com/office/drawing/2014/main" id="{A4873495-A521-C89B-0218-85A1CFC5A648}"/>
              </a:ext>
            </a:extLst>
          </p:cNvPr>
          <p:cNvGrpSpPr/>
          <p:nvPr/>
        </p:nvGrpSpPr>
        <p:grpSpPr>
          <a:xfrm>
            <a:off x="5460514" y="2904670"/>
            <a:ext cx="1060865" cy="609438"/>
            <a:chOff x="5460514" y="2904670"/>
            <a:chExt cx="1060865" cy="609438"/>
          </a:xfrm>
        </p:grpSpPr>
        <p:pic>
          <p:nvPicPr>
            <p:cNvPr id="81" name="Picture 80">
              <a:extLst>
                <a:ext uri="{FF2B5EF4-FFF2-40B4-BE49-F238E27FC236}">
                  <a16:creationId xmlns:a16="http://schemas.microsoft.com/office/drawing/2014/main" id="{C8AF8851-DF9A-F4B1-1048-33EC89AB1471}"/>
                </a:ext>
              </a:extLst>
            </p:cNvPr>
            <p:cNvPicPr>
              <a:picLocks noChangeAspect="1"/>
            </p:cNvPicPr>
            <p:nvPr/>
          </p:nvPicPr>
          <p:blipFill>
            <a:blip r:embed="rId20"/>
            <a:stretch>
              <a:fillRect/>
            </a:stretch>
          </p:blipFill>
          <p:spPr>
            <a:xfrm>
              <a:off x="5460514" y="2904670"/>
              <a:ext cx="1060865" cy="476978"/>
            </a:xfrm>
            <a:prstGeom prst="rect">
              <a:avLst/>
            </a:prstGeom>
            <a:ln>
              <a:noFill/>
            </a:ln>
          </p:spPr>
        </p:pic>
        <p:sp>
          <p:nvSpPr>
            <p:cNvPr id="82" name="TextBox 81">
              <a:extLst>
                <a:ext uri="{FF2B5EF4-FFF2-40B4-BE49-F238E27FC236}">
                  <a16:creationId xmlns:a16="http://schemas.microsoft.com/office/drawing/2014/main" id="{27FC8E8E-C099-B6F2-42B2-B7549B60E035}"/>
                </a:ext>
              </a:extLst>
            </p:cNvPr>
            <p:cNvSpPr txBox="1"/>
            <p:nvPr/>
          </p:nvSpPr>
          <p:spPr>
            <a:xfrm>
              <a:off x="5518522" y="3356009"/>
              <a:ext cx="944849" cy="153888"/>
            </a:xfrm>
            <a:prstGeom prst="rect">
              <a:avLst/>
            </a:prstGeom>
            <a:noFill/>
            <a:ln>
              <a:noFill/>
            </a:ln>
          </p:spPr>
          <p:txBody>
            <a:bodyPr wrap="square" lIns="0" tIns="0" rIns="0" bIns="0" rtlCol="0">
              <a:spAutoFit/>
            </a:bodyPr>
            <a:lstStyle/>
            <a:p>
              <a:pPr algn="l">
                <a:lnSpc>
                  <a:spcPct val="100000"/>
                </a:lnSpc>
                <a:spcBef>
                  <a:spcPts val="600"/>
                </a:spcBef>
              </a:pPr>
              <a:r>
                <a:rPr lang="en-GB" sz="1000" dirty="0">
                  <a:solidFill>
                    <a:schemeClr val="accent6"/>
                  </a:solidFill>
                </a:rPr>
                <a:t>H</a:t>
              </a:r>
              <a:r>
                <a:rPr lang="en-GB" sz="1000" baseline="-25000" dirty="0">
                  <a:solidFill>
                    <a:schemeClr val="accent6"/>
                  </a:solidFill>
                </a:rPr>
                <a:t>2</a:t>
              </a:r>
              <a:r>
                <a:rPr lang="en-GB" sz="1000" dirty="0">
                  <a:solidFill>
                    <a:schemeClr val="accent6"/>
                  </a:solidFill>
                </a:rPr>
                <a:t> NETWORK</a:t>
              </a:r>
            </a:p>
          </p:txBody>
        </p:sp>
        <p:sp>
          <p:nvSpPr>
            <p:cNvPr id="84" name="Rectangle 83">
              <a:extLst>
                <a:ext uri="{FF2B5EF4-FFF2-40B4-BE49-F238E27FC236}">
                  <a16:creationId xmlns:a16="http://schemas.microsoft.com/office/drawing/2014/main" id="{854A71DD-0D66-A2F6-72A4-07837B134573}"/>
                </a:ext>
              </a:extLst>
            </p:cNvPr>
            <p:cNvSpPr/>
            <p:nvPr/>
          </p:nvSpPr>
          <p:spPr>
            <a:xfrm>
              <a:off x="5795043" y="2974108"/>
              <a:ext cx="152911" cy="540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86" name="Rectangle 85">
              <a:extLst>
                <a:ext uri="{FF2B5EF4-FFF2-40B4-BE49-F238E27FC236}">
                  <a16:creationId xmlns:a16="http://schemas.microsoft.com/office/drawing/2014/main" id="{925FDC00-68D1-7112-2293-5D50451F7303}"/>
                </a:ext>
              </a:extLst>
            </p:cNvPr>
            <p:cNvSpPr/>
            <p:nvPr/>
          </p:nvSpPr>
          <p:spPr>
            <a:xfrm>
              <a:off x="6024579" y="2974108"/>
              <a:ext cx="152911" cy="540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grpSp>
      <p:grpSp>
        <p:nvGrpSpPr>
          <p:cNvPr id="153" name="Group 152">
            <a:extLst>
              <a:ext uri="{FF2B5EF4-FFF2-40B4-BE49-F238E27FC236}">
                <a16:creationId xmlns:a16="http://schemas.microsoft.com/office/drawing/2014/main" id="{F1CB01CC-A0C5-4D0A-B436-BF936DD9BAB4}"/>
              </a:ext>
            </a:extLst>
          </p:cNvPr>
          <p:cNvGrpSpPr/>
          <p:nvPr/>
        </p:nvGrpSpPr>
        <p:grpSpPr>
          <a:xfrm>
            <a:off x="9862205" y="30276"/>
            <a:ext cx="1962659" cy="902143"/>
            <a:chOff x="10233038" y="11701"/>
            <a:chExt cx="1962659" cy="902143"/>
          </a:xfrm>
        </p:grpSpPr>
        <p:cxnSp>
          <p:nvCxnSpPr>
            <p:cNvPr id="154" name="Straight Connector 153">
              <a:extLst>
                <a:ext uri="{FF2B5EF4-FFF2-40B4-BE49-F238E27FC236}">
                  <a16:creationId xmlns:a16="http://schemas.microsoft.com/office/drawing/2014/main" id="{92E86A69-7587-4267-9119-823A5E7252D0}"/>
                </a:ext>
              </a:extLst>
            </p:cNvPr>
            <p:cNvCxnSpPr>
              <a:cxnSpLocks/>
            </p:cNvCxnSpPr>
            <p:nvPr/>
          </p:nvCxnSpPr>
          <p:spPr>
            <a:xfrm>
              <a:off x="10368404" y="156149"/>
              <a:ext cx="676967"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B9F4BB50-341E-48A0-953B-2DA62F36CBA9}"/>
                </a:ext>
              </a:extLst>
            </p:cNvPr>
            <p:cNvCxnSpPr>
              <a:cxnSpLocks/>
            </p:cNvCxnSpPr>
            <p:nvPr/>
          </p:nvCxnSpPr>
          <p:spPr>
            <a:xfrm>
              <a:off x="10368404" y="331965"/>
              <a:ext cx="676967" cy="0"/>
            </a:xfrm>
            <a:prstGeom prst="line">
              <a:avLst/>
            </a:prstGeom>
            <a:ln w="38100">
              <a:solidFill>
                <a:srgbClr val="FF6699"/>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64A12BDE-F336-44A8-A521-13A885188C0E}"/>
                </a:ext>
              </a:extLst>
            </p:cNvPr>
            <p:cNvCxnSpPr>
              <a:cxnSpLocks/>
            </p:cNvCxnSpPr>
            <p:nvPr/>
          </p:nvCxnSpPr>
          <p:spPr>
            <a:xfrm>
              <a:off x="10368404" y="525172"/>
              <a:ext cx="676967"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59" name="TextBox 158">
              <a:extLst>
                <a:ext uri="{FF2B5EF4-FFF2-40B4-BE49-F238E27FC236}">
                  <a16:creationId xmlns:a16="http://schemas.microsoft.com/office/drawing/2014/main" id="{FC1A6CE6-B777-4337-BF0F-70C53DA08742}"/>
                </a:ext>
              </a:extLst>
            </p:cNvPr>
            <p:cNvSpPr txBox="1"/>
            <p:nvPr/>
          </p:nvSpPr>
          <p:spPr>
            <a:xfrm>
              <a:off x="11123822" y="72090"/>
              <a:ext cx="1043564" cy="123111"/>
            </a:xfrm>
            <a:prstGeom prst="rect">
              <a:avLst/>
            </a:prstGeom>
            <a:noFill/>
          </p:spPr>
          <p:txBody>
            <a:bodyPr wrap="square" lIns="0" tIns="0" rIns="0" bIns="0" rtlCol="0">
              <a:spAutoFit/>
            </a:bodyPr>
            <a:lstStyle/>
            <a:p>
              <a:pPr>
                <a:lnSpc>
                  <a:spcPct val="100000"/>
                </a:lnSpc>
                <a:spcBef>
                  <a:spcPts val="600"/>
                </a:spcBef>
              </a:pPr>
              <a:r>
                <a:rPr lang="en-GB" sz="800">
                  <a:solidFill>
                    <a:schemeClr val="accent1"/>
                  </a:solidFill>
                </a:rPr>
                <a:t>Electricity network</a:t>
              </a:r>
            </a:p>
          </p:txBody>
        </p:sp>
        <p:sp>
          <p:nvSpPr>
            <p:cNvPr id="160" name="TextBox 159">
              <a:extLst>
                <a:ext uri="{FF2B5EF4-FFF2-40B4-BE49-F238E27FC236}">
                  <a16:creationId xmlns:a16="http://schemas.microsoft.com/office/drawing/2014/main" id="{4AE93043-FBE1-4337-957B-0FE4ECBA8048}"/>
                </a:ext>
              </a:extLst>
            </p:cNvPr>
            <p:cNvSpPr txBox="1"/>
            <p:nvPr/>
          </p:nvSpPr>
          <p:spPr>
            <a:xfrm>
              <a:off x="11123819" y="260428"/>
              <a:ext cx="773229" cy="123111"/>
            </a:xfrm>
            <a:prstGeom prst="rect">
              <a:avLst/>
            </a:prstGeom>
            <a:noFill/>
          </p:spPr>
          <p:txBody>
            <a:bodyPr wrap="square" lIns="0" tIns="0" rIns="0" bIns="0" rtlCol="0">
              <a:spAutoFit/>
            </a:bodyPr>
            <a:lstStyle/>
            <a:p>
              <a:pPr>
                <a:lnSpc>
                  <a:spcPct val="100000"/>
                </a:lnSpc>
                <a:spcBef>
                  <a:spcPts val="600"/>
                </a:spcBef>
              </a:pPr>
              <a:r>
                <a:rPr lang="en-GB" sz="800">
                  <a:solidFill>
                    <a:schemeClr val="accent1"/>
                  </a:solidFill>
                </a:rPr>
                <a:t>Gas network</a:t>
              </a:r>
            </a:p>
          </p:txBody>
        </p:sp>
        <p:sp>
          <p:nvSpPr>
            <p:cNvPr id="161" name="TextBox 160">
              <a:extLst>
                <a:ext uri="{FF2B5EF4-FFF2-40B4-BE49-F238E27FC236}">
                  <a16:creationId xmlns:a16="http://schemas.microsoft.com/office/drawing/2014/main" id="{55E097DF-068D-4FBE-B641-83E3D2C5CF86}"/>
                </a:ext>
              </a:extLst>
            </p:cNvPr>
            <p:cNvSpPr txBox="1"/>
            <p:nvPr/>
          </p:nvSpPr>
          <p:spPr>
            <a:xfrm>
              <a:off x="11123820" y="448767"/>
              <a:ext cx="1043564" cy="123111"/>
            </a:xfrm>
            <a:prstGeom prst="rect">
              <a:avLst/>
            </a:prstGeom>
            <a:noFill/>
          </p:spPr>
          <p:txBody>
            <a:bodyPr wrap="square" lIns="0" tIns="0" rIns="0" bIns="0" rtlCol="0">
              <a:spAutoFit/>
            </a:bodyPr>
            <a:lstStyle/>
            <a:p>
              <a:pPr>
                <a:lnSpc>
                  <a:spcPct val="100000"/>
                </a:lnSpc>
                <a:spcBef>
                  <a:spcPts val="600"/>
                </a:spcBef>
              </a:pPr>
              <a:r>
                <a:rPr lang="en-GB" sz="800">
                  <a:solidFill>
                    <a:schemeClr val="accent1"/>
                  </a:solidFill>
                </a:rPr>
                <a:t>Hydrogen network</a:t>
              </a:r>
            </a:p>
          </p:txBody>
        </p:sp>
        <p:cxnSp>
          <p:nvCxnSpPr>
            <p:cNvPr id="162" name="Straight Connector 161">
              <a:extLst>
                <a:ext uri="{FF2B5EF4-FFF2-40B4-BE49-F238E27FC236}">
                  <a16:creationId xmlns:a16="http://schemas.microsoft.com/office/drawing/2014/main" id="{33A28723-62C2-49D5-8632-D2E3E33ABCF1}"/>
                </a:ext>
              </a:extLst>
            </p:cNvPr>
            <p:cNvCxnSpPr>
              <a:cxnSpLocks/>
            </p:cNvCxnSpPr>
            <p:nvPr/>
          </p:nvCxnSpPr>
          <p:spPr>
            <a:xfrm>
              <a:off x="10368404" y="695891"/>
              <a:ext cx="676967"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166" name="TextBox 165">
              <a:extLst>
                <a:ext uri="{FF2B5EF4-FFF2-40B4-BE49-F238E27FC236}">
                  <a16:creationId xmlns:a16="http://schemas.microsoft.com/office/drawing/2014/main" id="{071980A1-49FC-48A9-9D6F-7F6349B4C679}"/>
                </a:ext>
              </a:extLst>
            </p:cNvPr>
            <p:cNvSpPr txBox="1"/>
            <p:nvPr/>
          </p:nvSpPr>
          <p:spPr>
            <a:xfrm>
              <a:off x="11123820" y="609932"/>
              <a:ext cx="1043564" cy="123111"/>
            </a:xfrm>
            <a:prstGeom prst="rect">
              <a:avLst/>
            </a:prstGeom>
            <a:noFill/>
          </p:spPr>
          <p:txBody>
            <a:bodyPr wrap="square" lIns="0" tIns="0" rIns="0" bIns="0" rtlCol="0">
              <a:spAutoFit/>
            </a:bodyPr>
            <a:lstStyle/>
            <a:p>
              <a:pPr>
                <a:lnSpc>
                  <a:spcPct val="100000"/>
                </a:lnSpc>
                <a:spcBef>
                  <a:spcPts val="600"/>
                </a:spcBef>
              </a:pPr>
              <a:r>
                <a:rPr lang="en-GB" sz="800">
                  <a:solidFill>
                    <a:schemeClr val="accent1"/>
                  </a:solidFill>
                </a:rPr>
                <a:t>Carbon network</a:t>
              </a:r>
            </a:p>
          </p:txBody>
        </p:sp>
        <p:sp>
          <p:nvSpPr>
            <p:cNvPr id="167" name="Rectangle 166">
              <a:extLst>
                <a:ext uri="{FF2B5EF4-FFF2-40B4-BE49-F238E27FC236}">
                  <a16:creationId xmlns:a16="http://schemas.microsoft.com/office/drawing/2014/main" id="{8C4D4D2D-4B29-4ABE-987D-9FA12C9F2192}"/>
                </a:ext>
              </a:extLst>
            </p:cNvPr>
            <p:cNvSpPr/>
            <p:nvPr/>
          </p:nvSpPr>
          <p:spPr>
            <a:xfrm>
              <a:off x="10233038" y="11701"/>
              <a:ext cx="1934348" cy="902143"/>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cxnSp>
          <p:nvCxnSpPr>
            <p:cNvPr id="168" name="Straight Connector 167">
              <a:extLst>
                <a:ext uri="{FF2B5EF4-FFF2-40B4-BE49-F238E27FC236}">
                  <a16:creationId xmlns:a16="http://schemas.microsoft.com/office/drawing/2014/main" id="{91945461-4830-4AF7-8713-12770CA0C50C}"/>
                </a:ext>
              </a:extLst>
            </p:cNvPr>
            <p:cNvCxnSpPr>
              <a:cxnSpLocks/>
            </p:cNvCxnSpPr>
            <p:nvPr/>
          </p:nvCxnSpPr>
          <p:spPr>
            <a:xfrm>
              <a:off x="10378232" y="847163"/>
              <a:ext cx="676967" cy="0"/>
            </a:xfrm>
            <a:prstGeom prst="line">
              <a:avLst/>
            </a:prstGeom>
            <a:ln w="38100">
              <a:solidFill>
                <a:srgbClr val="9933FF"/>
              </a:solidFill>
              <a:prstDash val="sysDash"/>
            </a:ln>
          </p:spPr>
          <p:style>
            <a:lnRef idx="1">
              <a:schemeClr val="accent1"/>
            </a:lnRef>
            <a:fillRef idx="0">
              <a:schemeClr val="accent1"/>
            </a:fillRef>
            <a:effectRef idx="0">
              <a:schemeClr val="accent1"/>
            </a:effectRef>
            <a:fontRef idx="minor">
              <a:schemeClr val="tx1"/>
            </a:fontRef>
          </p:style>
        </p:cxnSp>
        <p:sp>
          <p:nvSpPr>
            <p:cNvPr id="169" name="TextBox 168">
              <a:extLst>
                <a:ext uri="{FF2B5EF4-FFF2-40B4-BE49-F238E27FC236}">
                  <a16:creationId xmlns:a16="http://schemas.microsoft.com/office/drawing/2014/main" id="{616269E6-322A-405A-9A01-C2F8F92159AA}"/>
                </a:ext>
              </a:extLst>
            </p:cNvPr>
            <p:cNvSpPr txBox="1"/>
            <p:nvPr/>
          </p:nvSpPr>
          <p:spPr>
            <a:xfrm>
              <a:off x="11152133" y="778313"/>
              <a:ext cx="1043564" cy="123111"/>
            </a:xfrm>
            <a:prstGeom prst="rect">
              <a:avLst/>
            </a:prstGeom>
            <a:noFill/>
          </p:spPr>
          <p:txBody>
            <a:bodyPr wrap="square" lIns="0" tIns="0" rIns="0" bIns="0" rtlCol="0">
              <a:spAutoFit/>
            </a:bodyPr>
            <a:lstStyle/>
            <a:p>
              <a:pPr>
                <a:lnSpc>
                  <a:spcPct val="100000"/>
                </a:lnSpc>
                <a:spcBef>
                  <a:spcPts val="600"/>
                </a:spcBef>
              </a:pPr>
              <a:r>
                <a:rPr lang="en-GB" sz="800">
                  <a:solidFill>
                    <a:schemeClr val="accent1"/>
                  </a:solidFill>
                </a:rPr>
                <a:t>Heat  network</a:t>
              </a:r>
            </a:p>
          </p:txBody>
        </p:sp>
      </p:grpSp>
    </p:spTree>
    <p:extLst>
      <p:ext uri="{BB962C8B-B14F-4D97-AF65-F5344CB8AC3E}">
        <p14:creationId xmlns:p14="http://schemas.microsoft.com/office/powerpoint/2010/main" val="6737685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07544DE-28A5-187B-11F0-79E105CFDF35}"/>
              </a:ext>
            </a:extLst>
          </p:cNvPr>
          <p:cNvSpPr>
            <a:spLocks noGrp="1"/>
          </p:cNvSpPr>
          <p:nvPr>
            <p:ph type="sldNum" sz="quarter" idx="12"/>
          </p:nvPr>
        </p:nvSpPr>
        <p:spPr>
          <a:xfrm>
            <a:off x="374508" y="6160802"/>
            <a:ext cx="277741" cy="148051"/>
          </a:xfrm>
        </p:spPr>
        <p:txBody>
          <a:bodyPr/>
          <a:lstStyle/>
          <a:p>
            <a:fld id="{5BA07366-CB75-4AA8-9E5B-928B849F427C}" type="slidenum">
              <a:rPr lang="en-GB" smtClean="0"/>
              <a:t>24</a:t>
            </a:fld>
            <a:endParaRPr lang="en-GB"/>
          </a:p>
        </p:txBody>
      </p:sp>
      <p:graphicFrame>
        <p:nvGraphicFramePr>
          <p:cNvPr id="12" name="Table 12">
            <a:extLst>
              <a:ext uri="{FF2B5EF4-FFF2-40B4-BE49-F238E27FC236}">
                <a16:creationId xmlns:a16="http://schemas.microsoft.com/office/drawing/2014/main" id="{0ED9C046-E145-8375-65AC-6D74B129FCA8}"/>
              </a:ext>
            </a:extLst>
          </p:cNvPr>
          <p:cNvGraphicFramePr>
            <a:graphicFrameLocks noGrp="1"/>
          </p:cNvGraphicFramePr>
          <p:nvPr>
            <p:extLst>
              <p:ext uri="{D42A27DB-BD31-4B8C-83A1-F6EECF244321}">
                <p14:modId xmlns:p14="http://schemas.microsoft.com/office/powerpoint/2010/main" val="2456414942"/>
              </p:ext>
            </p:extLst>
          </p:nvPr>
        </p:nvGraphicFramePr>
        <p:xfrm>
          <a:off x="0" y="8389"/>
          <a:ext cx="12240000" cy="6840000"/>
        </p:xfrm>
        <a:graphic>
          <a:graphicData uri="http://schemas.openxmlformats.org/drawingml/2006/table">
            <a:tbl>
              <a:tblPr firstCol="1" bandRow="1">
                <a:tableStyleId>{5C22544A-7EE6-4342-B048-85BDC9FD1C3A}</a:tableStyleId>
              </a:tblPr>
              <a:tblGrid>
                <a:gridCol w="1227611">
                  <a:extLst>
                    <a:ext uri="{9D8B030D-6E8A-4147-A177-3AD203B41FA5}">
                      <a16:colId xmlns:a16="http://schemas.microsoft.com/office/drawing/2014/main" val="1608248868"/>
                    </a:ext>
                  </a:extLst>
                </a:gridCol>
                <a:gridCol w="4874336">
                  <a:extLst>
                    <a:ext uri="{9D8B030D-6E8A-4147-A177-3AD203B41FA5}">
                      <a16:colId xmlns:a16="http://schemas.microsoft.com/office/drawing/2014/main" val="247346671"/>
                    </a:ext>
                  </a:extLst>
                </a:gridCol>
                <a:gridCol w="1227611">
                  <a:extLst>
                    <a:ext uri="{9D8B030D-6E8A-4147-A177-3AD203B41FA5}">
                      <a16:colId xmlns:a16="http://schemas.microsoft.com/office/drawing/2014/main" val="3112085081"/>
                    </a:ext>
                  </a:extLst>
                </a:gridCol>
                <a:gridCol w="4910442">
                  <a:extLst>
                    <a:ext uri="{9D8B030D-6E8A-4147-A177-3AD203B41FA5}">
                      <a16:colId xmlns:a16="http://schemas.microsoft.com/office/drawing/2014/main" val="3915988822"/>
                    </a:ext>
                  </a:extLst>
                </a:gridCol>
              </a:tblGrid>
              <a:tr h="361446">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bg1"/>
                          </a:solidFill>
                        </a:rPr>
                        <a:t>UC2: </a:t>
                      </a:r>
                      <a:r>
                        <a:rPr lang="en-GB" sz="1200" dirty="0"/>
                        <a:t>WIND FARM AND CCGT CONVERSION TO HYDROGEN </a:t>
                      </a:r>
                    </a:p>
                  </a:txBody>
                  <a:tcPr anchor="ctr">
                    <a:lnB w="38100" cap="flat" cmpd="sng" algn="ctr">
                      <a:solidFill>
                        <a:schemeClr val="bg1"/>
                      </a:solidFill>
                      <a:prstDash val="solid"/>
                      <a:round/>
                      <a:headEnd type="none" w="med" len="med"/>
                      <a:tailEnd type="none" w="med" len="med"/>
                    </a:lnB>
                  </a:tcPr>
                </a:tc>
                <a:tc hMerge="1">
                  <a:txBody>
                    <a:bodyPr/>
                    <a:lstStyle/>
                    <a:p>
                      <a:endParaRPr lang="en-GB" sz="1200">
                        <a:solidFill>
                          <a:schemeClr val="bg1"/>
                        </a:solidFill>
                      </a:endParaRPr>
                    </a:p>
                  </a:txBody>
                  <a:tcPr>
                    <a:solidFill>
                      <a:schemeClr val="tx2"/>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378060462"/>
                  </a:ext>
                </a:extLst>
              </a:tr>
              <a:tr h="542169">
                <a:tc>
                  <a:txBody>
                    <a:bodyPr/>
                    <a:lstStyle/>
                    <a:p>
                      <a:r>
                        <a:rPr lang="en-GB" sz="1000" dirty="0"/>
                        <a:t>Goal</a:t>
                      </a:r>
                    </a:p>
                  </a:txBody>
                  <a:tcPr>
                    <a:lnT w="38100" cap="flat" cmpd="sng" algn="ctr">
                      <a:solidFill>
                        <a:schemeClr val="bg1"/>
                      </a:solidFill>
                      <a:prstDash val="solid"/>
                      <a:round/>
                      <a:headEnd type="none" w="med" len="med"/>
                      <a:tailEnd type="none" w="med" len="med"/>
                    </a:lnT>
                  </a:tcPr>
                </a:tc>
                <a:tc>
                  <a:txBody>
                    <a:bodyPr/>
                    <a:lstStyle/>
                    <a:p>
                      <a:pPr marL="0" marR="0" lvl="0" indent="0" algn="l">
                        <a:lnSpc>
                          <a:spcPct val="100000"/>
                        </a:lnSpc>
                        <a:spcBef>
                          <a:spcPts val="0"/>
                        </a:spcBef>
                        <a:spcAft>
                          <a:spcPts val="0"/>
                        </a:spcAft>
                        <a:buNone/>
                      </a:pPr>
                      <a:r>
                        <a:rPr lang="en-GB" sz="1000" b="0" i="0" u="none" strike="noStrike" noProof="0" dirty="0">
                          <a:latin typeface="Arial"/>
                        </a:rPr>
                        <a:t>Optimise the type and size of a new wind farm connection near an existing CCGT where there is potential to grow the local or regional H</a:t>
                      </a:r>
                      <a:r>
                        <a:rPr lang="en-GB" sz="1000" b="0" i="0" u="none" strike="noStrike" baseline="-25000" noProof="0" dirty="0">
                          <a:latin typeface="Arial"/>
                        </a:rPr>
                        <a:t>2</a:t>
                      </a:r>
                      <a:r>
                        <a:rPr lang="en-GB" sz="1000" b="0" i="0" u="none" strike="noStrike" noProof="0" dirty="0">
                          <a:latin typeface="Arial"/>
                        </a:rPr>
                        <a:t> economy</a:t>
                      </a:r>
                      <a:endParaRPr lang="en-US" dirty="0"/>
                    </a:p>
                  </a:txBody>
                  <a:tcPr>
                    <a:solidFill>
                      <a:schemeClr val="bg1">
                        <a:lumMod val="95000"/>
                      </a:schemeClr>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Associated Synergies/ Benefits</a:t>
                      </a:r>
                    </a:p>
                    <a:p>
                      <a:endParaRPr lang="en-GB" sz="1000" dirty="0">
                        <a:solidFill>
                          <a:schemeClr val="bg1"/>
                        </a:solidFill>
                      </a:endParaRPr>
                    </a:p>
                  </a:txBody>
                  <a:tcPr>
                    <a:solidFill>
                      <a:srgbClr val="0F204B"/>
                    </a:solidFill>
                  </a:tcPr>
                </a:tc>
                <a:tc rowSpan="2">
                  <a:txBody>
                    <a:bodyPr/>
                    <a:lstStyle/>
                    <a:p>
                      <a:pPr marL="171450" indent="-171450">
                        <a:buFont typeface="Arial" panose="020B0604020202020204" pitchFamily="34" charset="0"/>
                        <a:buChar char="•"/>
                      </a:pPr>
                      <a:r>
                        <a:rPr lang="en-GB" sz="1000" dirty="0"/>
                        <a:t>Enable growth in distributed energy resources</a:t>
                      </a:r>
                    </a:p>
                    <a:p>
                      <a:pPr marL="171450" marR="0" lvl="0" indent="-171450" algn="l" rtl="0" eaLnBrk="1" fontAlgn="auto" latinLnBrk="0" hangingPunct="1">
                        <a:lnSpc>
                          <a:spcPct val="100000"/>
                        </a:lnSpc>
                        <a:spcBef>
                          <a:spcPts val="0"/>
                        </a:spcBef>
                        <a:spcAft>
                          <a:spcPts val="0"/>
                        </a:spcAft>
                        <a:buClrTx/>
                        <a:buSzTx/>
                        <a:buFont typeface="Arial"/>
                        <a:buChar char="•"/>
                      </a:pPr>
                      <a:r>
                        <a:rPr lang="en-GB" sz="1000" dirty="0"/>
                        <a:t>Energy cost savings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i="0" dirty="0"/>
                        <a:t>Accelerate H</a:t>
                      </a:r>
                      <a:r>
                        <a:rPr lang="en-GB" sz="1000" i="0" baseline="-25000" dirty="0"/>
                        <a:t>2</a:t>
                      </a:r>
                      <a:r>
                        <a:rPr lang="en-GB" sz="1000" i="0" dirty="0"/>
                        <a:t> economy (accelerate net zero)</a:t>
                      </a:r>
                    </a:p>
                    <a:p>
                      <a:pPr marL="171450" marR="0" lvl="0" indent="-171450" algn="l" rtl="0" eaLnBrk="1" fontAlgn="auto" latinLnBrk="0" hangingPunct="1">
                        <a:lnSpc>
                          <a:spcPct val="100000"/>
                        </a:lnSpc>
                        <a:spcBef>
                          <a:spcPts val="0"/>
                        </a:spcBef>
                        <a:spcAft>
                          <a:spcPts val="0"/>
                        </a:spcAft>
                        <a:buClrTx/>
                        <a:buSzTx/>
                        <a:buFont typeface="Arial"/>
                        <a:buChar char="•"/>
                      </a:pPr>
                      <a:r>
                        <a:rPr lang="en-GB" sz="1000" dirty="0"/>
                        <a:t>Maximise value of existing infrastructure/assets</a:t>
                      </a:r>
                    </a:p>
                  </a:txBody>
                  <a:tcPr>
                    <a:lnT w="38100" cap="flat" cmpd="sng" algn="ctr">
                      <a:solidFill>
                        <a:schemeClr val="bg1"/>
                      </a:solid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2793467315"/>
                  </a:ext>
                </a:extLst>
              </a:tr>
              <a:tr h="550843">
                <a:tc>
                  <a:txBody>
                    <a:bodyPr/>
                    <a:lstStyle/>
                    <a:p>
                      <a:r>
                        <a:rPr lang="en-GB" sz="1000" dirty="0"/>
                        <a:t>“Networked Energy” Elements</a:t>
                      </a:r>
                    </a:p>
                  </a:txBody>
                  <a:tcPr/>
                </a:tc>
                <a:tc>
                  <a:txBody>
                    <a:bodyPr/>
                    <a:lstStyle/>
                    <a:p>
                      <a:pPr marL="0" marR="0" lvl="0" indent="0" algn="l" rtl="0" eaLnBrk="1" fontAlgn="auto" latinLnBrk="0" hangingPunct="1">
                        <a:lnSpc>
                          <a:spcPct val="100000"/>
                        </a:lnSpc>
                        <a:spcBef>
                          <a:spcPts val="0"/>
                        </a:spcBef>
                        <a:spcAft>
                          <a:spcPts val="0"/>
                        </a:spcAft>
                        <a:buClrTx/>
                        <a:buSzTx/>
                        <a:buFont typeface="Arial"/>
                        <a:buNone/>
                      </a:pPr>
                      <a:r>
                        <a:rPr lang="en-GB" sz="1000" dirty="0"/>
                        <a:t>Onshore and offshore electricity transmission - energy supply; gas transmission - energy demand; hydrogen production, storage &amp; transmission - energy supply</a:t>
                      </a:r>
                    </a:p>
                  </a:txBody>
                  <a:tcPr>
                    <a:solidFill>
                      <a:schemeClr val="bg1">
                        <a:lumMod val="95000"/>
                      </a:schemeClr>
                    </a:solidFill>
                  </a:tcPr>
                </a:tc>
                <a:tc vMerge="1">
                  <a:txBody>
                    <a:bodyPr/>
                    <a:lstStyle/>
                    <a:p>
                      <a:endParaRPr lang="en-GB" sz="1000">
                        <a:solidFill>
                          <a:schemeClr val="bg1"/>
                        </a:solidFill>
                      </a:endParaRPr>
                    </a:p>
                  </a:txBody>
                  <a:tcPr>
                    <a:solidFill>
                      <a:srgbClr val="0F204B"/>
                    </a:solidFill>
                  </a:tcPr>
                </a:tc>
                <a:tc vMerge="1">
                  <a:txBody>
                    <a:bodyPr/>
                    <a:lstStyle/>
                    <a:p>
                      <a:pPr marL="171450" marR="0" lvl="0" indent="-171450" algn="l" rtl="0" eaLnBrk="1" fontAlgn="auto" latinLnBrk="0" hangingPunct="1">
                        <a:lnSpc>
                          <a:spcPct val="100000"/>
                        </a:lnSpc>
                        <a:spcBef>
                          <a:spcPts val="0"/>
                        </a:spcBef>
                        <a:spcAft>
                          <a:spcPts val="0"/>
                        </a:spcAft>
                        <a:buClrTx/>
                        <a:buSzTx/>
                        <a:buFont typeface="Arial"/>
                        <a:buChar char="•"/>
                      </a:pPr>
                      <a:endParaRPr lang="en-GB" sz="1000" i="0">
                        <a:highlight>
                          <a:srgbClr val="00FF00"/>
                        </a:highlight>
                      </a:endParaRPr>
                    </a:p>
                  </a:txBody>
                  <a:tcPr>
                    <a:solidFill>
                      <a:schemeClr val="bg1">
                        <a:lumMod val="95000"/>
                      </a:schemeClr>
                    </a:solidFill>
                  </a:tcPr>
                </a:tc>
                <a:extLst>
                  <a:ext uri="{0D108BD9-81ED-4DB2-BD59-A6C34878D82A}">
                    <a16:rowId xmlns:a16="http://schemas.microsoft.com/office/drawing/2014/main" val="1016739233"/>
                  </a:ext>
                </a:extLst>
              </a:tr>
              <a:tr h="10120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solidFill>
                            <a:schemeClr val="bg1"/>
                          </a:solidFill>
                        </a:rPr>
                        <a:t>Stakeholders</a:t>
                      </a:r>
                    </a:p>
                    <a:p>
                      <a:endParaRPr lang="en-GB" sz="1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a:buNone/>
                        <a:tabLst/>
                        <a:defRPr/>
                      </a:pPr>
                      <a:r>
                        <a:rPr lang="en-GB" sz="1000" dirty="0"/>
                        <a:t>FSO;  Electricity + Gas + H</a:t>
                      </a:r>
                      <a:r>
                        <a:rPr lang="en-GB" sz="1000" baseline="-25000" dirty="0"/>
                        <a:t>2</a:t>
                      </a:r>
                      <a:r>
                        <a:rPr lang="en-GB" sz="1000" dirty="0"/>
                        <a:t> transmission companies; wind farm developer; CCGT own.er/operator; H</a:t>
                      </a:r>
                      <a:r>
                        <a:rPr lang="en-GB" sz="1000" baseline="-25000" dirty="0"/>
                        <a:t>2</a:t>
                      </a:r>
                      <a:r>
                        <a:rPr lang="en-GB" sz="1000" dirty="0"/>
                        <a:t> electrolyser &amp; storage </a:t>
                      </a:r>
                      <a:r>
                        <a:rPr lang="en-GB" sz="1000" b="0" i="0" u="none" strike="noStrike" noProof="0" dirty="0">
                          <a:solidFill>
                            <a:srgbClr val="000000"/>
                          </a:solidFill>
                          <a:latin typeface="+mn-lt"/>
                        </a:rPr>
                        <a:t>owners/operators</a:t>
                      </a:r>
                      <a:endParaRPr lang="en-GB" sz="1000" dirty="0"/>
                    </a:p>
                    <a:p>
                      <a:pPr marL="171450" marR="0" lvl="0" indent="-171450" algn="l">
                        <a:lnSpc>
                          <a:spcPct val="100000"/>
                        </a:lnSpc>
                        <a:spcBef>
                          <a:spcPts val="0"/>
                        </a:spcBef>
                        <a:spcAft>
                          <a:spcPts val="0"/>
                        </a:spcAft>
                        <a:buClrTx/>
                        <a:buSzTx/>
                        <a:buFont typeface="Arial"/>
                        <a:buChar char="•"/>
                      </a:pPr>
                      <a:endParaRPr lang="en-GB" sz="1000" i="0" dirty="0">
                        <a:latin typeface="+mn-lt"/>
                      </a:endParaRPr>
                    </a:p>
                  </a:txBody>
                  <a:tcP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Key Barriers and Dependencies</a:t>
                      </a:r>
                    </a:p>
                    <a:p>
                      <a:endParaRPr lang="en-GB" sz="1000" dirty="0">
                        <a:solidFill>
                          <a:schemeClr val="bg1"/>
                        </a:solidFill>
                      </a:endParaRPr>
                    </a:p>
                  </a:txBody>
                  <a:tcPr>
                    <a:solidFill>
                      <a:srgbClr val="0F204B"/>
                    </a:solidFill>
                  </a:tcPr>
                </a:tc>
                <a:tc>
                  <a:txBody>
                    <a:bodyPr/>
                    <a:lstStyle/>
                    <a:p>
                      <a:pPr marL="171450" marR="0" lvl="0" indent="-171450" algn="l" rtl="0" eaLnBrk="1" fontAlgn="auto" latinLnBrk="0" hangingPunct="1">
                        <a:lnSpc>
                          <a:spcPct val="100000"/>
                        </a:lnSpc>
                        <a:spcBef>
                          <a:spcPts val="0"/>
                        </a:spcBef>
                        <a:spcAft>
                          <a:spcPts val="0"/>
                        </a:spcAft>
                        <a:buClrTx/>
                        <a:buSzTx/>
                        <a:buFont typeface="Arial"/>
                        <a:buChar char="•"/>
                      </a:pPr>
                      <a:r>
                        <a:rPr lang="en-GB" sz="1000" i="0" dirty="0">
                          <a:latin typeface="+mn-lt"/>
                        </a:rPr>
                        <a:t>Capacity of current &amp; future expected wind farm connections at this GSP</a:t>
                      </a:r>
                      <a:endParaRPr lang="en-US" sz="1000" dirty="0"/>
                    </a:p>
                    <a:p>
                      <a:pPr marL="171450" marR="0" lvl="0" indent="-171450" algn="l">
                        <a:lnSpc>
                          <a:spcPct val="100000"/>
                        </a:lnSpc>
                        <a:spcBef>
                          <a:spcPts val="0"/>
                        </a:spcBef>
                        <a:spcAft>
                          <a:spcPts val="0"/>
                        </a:spcAft>
                        <a:buClrTx/>
                        <a:buSzTx/>
                        <a:buFont typeface="Arial"/>
                        <a:buChar char="•"/>
                      </a:pPr>
                      <a:r>
                        <a:rPr lang="en-GB" sz="1000" i="0" dirty="0">
                          <a:latin typeface="+mn-lt"/>
                        </a:rPr>
                        <a:t>Space and permissions (planning &amp; environmental) to build electrolyser</a:t>
                      </a:r>
                    </a:p>
                    <a:p>
                      <a:pPr marL="171450" marR="0" lvl="0" indent="-171450" algn="l">
                        <a:lnSpc>
                          <a:spcPct val="100000"/>
                        </a:lnSpc>
                        <a:spcBef>
                          <a:spcPts val="0"/>
                        </a:spcBef>
                        <a:spcAft>
                          <a:spcPts val="0"/>
                        </a:spcAft>
                        <a:buClrTx/>
                        <a:buSzTx/>
                        <a:buFont typeface="Arial"/>
                        <a:buChar char="•"/>
                      </a:pPr>
                      <a:r>
                        <a:rPr lang="en-GB" sz="1000" i="0" dirty="0">
                          <a:latin typeface="+mn-lt"/>
                        </a:rPr>
                        <a:t>Geology and timescales (~ 10y) needed to provide H</a:t>
                      </a:r>
                      <a:r>
                        <a:rPr lang="en-GB" sz="1000" i="0" baseline="-25000" dirty="0">
                          <a:latin typeface="+mn-lt"/>
                        </a:rPr>
                        <a:t>2</a:t>
                      </a:r>
                      <a:r>
                        <a:rPr lang="en-GB" sz="1000" i="0" dirty="0">
                          <a:latin typeface="+mn-lt"/>
                        </a:rPr>
                        <a:t> storage</a:t>
                      </a:r>
                    </a:p>
                    <a:p>
                      <a:pPr marL="171450" marR="0" lvl="0" indent="-171450" algn="l">
                        <a:lnSpc>
                          <a:spcPct val="100000"/>
                        </a:lnSpc>
                        <a:spcBef>
                          <a:spcPts val="0"/>
                        </a:spcBef>
                        <a:spcAft>
                          <a:spcPts val="0"/>
                        </a:spcAft>
                        <a:buClrTx/>
                        <a:buSzTx/>
                        <a:buFont typeface="Arial"/>
                        <a:buChar char="•"/>
                      </a:pPr>
                      <a:r>
                        <a:rPr lang="en-GB" sz="1000" i="0" dirty="0">
                          <a:latin typeface="+mn-lt"/>
                        </a:rPr>
                        <a:t>Space to expand GSP to suit new connections</a:t>
                      </a:r>
                    </a:p>
                    <a:p>
                      <a:pPr marL="171450" marR="0" lvl="0" indent="-171450" algn="l">
                        <a:lnSpc>
                          <a:spcPct val="100000"/>
                        </a:lnSpc>
                        <a:spcBef>
                          <a:spcPts val="0"/>
                        </a:spcBef>
                        <a:spcAft>
                          <a:spcPts val="0"/>
                        </a:spcAft>
                        <a:buClrTx/>
                        <a:buSzTx/>
                        <a:buFont typeface="Arial"/>
                        <a:buChar char="•"/>
                      </a:pPr>
                      <a:r>
                        <a:rPr lang="en-GB" sz="1000" i="0" dirty="0">
                          <a:latin typeface="+mn-lt"/>
                        </a:rPr>
                        <a:t>Political urgency to develop and serve the H</a:t>
                      </a:r>
                      <a:r>
                        <a:rPr lang="en-GB" sz="1000" i="0" baseline="-25000" dirty="0">
                          <a:latin typeface="+mn-lt"/>
                        </a:rPr>
                        <a:t>2</a:t>
                      </a:r>
                      <a:r>
                        <a:rPr lang="en-GB" sz="1000" i="0" dirty="0">
                          <a:latin typeface="+mn-lt"/>
                        </a:rPr>
                        <a:t> economy from this node</a:t>
                      </a:r>
                    </a:p>
                    <a:p>
                      <a:pPr marL="171450" marR="0" lvl="0" indent="-171450" algn="l">
                        <a:lnSpc>
                          <a:spcPct val="100000"/>
                        </a:lnSpc>
                        <a:spcBef>
                          <a:spcPts val="0"/>
                        </a:spcBef>
                        <a:spcAft>
                          <a:spcPts val="0"/>
                        </a:spcAft>
                        <a:buClrTx/>
                        <a:buSzTx/>
                        <a:buFont typeface="Arial"/>
                        <a:buChar char="•"/>
                      </a:pPr>
                      <a:r>
                        <a:rPr lang="en-GB" sz="1000" i="0" dirty="0">
                          <a:latin typeface="+mn-lt"/>
                        </a:rPr>
                        <a:t>Cost-effectiveness, including of the H</a:t>
                      </a:r>
                      <a:r>
                        <a:rPr lang="en-GB" sz="1000" i="0" baseline="-25000" dirty="0">
                          <a:latin typeface="+mn-lt"/>
                        </a:rPr>
                        <a:t>2</a:t>
                      </a:r>
                      <a:r>
                        <a:rPr lang="en-GB" sz="1000" i="0" dirty="0">
                          <a:latin typeface="+mn-lt"/>
                        </a:rPr>
                        <a:t> supply and CCGT conversion</a:t>
                      </a:r>
                    </a:p>
                  </a:txBody>
                  <a:tcPr>
                    <a:solidFill>
                      <a:schemeClr val="bg1">
                        <a:lumMod val="95000"/>
                      </a:schemeClr>
                    </a:solidFill>
                  </a:tcPr>
                </a:tc>
                <a:extLst>
                  <a:ext uri="{0D108BD9-81ED-4DB2-BD59-A6C34878D82A}">
                    <a16:rowId xmlns:a16="http://schemas.microsoft.com/office/drawing/2014/main" val="1998079933"/>
                  </a:ext>
                </a:extLst>
              </a:tr>
              <a:tr h="2855422">
                <a:tc>
                  <a:txBody>
                    <a:bodyPr/>
                    <a:lstStyle/>
                    <a:p>
                      <a:r>
                        <a:rPr lang="en-GB" sz="1000" dirty="0"/>
                        <a:t>Description</a:t>
                      </a:r>
                    </a:p>
                  </a:txBody>
                  <a:tcPr>
                    <a:lnB w="38100" cap="flat" cmpd="sng" algn="ctr">
                      <a:solidFill>
                        <a:schemeClr val="bg1"/>
                      </a:solidFill>
                      <a:prstDash val="solid"/>
                      <a:round/>
                      <a:headEnd type="none" w="med" len="med"/>
                      <a:tailEnd type="none" w="med" len="med"/>
                    </a:lnB>
                  </a:tcPr>
                </a:tc>
                <a:tc gridSpan="3">
                  <a:txBody>
                    <a:bodyPr/>
                    <a:lstStyle/>
                    <a:p>
                      <a:pPr indent="0"/>
                      <a:r>
                        <a:rPr lang="en-GB" sz="1000" i="0" dirty="0">
                          <a:solidFill>
                            <a:schemeClr val="tx1"/>
                          </a:solidFill>
                        </a:rPr>
                        <a:t>A developer applies for a new onshore/offshore wind farm connection at a GSP where a CCGT is in operation. </a:t>
                      </a:r>
                      <a:r>
                        <a:rPr lang="en-GB" sz="1000" dirty="0">
                          <a:solidFill>
                            <a:schemeClr val="tx1"/>
                          </a:solidFill>
                        </a:rPr>
                        <a:t>The additional GSP export would expose a capacity constraint. It is known that the CCGT plant will come to closure by 2035. However, the wind farm connection application is for 2025.  The wind farm connection options include:</a:t>
                      </a:r>
                      <a:endParaRPr lang="en-US" dirty="0"/>
                    </a:p>
                    <a:p>
                      <a:pPr lvl="0" indent="0">
                        <a:buNone/>
                      </a:pPr>
                      <a:endParaRPr lang="en-GB" sz="1000" dirty="0">
                        <a:solidFill>
                          <a:schemeClr val="tx1"/>
                        </a:solidFill>
                      </a:endParaRPr>
                    </a:p>
                    <a:p>
                      <a:pPr marL="228600" lvl="0" indent="-228600">
                        <a:buAutoNum type="arabicPeriod"/>
                      </a:pPr>
                      <a:r>
                        <a:rPr lang="en-GB" sz="1000" dirty="0">
                          <a:solidFill>
                            <a:schemeClr val="tx1"/>
                          </a:solidFill>
                        </a:rPr>
                        <a:t>Depending upon the degree of constraint, reinforcing the grid to accommodate both CCGT and wind farm exports (avoids curtailment, maximizes renewable energy capture)</a:t>
                      </a:r>
                      <a:endParaRPr lang="en-US" sz="1000" b="0" i="0" u="none" strike="noStrike" noProof="0" dirty="0">
                        <a:solidFill>
                          <a:srgbClr val="000000"/>
                        </a:solidFill>
                        <a:latin typeface="Arial"/>
                      </a:endParaRPr>
                    </a:p>
                    <a:p>
                      <a:pPr marL="228600" lvl="0" indent="-228600">
                        <a:buAutoNum type="arabicPeriod"/>
                      </a:pPr>
                      <a:r>
                        <a:rPr lang="en-GB" sz="1000" dirty="0">
                          <a:solidFill>
                            <a:schemeClr val="tx1"/>
                          </a:solidFill>
                        </a:rPr>
                        <a:t>Closing the CCGT 10 years early, and connecting the windfarm (avoids reinforcement, allows early capture of renewable energy)</a:t>
                      </a:r>
                      <a:endParaRPr lang="en-US" sz="1000" b="0" i="0" u="none" strike="noStrike" noProof="0" dirty="0">
                        <a:solidFill>
                          <a:srgbClr val="000000"/>
                        </a:solidFill>
                        <a:latin typeface="Arial"/>
                      </a:endParaRPr>
                    </a:p>
                    <a:p>
                      <a:pPr marL="228600" lvl="0" indent="-228600">
                        <a:lnSpc>
                          <a:spcPct val="100000"/>
                        </a:lnSpc>
                        <a:spcAft>
                          <a:spcPts val="0"/>
                        </a:spcAft>
                        <a:buAutoNum type="arabicPeriod"/>
                      </a:pPr>
                      <a:r>
                        <a:rPr lang="en-GB" sz="1000" dirty="0">
                          <a:solidFill>
                            <a:schemeClr val="tx1"/>
                          </a:solidFill>
                        </a:rPr>
                        <a:t>Avoiding both curtailment and network reinforcement by creating a local electricity demand in the form of electrolyser and H2 storage. Converting </a:t>
                      </a:r>
                      <a:r>
                        <a:rPr lang="en-GB" sz="1000" b="0" i="0" u="none" strike="noStrike" noProof="0" dirty="0">
                          <a:solidFill>
                            <a:schemeClr val="tx1"/>
                          </a:solidFill>
                          <a:latin typeface="Arial"/>
                        </a:rPr>
                        <a:t>the CCGT to burn H</a:t>
                      </a:r>
                      <a:r>
                        <a:rPr lang="en-GB" sz="1000" b="0" i="0" u="none" strike="noStrike" baseline="-25000" noProof="0" dirty="0">
                          <a:solidFill>
                            <a:schemeClr val="tx1"/>
                          </a:solidFill>
                          <a:latin typeface="Arial"/>
                        </a:rPr>
                        <a:t>2</a:t>
                      </a:r>
                      <a:r>
                        <a:rPr lang="en-GB" sz="1000" b="0" i="0" u="none" strike="noStrike" noProof="0" dirty="0">
                          <a:solidFill>
                            <a:schemeClr val="tx1"/>
                          </a:solidFill>
                          <a:latin typeface="Arial"/>
                        </a:rPr>
                        <a:t> would retain dispatchability and resilience, whilst feeding the H</a:t>
                      </a:r>
                      <a:r>
                        <a:rPr lang="en-GB" sz="1000" b="0" i="0" u="none" strike="noStrike" baseline="-25000" noProof="0" dirty="0">
                          <a:solidFill>
                            <a:schemeClr val="tx1"/>
                          </a:solidFill>
                          <a:latin typeface="Arial"/>
                        </a:rPr>
                        <a:t>2</a:t>
                      </a:r>
                      <a:r>
                        <a:rPr lang="en-GB" sz="1000" b="0" i="0" u="none" strike="noStrike" noProof="0" dirty="0">
                          <a:solidFill>
                            <a:schemeClr val="tx1"/>
                          </a:solidFill>
                          <a:latin typeface="Arial"/>
                        </a:rPr>
                        <a:t> network would boost the H</a:t>
                      </a:r>
                      <a:r>
                        <a:rPr lang="en-GB" sz="1000" b="0" i="0" u="none" strike="noStrike" baseline="-25000" noProof="0" dirty="0">
                          <a:solidFill>
                            <a:schemeClr val="tx1"/>
                          </a:solidFill>
                          <a:latin typeface="Arial"/>
                        </a:rPr>
                        <a:t>2</a:t>
                      </a:r>
                      <a:r>
                        <a:rPr lang="en-GB" sz="1000" b="0" i="0" u="none" strike="noStrike" noProof="0" dirty="0">
                          <a:solidFill>
                            <a:schemeClr val="tx1"/>
                          </a:solidFill>
                          <a:latin typeface="Arial"/>
                        </a:rPr>
                        <a:t> economy</a:t>
                      </a:r>
                      <a:r>
                        <a:rPr lang="en-GB" sz="1000" dirty="0">
                          <a:solidFill>
                            <a:schemeClr val="tx1"/>
                          </a:solidFill>
                        </a:rPr>
                        <a:t> </a:t>
                      </a:r>
                      <a:endParaRPr lang="en-GB" sz="1000" b="0" i="0" u="none" strike="noStrike" noProof="0" dirty="0">
                        <a:solidFill>
                          <a:schemeClr val="tx1"/>
                        </a:solidFill>
                        <a:latin typeface="Arial"/>
                      </a:endParaRPr>
                    </a:p>
                    <a:p>
                      <a:pPr marL="228600" lvl="0" indent="-228600">
                        <a:lnSpc>
                          <a:spcPct val="100000"/>
                        </a:lnSpc>
                        <a:spcAft>
                          <a:spcPts val="0"/>
                        </a:spcAft>
                        <a:buNone/>
                      </a:pPr>
                      <a:endParaRPr lang="en-GB" sz="1000" i="0" dirty="0">
                        <a:solidFill>
                          <a:schemeClr val="tx1"/>
                        </a:solidFill>
                      </a:endParaRPr>
                    </a:p>
                    <a:p>
                      <a:pPr lvl="0" algn="l">
                        <a:lnSpc>
                          <a:spcPct val="100000"/>
                        </a:lnSpc>
                        <a:spcBef>
                          <a:spcPts val="0"/>
                        </a:spcBef>
                        <a:spcAft>
                          <a:spcPts val="0"/>
                        </a:spcAft>
                        <a:buNone/>
                      </a:pPr>
                      <a:r>
                        <a:rPr lang="en-GB" sz="1000" b="0" i="0" u="none" strike="noStrike" noProof="0" dirty="0">
                          <a:solidFill>
                            <a:schemeClr val="tx1"/>
                          </a:solidFill>
                          <a:latin typeface="Arial"/>
                        </a:rPr>
                        <a:t>The choice of connection option here will require consideration of, amongst other things:</a:t>
                      </a:r>
                      <a:endParaRPr lang="en-GB" sz="1000" i="0" dirty="0">
                        <a:solidFill>
                          <a:schemeClr val="tx1"/>
                        </a:solidFill>
                      </a:endParaRPr>
                    </a:p>
                    <a:p>
                      <a:pPr marL="228600" lvl="0" indent="-228600">
                        <a:lnSpc>
                          <a:spcPct val="100000"/>
                        </a:lnSpc>
                        <a:spcAft>
                          <a:spcPts val="0"/>
                        </a:spcAft>
                        <a:buNone/>
                      </a:pPr>
                      <a:endParaRPr lang="en-GB" sz="1000" i="0" dirty="0">
                        <a:solidFill>
                          <a:schemeClr val="tx1"/>
                        </a:solidFill>
                      </a:endParaRPr>
                    </a:p>
                    <a:p>
                      <a:pPr marL="228600" indent="-228600">
                        <a:buFont typeface="+mj-lt"/>
                        <a:buAutoNum type="alphaLcPeriod"/>
                      </a:pPr>
                      <a:r>
                        <a:rPr lang="en-GB" sz="1000" i="0" dirty="0">
                          <a:solidFill>
                            <a:schemeClr val="tx1"/>
                          </a:solidFill>
                        </a:rPr>
                        <a:t>Availability of an H</a:t>
                      </a:r>
                      <a:r>
                        <a:rPr lang="en-GB" sz="1000" i="0" baseline="-25000" dirty="0">
                          <a:solidFill>
                            <a:schemeClr val="tx1"/>
                          </a:solidFill>
                        </a:rPr>
                        <a:t>2</a:t>
                      </a:r>
                      <a:r>
                        <a:rPr lang="en-GB" sz="1000" i="0" dirty="0">
                          <a:solidFill>
                            <a:schemeClr val="tx1"/>
                          </a:solidFill>
                        </a:rPr>
                        <a:t> network connection (or the proximity of other (present or future) H</a:t>
                      </a:r>
                      <a:r>
                        <a:rPr lang="en-GB" sz="1000" i="0" baseline="-25000" dirty="0">
                          <a:solidFill>
                            <a:schemeClr val="tx1"/>
                          </a:solidFill>
                        </a:rPr>
                        <a:t>2</a:t>
                      </a:r>
                      <a:r>
                        <a:rPr lang="en-GB" sz="1000" i="0" dirty="0">
                          <a:solidFill>
                            <a:schemeClr val="tx1"/>
                          </a:solidFill>
                        </a:rPr>
                        <a:t> applications such as industry, space heating and transport)</a:t>
                      </a:r>
                    </a:p>
                    <a:p>
                      <a:pPr marL="228600" indent="-228600">
                        <a:buFont typeface="+mj-lt"/>
                        <a:buAutoNum type="alphaLcPeriod"/>
                      </a:pPr>
                      <a:r>
                        <a:rPr lang="en-GB" sz="1000" i="0" dirty="0">
                          <a:solidFill>
                            <a:schemeClr val="tx1"/>
                          </a:solidFill>
                        </a:rPr>
                        <a:t>The local impact of UK’s energy transition plans, including factors such as local use of H</a:t>
                      </a:r>
                      <a:r>
                        <a:rPr lang="en-GB" sz="1000" i="0" baseline="-25000" dirty="0">
                          <a:solidFill>
                            <a:schemeClr val="tx1"/>
                          </a:solidFill>
                        </a:rPr>
                        <a:t>2 </a:t>
                      </a:r>
                      <a:r>
                        <a:rPr lang="en-GB" sz="1000" i="0" dirty="0">
                          <a:solidFill>
                            <a:schemeClr val="tx1"/>
                          </a:solidFill>
                        </a:rPr>
                        <a:t>/ natural gas blending, temporary adoption of blue H</a:t>
                      </a:r>
                      <a:r>
                        <a:rPr lang="en-GB" sz="1000" i="0" baseline="-25000" dirty="0">
                          <a:solidFill>
                            <a:schemeClr val="tx1"/>
                          </a:solidFill>
                        </a:rPr>
                        <a:t>2</a:t>
                      </a:r>
                      <a:r>
                        <a:rPr lang="en-GB" sz="1000" i="0" dirty="0">
                          <a:solidFill>
                            <a:schemeClr val="tx1"/>
                          </a:solidFill>
                        </a:rPr>
                        <a:t>, and transition to H</a:t>
                      </a:r>
                      <a:r>
                        <a:rPr lang="en-GB" sz="1000" i="0" baseline="-25000" dirty="0">
                          <a:solidFill>
                            <a:schemeClr val="tx1"/>
                          </a:solidFill>
                        </a:rPr>
                        <a:t>2</a:t>
                      </a:r>
                      <a:r>
                        <a:rPr lang="en-GB" sz="1000" i="0" dirty="0">
                          <a:solidFill>
                            <a:schemeClr val="tx1"/>
                          </a:solidFill>
                        </a:rPr>
                        <a:t> networks</a:t>
                      </a:r>
                    </a:p>
                    <a:p>
                      <a:pPr marL="228600" indent="-228600">
                        <a:buFont typeface="+mj-lt"/>
                        <a:buAutoNum type="alphaLcPeriod"/>
                      </a:pPr>
                      <a:r>
                        <a:rPr lang="en-GB" sz="1000" i="0" dirty="0">
                          <a:solidFill>
                            <a:schemeClr val="tx1"/>
                          </a:solidFill>
                        </a:rPr>
                        <a:t>The required contribution to electricity system inertia / resilience, and whether the CCGT becomes a peaking plant.</a:t>
                      </a:r>
                    </a:p>
                    <a:p>
                      <a:pPr marL="228600" indent="-228600">
                        <a:buFont typeface="+mj-lt"/>
                        <a:buAutoNum type="alphaLcPeriod"/>
                      </a:pPr>
                      <a:r>
                        <a:rPr lang="en-GB" sz="1000" i="0" dirty="0">
                          <a:solidFill>
                            <a:schemeClr val="tx1"/>
                          </a:solidFill>
                        </a:rPr>
                        <a:t>The speed at which CCGT conversion could take place and the H</a:t>
                      </a:r>
                      <a:r>
                        <a:rPr lang="en-GB" sz="1000" i="0" baseline="-25000" dirty="0">
                          <a:solidFill>
                            <a:schemeClr val="tx1"/>
                          </a:solidFill>
                        </a:rPr>
                        <a:t>2</a:t>
                      </a:r>
                      <a:r>
                        <a:rPr lang="en-GB" sz="1000" i="0" dirty="0">
                          <a:solidFill>
                            <a:schemeClr val="tx1"/>
                          </a:solidFill>
                        </a:rPr>
                        <a:t> supply could be established – what indirect influence would the FSO have on this and on wind farm sizing?</a:t>
                      </a:r>
                    </a:p>
                  </a:txBody>
                  <a:tcPr>
                    <a:lnB w="3810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GB" sz="1000"/>
                    </a:p>
                  </a:txBody>
                  <a:tcPr>
                    <a:lnB w="3810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GB" sz="1000"/>
                    </a:p>
                  </a:txBody>
                  <a:tcPr>
                    <a:lnB w="381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075743074"/>
                  </a:ext>
                </a:extLst>
              </a:tr>
              <a:tr h="1518072">
                <a:tc gridSpan="4">
                  <a:txBody>
                    <a:bodyPr/>
                    <a:lstStyle/>
                    <a:p>
                      <a:r>
                        <a:rPr lang="en-GB" sz="1000" dirty="0"/>
                        <a:t>What does it mean for the FSO?</a:t>
                      </a:r>
                    </a:p>
                    <a:p>
                      <a:r>
                        <a:rPr lang="en-GB" sz="1000" b="0" dirty="0">
                          <a:solidFill>
                            <a:schemeClr val="bg1"/>
                          </a:solidFill>
                        </a:rPr>
                        <a:t>The role of FSO would be to:</a:t>
                      </a:r>
                    </a:p>
                    <a:p>
                      <a:pPr marL="228600" indent="-228600">
                        <a:buFont typeface="+mj-lt"/>
                        <a:buAutoNum type="arabicPeriod"/>
                      </a:pPr>
                      <a:r>
                        <a:rPr lang="en-GB" sz="1000" b="0" i="0" u="none" strike="noStrike" noProof="0" dirty="0">
                          <a:solidFill>
                            <a:schemeClr val="bg1"/>
                          </a:solidFill>
                          <a:latin typeface="Arial"/>
                        </a:rPr>
                        <a:t>Collaborate with all energy vectors and coordinate strategies to optimise cost, security &amp; resilience of GB's energy supplies in the transition to net zero</a:t>
                      </a:r>
                      <a:endParaRPr lang="en-GB" sz="1000" b="1" i="0" u="none" strike="noStrike" noProof="0" dirty="0">
                        <a:solidFill>
                          <a:srgbClr val="FFFFFF"/>
                        </a:solidFill>
                        <a:latin typeface="Arial"/>
                      </a:endParaRPr>
                    </a:p>
                    <a:p>
                      <a:pPr marL="228600" lvl="0" indent="-228600">
                        <a:buClr>
                          <a:srgbClr val="FFFFFF"/>
                        </a:buClr>
                        <a:buFont typeface="+mj-lt"/>
                        <a:buAutoNum type="arabicPeriod"/>
                      </a:pPr>
                      <a:r>
                        <a:rPr lang="en-GB" sz="1000" b="0" i="0" u="none" strike="noStrike" noProof="0" dirty="0">
                          <a:solidFill>
                            <a:schemeClr val="bg1"/>
                          </a:solidFill>
                          <a:latin typeface="Arial"/>
                        </a:rPr>
                        <a:t>Plan the energy transmission network to support this overall picture, optimising the Synergies identified above and considering the Barriers and Dependencies</a:t>
                      </a:r>
                      <a:endParaRPr lang="en-US" sz="1000" b="1" i="0" u="none" strike="noStrike" noProof="0" dirty="0">
                        <a:solidFill>
                          <a:srgbClr val="FFFFFF"/>
                        </a:solidFill>
                        <a:latin typeface="Arial"/>
                      </a:endParaRPr>
                    </a:p>
                    <a:p>
                      <a:pPr marL="228600" lvl="0" indent="-228600">
                        <a:buClr>
                          <a:srgbClr val="FFFFFF"/>
                        </a:buClr>
                        <a:buFont typeface="+mj-lt"/>
                        <a:buAutoNum type="arabicPeriod"/>
                      </a:pPr>
                      <a:r>
                        <a:rPr lang="en-GB" sz="1000" b="0" i="0" u="none" strike="noStrike" noProof="0" dirty="0">
                          <a:solidFill>
                            <a:schemeClr val="bg1"/>
                          </a:solidFill>
                          <a:latin typeface="Arial"/>
                        </a:rPr>
                        <a:t>Advise Government on the GB energy strategy and on markets required to facilitate </a:t>
                      </a:r>
                    </a:p>
                    <a:p>
                      <a:pPr marL="228600" lvl="0" indent="-228600">
                        <a:buClr>
                          <a:srgbClr val="FFFFFF"/>
                        </a:buClr>
                        <a:buFont typeface="+mj-lt"/>
                        <a:buAutoNum type="arabicPeriod"/>
                      </a:pPr>
                      <a:r>
                        <a:rPr lang="en-GB" sz="1000" b="0" i="0" u="none" strike="noStrike" noProof="0" dirty="0">
                          <a:solidFill>
                            <a:schemeClr val="bg1"/>
                          </a:solidFill>
                          <a:latin typeface="Arial"/>
                        </a:rPr>
                        <a:t>Within this plan, consider the local and national factors that this windfarm opportunity impacts, and select the optimum connection investment for this and all similar applications</a:t>
                      </a:r>
                    </a:p>
                    <a:p>
                      <a:pPr marL="228600" lvl="0" indent="-228600">
                        <a:buClr>
                          <a:srgbClr val="FFFFFF"/>
                        </a:buClr>
                        <a:buFont typeface="+mj-lt"/>
                        <a:buAutoNum type="arabicPeriod"/>
                      </a:pPr>
                      <a:r>
                        <a:rPr lang="en-GB" sz="1000" b="0" i="0" u="none" strike="noStrike" noProof="0" dirty="0">
                          <a:solidFill>
                            <a:schemeClr val="bg1"/>
                          </a:solidFill>
                          <a:latin typeface="Arial"/>
                        </a:rPr>
                        <a:t>Prepare and justify appropriate electricity network plans, and enabling investments to speed the NZ transition and exploit new renewables connections in a timely manner</a:t>
                      </a:r>
                    </a:p>
                    <a:p>
                      <a:pPr marL="228600" lvl="0" indent="-228600">
                        <a:buClr>
                          <a:srgbClr val="FFFFFF"/>
                        </a:buClr>
                        <a:buFont typeface="+mj-lt"/>
                        <a:buAutoNum type="arabicPeriod"/>
                      </a:pPr>
                      <a:r>
                        <a:rPr lang="en-GB" sz="1000" b="0" i="0" u="none" strike="noStrike" noProof="0" dirty="0">
                          <a:solidFill>
                            <a:schemeClr val="bg1"/>
                          </a:solidFill>
                          <a:latin typeface="Arial"/>
                        </a:rPr>
                        <a:t>Develop a strategy to facilitate enabling investment in key long-lead time energy assets (e.g., hydrogen storage, N-S electricity transmission) so that they facilitate the overall UK transition to NZ</a:t>
                      </a:r>
                    </a:p>
                  </a:txBody>
                  <a:tcPr>
                    <a:lnT w="38100" cap="flat" cmpd="sng" algn="ctr">
                      <a:solidFill>
                        <a:schemeClr val="bg1"/>
                      </a:solidFill>
                      <a:prstDash val="solid"/>
                      <a:round/>
                      <a:headEnd type="none" w="med" len="med"/>
                      <a:tailEnd type="none" w="med" len="med"/>
                    </a:lnT>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i="1">
                          <a:solidFill>
                            <a:schemeClr val="tx1"/>
                          </a:solidFill>
                        </a:rPr>
                        <a:t>To be completed at later phase</a:t>
                      </a:r>
                      <a:endParaRPr lang="en-GB" sz="1100" i="1">
                        <a:solidFill>
                          <a:schemeClr val="tx1"/>
                        </a:solidFill>
                        <a:cs typeface="Arial"/>
                      </a:endParaRPr>
                    </a:p>
                  </a:txBody>
                  <a:tcPr>
                    <a:lnT w="38100" cap="flat" cmpd="sng" algn="ctr">
                      <a:solidFill>
                        <a:schemeClr val="bg1"/>
                      </a:solidFill>
                      <a:prstDash val="solid"/>
                      <a:round/>
                      <a:headEnd type="none" w="med" len="med"/>
                      <a:tailEnd type="none" w="med" len="med"/>
                    </a:lnT>
                    <a:solidFill>
                      <a:schemeClr val="bg1">
                        <a:lumMod val="95000"/>
                      </a:schemeClr>
                    </a:solidFill>
                  </a:tcPr>
                </a:tc>
                <a:tc hMerge="1">
                  <a:txBody>
                    <a:bodyPr/>
                    <a:lstStyle/>
                    <a:p>
                      <a:endParaRPr lang="en-GB"/>
                    </a:p>
                  </a:txBody>
                  <a:tcPr>
                    <a:lnT w="38100" cap="flat" cmpd="sng" algn="ctr">
                      <a:solidFill>
                        <a:schemeClr val="bg1"/>
                      </a:solidFill>
                      <a:prstDash val="solid"/>
                      <a:round/>
                      <a:headEnd type="none" w="med" len="med"/>
                      <a:tailEnd type="none" w="med" len="med"/>
                    </a:lnT>
                  </a:tcPr>
                </a:tc>
                <a:tc hMerge="1">
                  <a:txBody>
                    <a:bodyPr/>
                    <a:lstStyle/>
                    <a:p>
                      <a:endParaRPr lang="en-GB"/>
                    </a:p>
                  </a:txBody>
                  <a:tcPr/>
                </a:tc>
                <a:extLst>
                  <a:ext uri="{0D108BD9-81ED-4DB2-BD59-A6C34878D82A}">
                    <a16:rowId xmlns:a16="http://schemas.microsoft.com/office/drawing/2014/main" val="3965796589"/>
                  </a:ext>
                </a:extLst>
              </a:tr>
            </a:tbl>
          </a:graphicData>
        </a:graphic>
      </p:graphicFrame>
      <p:sp>
        <p:nvSpPr>
          <p:cNvPr id="3" name="Date Placeholder 2">
            <a:extLst>
              <a:ext uri="{FF2B5EF4-FFF2-40B4-BE49-F238E27FC236}">
                <a16:creationId xmlns:a16="http://schemas.microsoft.com/office/drawing/2014/main" id="{7D137552-5144-FD9E-A79A-B63B5B5E7070}"/>
              </a:ext>
            </a:extLst>
          </p:cNvPr>
          <p:cNvSpPr>
            <a:spLocks noGrp="1"/>
          </p:cNvSpPr>
          <p:nvPr>
            <p:ph type="dt" sz="half" idx="10"/>
          </p:nvPr>
        </p:nvSpPr>
        <p:spPr/>
        <p:txBody>
          <a:bodyPr/>
          <a:lstStyle/>
          <a:p>
            <a:fld id="{51FC1547-8270-455D-9C06-A5E156A1CC54}" type="datetime4">
              <a:rPr lang="en-GB" smtClean="0"/>
              <a:t>23 January 2024</a:t>
            </a:fld>
            <a:endParaRPr lang="en-GB"/>
          </a:p>
        </p:txBody>
      </p:sp>
      <p:pic>
        <p:nvPicPr>
          <p:cNvPr id="9" name="Picture 8">
            <a:extLst>
              <a:ext uri="{FF2B5EF4-FFF2-40B4-BE49-F238E27FC236}">
                <a16:creationId xmlns:a16="http://schemas.microsoft.com/office/drawing/2014/main" id="{99CB77BD-503C-4402-A6FD-76F6C61C315E}"/>
              </a:ext>
            </a:extLst>
          </p:cNvPr>
          <p:cNvPicPr>
            <a:picLocks noChangeAspect="1"/>
          </p:cNvPicPr>
          <p:nvPr/>
        </p:nvPicPr>
        <p:blipFill>
          <a:blip r:embed="rId3"/>
          <a:stretch>
            <a:fillRect/>
          </a:stretch>
        </p:blipFill>
        <p:spPr>
          <a:xfrm>
            <a:off x="10751583" y="31441"/>
            <a:ext cx="288000" cy="302741"/>
          </a:xfrm>
          <a:prstGeom prst="rect">
            <a:avLst/>
          </a:prstGeom>
        </p:spPr>
      </p:pic>
      <p:pic>
        <p:nvPicPr>
          <p:cNvPr id="10" name="Picture 9">
            <a:extLst>
              <a:ext uri="{FF2B5EF4-FFF2-40B4-BE49-F238E27FC236}">
                <a16:creationId xmlns:a16="http://schemas.microsoft.com/office/drawing/2014/main" id="{56B15ECD-369F-4A77-85F2-BBBEBD99E5DB}"/>
              </a:ext>
            </a:extLst>
          </p:cNvPr>
          <p:cNvPicPr>
            <a:picLocks noChangeAspect="1"/>
          </p:cNvPicPr>
          <p:nvPr/>
        </p:nvPicPr>
        <p:blipFill>
          <a:blip r:embed="rId4"/>
          <a:stretch>
            <a:fillRect/>
          </a:stretch>
        </p:blipFill>
        <p:spPr>
          <a:xfrm>
            <a:off x="11120175" y="17267"/>
            <a:ext cx="253790" cy="316915"/>
          </a:xfrm>
          <a:prstGeom prst="rect">
            <a:avLst/>
          </a:prstGeom>
        </p:spPr>
      </p:pic>
      <p:sp>
        <p:nvSpPr>
          <p:cNvPr id="11" name="TextBox 10">
            <a:extLst>
              <a:ext uri="{FF2B5EF4-FFF2-40B4-BE49-F238E27FC236}">
                <a16:creationId xmlns:a16="http://schemas.microsoft.com/office/drawing/2014/main" id="{1FCE02DD-0AFA-45B5-B5BE-623A258D89A3}"/>
              </a:ext>
            </a:extLst>
          </p:cNvPr>
          <p:cNvSpPr txBox="1"/>
          <p:nvPr/>
        </p:nvSpPr>
        <p:spPr>
          <a:xfrm>
            <a:off x="11454557" y="26405"/>
            <a:ext cx="288000" cy="307777"/>
          </a:xfrm>
          <a:prstGeom prst="rect">
            <a:avLst/>
          </a:prstGeom>
          <a:noFill/>
        </p:spPr>
        <p:txBody>
          <a:bodyPr wrap="square" lIns="0" tIns="0" rIns="0" bIns="0" rtlCol="0">
            <a:spAutoFit/>
          </a:bodyPr>
          <a:lstStyle/>
          <a:p>
            <a:pPr algn="l">
              <a:lnSpc>
                <a:spcPct val="100000"/>
              </a:lnSpc>
              <a:spcBef>
                <a:spcPts val="600"/>
              </a:spcBef>
            </a:pPr>
            <a:r>
              <a:rPr lang="en-GB" sz="2000" b="1" dirty="0">
                <a:solidFill>
                  <a:schemeClr val="bg1"/>
                </a:solidFill>
              </a:rPr>
              <a:t>H</a:t>
            </a:r>
            <a:r>
              <a:rPr lang="en-GB" sz="2000" b="1" baseline="-25000" dirty="0">
                <a:solidFill>
                  <a:schemeClr val="bg1"/>
                </a:solidFill>
              </a:rPr>
              <a:t>2</a:t>
            </a:r>
          </a:p>
        </p:txBody>
      </p:sp>
      <p:pic>
        <p:nvPicPr>
          <p:cNvPr id="13" name="Picture 12">
            <a:extLst>
              <a:ext uri="{FF2B5EF4-FFF2-40B4-BE49-F238E27FC236}">
                <a16:creationId xmlns:a16="http://schemas.microsoft.com/office/drawing/2014/main" id="{C4A8A05A-19FA-4C5E-B351-C2D9D005672C}"/>
              </a:ext>
            </a:extLst>
          </p:cNvPr>
          <p:cNvPicPr>
            <a:picLocks noChangeAspect="1"/>
          </p:cNvPicPr>
          <p:nvPr/>
        </p:nvPicPr>
        <p:blipFill>
          <a:blip r:embed="rId5"/>
          <a:stretch>
            <a:fillRect/>
          </a:stretch>
        </p:blipFill>
        <p:spPr>
          <a:xfrm>
            <a:off x="11823149" y="35536"/>
            <a:ext cx="368850" cy="298646"/>
          </a:xfrm>
          <a:prstGeom prst="rect">
            <a:avLst/>
          </a:prstGeom>
        </p:spPr>
      </p:pic>
    </p:spTree>
    <p:extLst>
      <p:ext uri="{BB962C8B-B14F-4D97-AF65-F5344CB8AC3E}">
        <p14:creationId xmlns:p14="http://schemas.microsoft.com/office/powerpoint/2010/main" val="29877894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45" name="Connector: Elbow 244">
            <a:extLst>
              <a:ext uri="{FF2B5EF4-FFF2-40B4-BE49-F238E27FC236}">
                <a16:creationId xmlns:a16="http://schemas.microsoft.com/office/drawing/2014/main" id="{CB1ED85E-B4D1-CF1E-FAA5-270772456F3A}"/>
              </a:ext>
            </a:extLst>
          </p:cNvPr>
          <p:cNvCxnSpPr>
            <a:cxnSpLocks/>
            <a:stCxn id="249" idx="2"/>
          </p:cNvCxnSpPr>
          <p:nvPr/>
        </p:nvCxnSpPr>
        <p:spPr>
          <a:xfrm rot="5400000" flipH="1">
            <a:off x="6227249" y="3387894"/>
            <a:ext cx="2162039" cy="2414468"/>
          </a:xfrm>
          <a:prstGeom prst="bentConnector3">
            <a:avLst>
              <a:gd name="adj1" fmla="val -10573"/>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nvGrpSpPr>
          <p:cNvPr id="203" name="Group 202">
            <a:extLst>
              <a:ext uri="{FF2B5EF4-FFF2-40B4-BE49-F238E27FC236}">
                <a16:creationId xmlns:a16="http://schemas.microsoft.com/office/drawing/2014/main" id="{DE93B20C-5117-20D7-9358-B16DB98C71D7}"/>
              </a:ext>
            </a:extLst>
          </p:cNvPr>
          <p:cNvGrpSpPr/>
          <p:nvPr/>
        </p:nvGrpSpPr>
        <p:grpSpPr>
          <a:xfrm>
            <a:off x="5835643" y="3883281"/>
            <a:ext cx="324000" cy="255703"/>
            <a:chOff x="5883273" y="3682113"/>
            <a:chExt cx="324000" cy="255703"/>
          </a:xfrm>
        </p:grpSpPr>
        <p:sp>
          <p:nvSpPr>
            <p:cNvPr id="5" name="Rectangle 4">
              <a:extLst>
                <a:ext uri="{FF2B5EF4-FFF2-40B4-BE49-F238E27FC236}">
                  <a16:creationId xmlns:a16="http://schemas.microsoft.com/office/drawing/2014/main" id="{43519210-852E-6914-D824-84D320D54892}"/>
                </a:ext>
              </a:extLst>
            </p:cNvPr>
            <p:cNvSpPr/>
            <p:nvPr/>
          </p:nvSpPr>
          <p:spPr>
            <a:xfrm>
              <a:off x="5883273" y="3733673"/>
              <a:ext cx="324000" cy="152582"/>
            </a:xfrm>
            <a:prstGeom prst="rect">
              <a:avLst/>
            </a:prstGeom>
            <a:solidFill>
              <a:srgbClr val="F2F2F2">
                <a:alpha val="81961"/>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272" name="Rectangle 271">
              <a:extLst>
                <a:ext uri="{FF2B5EF4-FFF2-40B4-BE49-F238E27FC236}">
                  <a16:creationId xmlns:a16="http://schemas.microsoft.com/office/drawing/2014/main" id="{7328FD76-A993-50E6-B7D4-DA518EAB8C1B}"/>
                </a:ext>
              </a:extLst>
            </p:cNvPr>
            <p:cNvSpPr/>
            <p:nvPr/>
          </p:nvSpPr>
          <p:spPr>
            <a:xfrm>
              <a:off x="5883273" y="3682113"/>
              <a:ext cx="324000" cy="255703"/>
            </a:xfrm>
            <a:prstGeom prst="rect">
              <a:avLst/>
            </a:prstGeom>
            <a:solidFill>
              <a:srgbClr val="F2F2F2">
                <a:alpha val="50196"/>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grpSp>
      <p:sp>
        <p:nvSpPr>
          <p:cNvPr id="4" name="Slide Number Placeholder 3">
            <a:extLst>
              <a:ext uri="{FF2B5EF4-FFF2-40B4-BE49-F238E27FC236}">
                <a16:creationId xmlns:a16="http://schemas.microsoft.com/office/drawing/2014/main" id="{D49BD5B0-4218-B8D9-FD85-04D56C273EC1}"/>
              </a:ext>
            </a:extLst>
          </p:cNvPr>
          <p:cNvSpPr>
            <a:spLocks noGrp="1"/>
          </p:cNvSpPr>
          <p:nvPr>
            <p:ph type="sldNum" sz="quarter" idx="12"/>
          </p:nvPr>
        </p:nvSpPr>
        <p:spPr/>
        <p:txBody>
          <a:bodyPr/>
          <a:lstStyle/>
          <a:p>
            <a:fld id="{5BA07366-CB75-4AA8-9E5B-928B849F427C}" type="slidenum">
              <a:rPr lang="en-GB" smtClean="0"/>
              <a:t>25</a:t>
            </a:fld>
            <a:endParaRPr lang="en-GB"/>
          </a:p>
        </p:txBody>
      </p:sp>
      <p:grpSp>
        <p:nvGrpSpPr>
          <p:cNvPr id="222" name="Group 221">
            <a:extLst>
              <a:ext uri="{FF2B5EF4-FFF2-40B4-BE49-F238E27FC236}">
                <a16:creationId xmlns:a16="http://schemas.microsoft.com/office/drawing/2014/main" id="{B5625E23-104B-2915-3219-0BC92BA3D9C5}"/>
              </a:ext>
            </a:extLst>
          </p:cNvPr>
          <p:cNvGrpSpPr/>
          <p:nvPr/>
        </p:nvGrpSpPr>
        <p:grpSpPr>
          <a:xfrm>
            <a:off x="9342188" y="4929135"/>
            <a:ext cx="1044000" cy="762747"/>
            <a:chOff x="9537002" y="4856990"/>
            <a:chExt cx="1044000" cy="762747"/>
          </a:xfrm>
        </p:grpSpPr>
        <p:pic>
          <p:nvPicPr>
            <p:cNvPr id="3" name="Picture 2">
              <a:extLst>
                <a:ext uri="{FF2B5EF4-FFF2-40B4-BE49-F238E27FC236}">
                  <a16:creationId xmlns:a16="http://schemas.microsoft.com/office/drawing/2014/main" id="{2232B33D-52C7-DA07-55EF-F04CF9757716}"/>
                </a:ext>
              </a:extLst>
            </p:cNvPr>
            <p:cNvPicPr>
              <a:picLocks noChangeAspect="1"/>
            </p:cNvPicPr>
            <p:nvPr/>
          </p:nvPicPr>
          <p:blipFill>
            <a:blip r:embed="rId3"/>
            <a:stretch>
              <a:fillRect/>
            </a:stretch>
          </p:blipFill>
          <p:spPr>
            <a:xfrm>
              <a:off x="9819068" y="4856990"/>
              <a:ext cx="479868" cy="569273"/>
            </a:xfrm>
            <a:prstGeom prst="rect">
              <a:avLst/>
            </a:prstGeom>
          </p:spPr>
        </p:pic>
        <p:sp>
          <p:nvSpPr>
            <p:cNvPr id="8" name="TextBox 7">
              <a:extLst>
                <a:ext uri="{FF2B5EF4-FFF2-40B4-BE49-F238E27FC236}">
                  <a16:creationId xmlns:a16="http://schemas.microsoft.com/office/drawing/2014/main" id="{68E76406-347E-78C2-F6C1-849CE0EAEF80}"/>
                </a:ext>
              </a:extLst>
            </p:cNvPr>
            <p:cNvSpPr txBox="1"/>
            <p:nvPr/>
          </p:nvSpPr>
          <p:spPr>
            <a:xfrm>
              <a:off x="9537002" y="5465849"/>
              <a:ext cx="1044000" cy="153888"/>
            </a:xfrm>
            <a:prstGeom prst="rect">
              <a:avLst/>
            </a:prstGeom>
            <a:noFill/>
          </p:spPr>
          <p:txBody>
            <a:bodyPr wrap="square" lIns="0" tIns="0" rIns="0" bIns="0" rtlCol="0">
              <a:spAutoFit/>
            </a:bodyPr>
            <a:lstStyle/>
            <a:p>
              <a:pPr algn="l">
                <a:lnSpc>
                  <a:spcPct val="100000"/>
                </a:lnSpc>
                <a:spcBef>
                  <a:spcPts val="600"/>
                </a:spcBef>
              </a:pPr>
              <a:r>
                <a:rPr lang="en-GB" sz="1000">
                  <a:solidFill>
                    <a:schemeClr val="accent6"/>
                  </a:solidFill>
                </a:rPr>
                <a:t>ELECTROLYSER</a:t>
              </a:r>
            </a:p>
          </p:txBody>
        </p:sp>
      </p:grpSp>
      <p:sp>
        <p:nvSpPr>
          <p:cNvPr id="164" name="Oval 163">
            <a:extLst>
              <a:ext uri="{FF2B5EF4-FFF2-40B4-BE49-F238E27FC236}">
                <a16:creationId xmlns:a16="http://schemas.microsoft.com/office/drawing/2014/main" id="{44F48835-D626-7378-816A-D16B947F4652}"/>
              </a:ext>
            </a:extLst>
          </p:cNvPr>
          <p:cNvSpPr/>
          <p:nvPr/>
        </p:nvSpPr>
        <p:spPr>
          <a:xfrm>
            <a:off x="8602576" y="5658232"/>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4</a:t>
            </a:r>
          </a:p>
        </p:txBody>
      </p:sp>
      <p:cxnSp>
        <p:nvCxnSpPr>
          <p:cNvPr id="165" name="Connector: Elbow 164">
            <a:extLst>
              <a:ext uri="{FF2B5EF4-FFF2-40B4-BE49-F238E27FC236}">
                <a16:creationId xmlns:a16="http://schemas.microsoft.com/office/drawing/2014/main" id="{EBE282E5-0486-BD5F-D143-9C5A9652B0D1}"/>
              </a:ext>
            </a:extLst>
          </p:cNvPr>
          <p:cNvCxnSpPr>
            <a:cxnSpLocks/>
            <a:stCxn id="14" idx="0"/>
          </p:cNvCxnSpPr>
          <p:nvPr/>
        </p:nvCxnSpPr>
        <p:spPr>
          <a:xfrm rot="16200000" flipV="1">
            <a:off x="6709644" y="4675334"/>
            <a:ext cx="616641" cy="938"/>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158" name="Group 157">
            <a:extLst>
              <a:ext uri="{FF2B5EF4-FFF2-40B4-BE49-F238E27FC236}">
                <a16:creationId xmlns:a16="http://schemas.microsoft.com/office/drawing/2014/main" id="{1B7CDF0B-9EA8-01F0-BFFA-17CC03EC19AF}"/>
              </a:ext>
            </a:extLst>
          </p:cNvPr>
          <p:cNvGrpSpPr/>
          <p:nvPr/>
        </p:nvGrpSpPr>
        <p:grpSpPr>
          <a:xfrm>
            <a:off x="7854389" y="1696938"/>
            <a:ext cx="1116000" cy="688099"/>
            <a:chOff x="7906941" y="1864060"/>
            <a:chExt cx="1116000" cy="688099"/>
          </a:xfrm>
        </p:grpSpPr>
        <p:pic>
          <p:nvPicPr>
            <p:cNvPr id="171" name="Picture 170">
              <a:extLst>
                <a:ext uri="{FF2B5EF4-FFF2-40B4-BE49-F238E27FC236}">
                  <a16:creationId xmlns:a16="http://schemas.microsoft.com/office/drawing/2014/main" id="{CD3C5C16-B63E-8928-4A9A-090C413125A9}"/>
                </a:ext>
              </a:extLst>
            </p:cNvPr>
            <p:cNvPicPr>
              <a:picLocks noChangeAspect="1"/>
            </p:cNvPicPr>
            <p:nvPr/>
          </p:nvPicPr>
          <p:blipFill>
            <a:blip r:embed="rId4"/>
            <a:stretch>
              <a:fillRect/>
            </a:stretch>
          </p:blipFill>
          <p:spPr>
            <a:xfrm>
              <a:off x="8200130" y="1864060"/>
              <a:ext cx="529622" cy="525564"/>
            </a:xfrm>
            <a:prstGeom prst="rect">
              <a:avLst/>
            </a:prstGeom>
          </p:spPr>
        </p:pic>
        <p:sp>
          <p:nvSpPr>
            <p:cNvPr id="172" name="TextBox 171">
              <a:extLst>
                <a:ext uri="{FF2B5EF4-FFF2-40B4-BE49-F238E27FC236}">
                  <a16:creationId xmlns:a16="http://schemas.microsoft.com/office/drawing/2014/main" id="{58B2EB7E-7D91-202F-F03A-3D284B0C258D}"/>
                </a:ext>
              </a:extLst>
            </p:cNvPr>
            <p:cNvSpPr txBox="1"/>
            <p:nvPr/>
          </p:nvSpPr>
          <p:spPr>
            <a:xfrm>
              <a:off x="7906941" y="2398271"/>
              <a:ext cx="1116000" cy="153888"/>
            </a:xfrm>
            <a:prstGeom prst="rect">
              <a:avLst/>
            </a:prstGeom>
            <a:noFill/>
          </p:spPr>
          <p:txBody>
            <a:bodyPr wrap="square" lIns="0" tIns="0" rIns="0" bIns="0" rtlCol="0">
              <a:spAutoFit/>
            </a:bodyPr>
            <a:lstStyle/>
            <a:p>
              <a:pPr algn="ctr">
                <a:lnSpc>
                  <a:spcPct val="100000"/>
                </a:lnSpc>
                <a:spcBef>
                  <a:spcPts val="600"/>
                </a:spcBef>
              </a:pPr>
              <a:r>
                <a:rPr lang="en-GB" sz="1000">
                  <a:solidFill>
                    <a:schemeClr val="tx2"/>
                  </a:solidFill>
                </a:rPr>
                <a:t>NUCLEAR PLANT</a:t>
              </a:r>
            </a:p>
          </p:txBody>
        </p:sp>
      </p:grpSp>
      <p:cxnSp>
        <p:nvCxnSpPr>
          <p:cNvPr id="200" name="Connector: Elbow 199">
            <a:extLst>
              <a:ext uri="{FF2B5EF4-FFF2-40B4-BE49-F238E27FC236}">
                <a16:creationId xmlns:a16="http://schemas.microsoft.com/office/drawing/2014/main" id="{9477DEFC-E3A1-9BAD-1765-CC7E45449FBB}"/>
              </a:ext>
            </a:extLst>
          </p:cNvPr>
          <p:cNvCxnSpPr>
            <a:cxnSpLocks/>
            <a:stCxn id="3" idx="1"/>
            <a:endCxn id="250" idx="3"/>
          </p:cNvCxnSpPr>
          <p:nvPr/>
        </p:nvCxnSpPr>
        <p:spPr>
          <a:xfrm rot="10800000">
            <a:off x="8810904" y="5212560"/>
            <a:ext cx="813350" cy="1212"/>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206" name="Connector: Elbow 205">
            <a:extLst>
              <a:ext uri="{FF2B5EF4-FFF2-40B4-BE49-F238E27FC236}">
                <a16:creationId xmlns:a16="http://schemas.microsoft.com/office/drawing/2014/main" id="{A6974946-5F7C-56C1-29CD-77A40A78188E}"/>
              </a:ext>
            </a:extLst>
          </p:cNvPr>
          <p:cNvCxnSpPr>
            <a:cxnSpLocks/>
            <a:stCxn id="171" idx="1"/>
          </p:cNvCxnSpPr>
          <p:nvPr/>
        </p:nvCxnSpPr>
        <p:spPr>
          <a:xfrm rot="10800000" flipV="1">
            <a:off x="7017496" y="1959720"/>
            <a:ext cx="1130083" cy="1507762"/>
          </a:xfrm>
          <a:prstGeom prst="bentConnector2">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181" name="Group 180">
            <a:extLst>
              <a:ext uri="{FF2B5EF4-FFF2-40B4-BE49-F238E27FC236}">
                <a16:creationId xmlns:a16="http://schemas.microsoft.com/office/drawing/2014/main" id="{D35E63A7-58C0-E4FE-C255-B57909F176AA}"/>
              </a:ext>
            </a:extLst>
          </p:cNvPr>
          <p:cNvGrpSpPr/>
          <p:nvPr/>
        </p:nvGrpSpPr>
        <p:grpSpPr>
          <a:xfrm>
            <a:off x="7329391" y="994398"/>
            <a:ext cx="1080000" cy="725140"/>
            <a:chOff x="10175306" y="1563721"/>
            <a:chExt cx="1080000" cy="725140"/>
          </a:xfrm>
        </p:grpSpPr>
        <p:pic>
          <p:nvPicPr>
            <p:cNvPr id="205" name="Picture 204">
              <a:extLst>
                <a:ext uri="{FF2B5EF4-FFF2-40B4-BE49-F238E27FC236}">
                  <a16:creationId xmlns:a16="http://schemas.microsoft.com/office/drawing/2014/main" id="{3D2CF10F-182D-934B-8DFA-DE9E89AF3178}"/>
                </a:ext>
              </a:extLst>
            </p:cNvPr>
            <p:cNvPicPr>
              <a:picLocks noChangeAspect="1"/>
            </p:cNvPicPr>
            <p:nvPr/>
          </p:nvPicPr>
          <p:blipFill>
            <a:blip r:embed="rId3"/>
            <a:stretch>
              <a:fillRect/>
            </a:stretch>
          </p:blipFill>
          <p:spPr>
            <a:xfrm>
              <a:off x="10475372" y="1563721"/>
              <a:ext cx="479868" cy="569273"/>
            </a:xfrm>
            <a:prstGeom prst="rect">
              <a:avLst/>
            </a:prstGeom>
          </p:spPr>
        </p:pic>
        <p:sp>
          <p:nvSpPr>
            <p:cNvPr id="215" name="TextBox 214">
              <a:extLst>
                <a:ext uri="{FF2B5EF4-FFF2-40B4-BE49-F238E27FC236}">
                  <a16:creationId xmlns:a16="http://schemas.microsoft.com/office/drawing/2014/main" id="{3B6CCBC0-C295-2A9B-61CC-EC71D0228BD4}"/>
                </a:ext>
              </a:extLst>
            </p:cNvPr>
            <p:cNvSpPr txBox="1"/>
            <p:nvPr/>
          </p:nvSpPr>
          <p:spPr>
            <a:xfrm>
              <a:off x="10175306" y="2134973"/>
              <a:ext cx="1080000" cy="153888"/>
            </a:xfrm>
            <a:prstGeom prst="rect">
              <a:avLst/>
            </a:prstGeom>
            <a:noFill/>
          </p:spPr>
          <p:txBody>
            <a:bodyPr wrap="square" lIns="0" tIns="0" rIns="0" bIns="0" rtlCol="0">
              <a:spAutoFit/>
            </a:bodyPr>
            <a:lstStyle/>
            <a:p>
              <a:pPr algn="l">
                <a:lnSpc>
                  <a:spcPct val="100000"/>
                </a:lnSpc>
                <a:spcBef>
                  <a:spcPts val="600"/>
                </a:spcBef>
              </a:pPr>
              <a:r>
                <a:rPr lang="en-GB" sz="1000">
                  <a:solidFill>
                    <a:schemeClr val="accent6"/>
                  </a:solidFill>
                </a:rPr>
                <a:t>ELECTROLYSER</a:t>
              </a:r>
            </a:p>
          </p:txBody>
        </p:sp>
      </p:grpSp>
      <p:sp>
        <p:nvSpPr>
          <p:cNvPr id="229" name="Oval 228">
            <a:extLst>
              <a:ext uri="{FF2B5EF4-FFF2-40B4-BE49-F238E27FC236}">
                <a16:creationId xmlns:a16="http://schemas.microsoft.com/office/drawing/2014/main" id="{B0B5D51D-9255-B4BF-FF44-3DDE13B3EE09}"/>
              </a:ext>
            </a:extLst>
          </p:cNvPr>
          <p:cNvSpPr/>
          <p:nvPr/>
        </p:nvSpPr>
        <p:spPr>
          <a:xfrm>
            <a:off x="9732007" y="1379792"/>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5</a:t>
            </a:r>
          </a:p>
        </p:txBody>
      </p:sp>
      <p:sp>
        <p:nvSpPr>
          <p:cNvPr id="259" name="Speech Bubble: Rectangle 258">
            <a:extLst>
              <a:ext uri="{FF2B5EF4-FFF2-40B4-BE49-F238E27FC236}">
                <a16:creationId xmlns:a16="http://schemas.microsoft.com/office/drawing/2014/main" id="{809E2DF1-BCD3-D25E-86AD-1DA5D91BE61B}"/>
              </a:ext>
            </a:extLst>
          </p:cNvPr>
          <p:cNvSpPr/>
          <p:nvPr/>
        </p:nvSpPr>
        <p:spPr>
          <a:xfrm>
            <a:off x="9053523" y="5724260"/>
            <a:ext cx="1944000" cy="561860"/>
          </a:xfrm>
          <a:prstGeom prst="wedgeRectCallout">
            <a:avLst>
              <a:gd name="adj1" fmla="val -59329"/>
              <a:gd name="adj2" fmla="val -37757"/>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t>Hydrogen storage to maximise recovery of  renewable energy and provide seasonal storage</a:t>
            </a:r>
          </a:p>
        </p:txBody>
      </p:sp>
      <p:sp>
        <p:nvSpPr>
          <p:cNvPr id="260" name="Speech Bubble: Rectangle 259">
            <a:extLst>
              <a:ext uri="{FF2B5EF4-FFF2-40B4-BE49-F238E27FC236}">
                <a16:creationId xmlns:a16="http://schemas.microsoft.com/office/drawing/2014/main" id="{5EDB0D58-4B5C-F437-2847-ABE55AA3C3C5}"/>
              </a:ext>
            </a:extLst>
          </p:cNvPr>
          <p:cNvSpPr/>
          <p:nvPr/>
        </p:nvSpPr>
        <p:spPr>
          <a:xfrm>
            <a:off x="10397439" y="1075955"/>
            <a:ext cx="1140978" cy="468830"/>
          </a:xfrm>
          <a:prstGeom prst="wedgeRectCallout">
            <a:avLst>
              <a:gd name="adj1" fmla="val -83699"/>
              <a:gd name="adj2" fmla="val 45882"/>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t>Optimising a nuclear plant connection</a:t>
            </a:r>
          </a:p>
        </p:txBody>
      </p:sp>
      <p:grpSp>
        <p:nvGrpSpPr>
          <p:cNvPr id="237" name="Group 236">
            <a:extLst>
              <a:ext uri="{FF2B5EF4-FFF2-40B4-BE49-F238E27FC236}">
                <a16:creationId xmlns:a16="http://schemas.microsoft.com/office/drawing/2014/main" id="{38371651-8E9B-74F5-F5A9-4CD682F753BD}"/>
              </a:ext>
            </a:extLst>
          </p:cNvPr>
          <p:cNvGrpSpPr/>
          <p:nvPr/>
        </p:nvGrpSpPr>
        <p:grpSpPr>
          <a:xfrm>
            <a:off x="8999726" y="1741928"/>
            <a:ext cx="436266" cy="559149"/>
            <a:chOff x="9543589" y="1670064"/>
            <a:chExt cx="436266" cy="559149"/>
          </a:xfrm>
        </p:grpSpPr>
        <p:pic>
          <p:nvPicPr>
            <p:cNvPr id="27" name="Picture 26">
              <a:extLst>
                <a:ext uri="{FF2B5EF4-FFF2-40B4-BE49-F238E27FC236}">
                  <a16:creationId xmlns:a16="http://schemas.microsoft.com/office/drawing/2014/main" id="{44D2407F-4FDF-054A-DEEE-BE3845823E28}"/>
                </a:ext>
              </a:extLst>
            </p:cNvPr>
            <p:cNvPicPr>
              <a:picLocks noChangeAspect="1"/>
            </p:cNvPicPr>
            <p:nvPr/>
          </p:nvPicPr>
          <p:blipFill>
            <a:blip r:embed="rId5"/>
            <a:stretch>
              <a:fillRect/>
            </a:stretch>
          </p:blipFill>
          <p:spPr>
            <a:xfrm>
              <a:off x="9543589" y="1670064"/>
              <a:ext cx="436266" cy="436266"/>
            </a:xfrm>
            <a:prstGeom prst="rect">
              <a:avLst/>
            </a:prstGeom>
            <a:ln>
              <a:noFill/>
            </a:ln>
          </p:spPr>
        </p:pic>
        <p:sp>
          <p:nvSpPr>
            <p:cNvPr id="227" name="TextBox 226">
              <a:extLst>
                <a:ext uri="{FF2B5EF4-FFF2-40B4-BE49-F238E27FC236}">
                  <a16:creationId xmlns:a16="http://schemas.microsoft.com/office/drawing/2014/main" id="{21ECB51F-12B2-7557-33D2-D51D728DC64A}"/>
                </a:ext>
              </a:extLst>
            </p:cNvPr>
            <p:cNvSpPr txBox="1"/>
            <p:nvPr/>
          </p:nvSpPr>
          <p:spPr>
            <a:xfrm>
              <a:off x="9549308" y="2090714"/>
              <a:ext cx="424829" cy="138499"/>
            </a:xfrm>
            <a:prstGeom prst="rect">
              <a:avLst/>
            </a:prstGeom>
            <a:noFill/>
            <a:ln>
              <a:noFill/>
            </a:ln>
          </p:spPr>
          <p:txBody>
            <a:bodyPr wrap="square" lIns="0" tIns="0" rIns="0" bIns="0" rtlCol="0">
              <a:spAutoFit/>
            </a:bodyPr>
            <a:lstStyle/>
            <a:p>
              <a:pPr algn="ctr">
                <a:lnSpc>
                  <a:spcPct val="100000"/>
                </a:lnSpc>
                <a:spcBef>
                  <a:spcPts val="600"/>
                </a:spcBef>
              </a:pPr>
              <a:r>
                <a:rPr lang="en-GB" sz="900">
                  <a:solidFill>
                    <a:srgbClr val="9933FF"/>
                  </a:solidFill>
                </a:rPr>
                <a:t>HEAT</a:t>
              </a:r>
            </a:p>
          </p:txBody>
        </p:sp>
      </p:grpSp>
      <p:cxnSp>
        <p:nvCxnSpPr>
          <p:cNvPr id="235" name="Connector: Elbow 234">
            <a:extLst>
              <a:ext uri="{FF2B5EF4-FFF2-40B4-BE49-F238E27FC236}">
                <a16:creationId xmlns:a16="http://schemas.microsoft.com/office/drawing/2014/main" id="{D1A26B1E-7C55-3A20-1299-64C1E4E66406}"/>
              </a:ext>
            </a:extLst>
          </p:cNvPr>
          <p:cNvCxnSpPr>
            <a:cxnSpLocks/>
            <a:stCxn id="27" idx="3"/>
            <a:endCxn id="205" idx="3"/>
          </p:cNvCxnSpPr>
          <p:nvPr/>
        </p:nvCxnSpPr>
        <p:spPr>
          <a:xfrm flipH="1" flipV="1">
            <a:off x="8109325" y="1279035"/>
            <a:ext cx="1326667" cy="681026"/>
          </a:xfrm>
          <a:prstGeom prst="bentConnector3">
            <a:avLst>
              <a:gd name="adj1" fmla="val -17231"/>
            </a:avLst>
          </a:prstGeom>
          <a:ln w="38100">
            <a:solidFill>
              <a:srgbClr val="9933FF"/>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21" name="Group 20">
            <a:extLst>
              <a:ext uri="{FF2B5EF4-FFF2-40B4-BE49-F238E27FC236}">
                <a16:creationId xmlns:a16="http://schemas.microsoft.com/office/drawing/2014/main" id="{D397C199-7CB5-7F3C-127D-E4F460B73E0A}"/>
              </a:ext>
            </a:extLst>
          </p:cNvPr>
          <p:cNvGrpSpPr/>
          <p:nvPr/>
        </p:nvGrpSpPr>
        <p:grpSpPr>
          <a:xfrm>
            <a:off x="6592823" y="4984123"/>
            <a:ext cx="946852" cy="804891"/>
            <a:chOff x="6447631" y="4390175"/>
            <a:chExt cx="946852" cy="804891"/>
          </a:xfrm>
        </p:grpSpPr>
        <p:pic>
          <p:nvPicPr>
            <p:cNvPr id="14" name="Picture 13">
              <a:extLst>
                <a:ext uri="{FF2B5EF4-FFF2-40B4-BE49-F238E27FC236}">
                  <a16:creationId xmlns:a16="http://schemas.microsoft.com/office/drawing/2014/main" id="{292ED398-3365-7331-6308-A2002DE47A82}"/>
                </a:ext>
              </a:extLst>
            </p:cNvPr>
            <p:cNvPicPr>
              <a:picLocks noChangeAspect="1"/>
            </p:cNvPicPr>
            <p:nvPr/>
          </p:nvPicPr>
          <p:blipFill>
            <a:blip r:embed="rId6"/>
            <a:stretch>
              <a:fillRect/>
            </a:stretch>
          </p:blipFill>
          <p:spPr>
            <a:xfrm>
              <a:off x="6619167" y="4390175"/>
              <a:ext cx="508148" cy="462349"/>
            </a:xfrm>
            <a:prstGeom prst="rect">
              <a:avLst/>
            </a:prstGeom>
          </p:spPr>
        </p:pic>
        <p:sp>
          <p:nvSpPr>
            <p:cNvPr id="20" name="TextBox 19">
              <a:extLst>
                <a:ext uri="{FF2B5EF4-FFF2-40B4-BE49-F238E27FC236}">
                  <a16:creationId xmlns:a16="http://schemas.microsoft.com/office/drawing/2014/main" id="{F830B1C2-A25A-940C-8951-D564FB52BAF9}"/>
                </a:ext>
              </a:extLst>
            </p:cNvPr>
            <p:cNvSpPr txBox="1"/>
            <p:nvPr/>
          </p:nvSpPr>
          <p:spPr>
            <a:xfrm>
              <a:off x="6447631" y="4856512"/>
              <a:ext cx="946852" cy="338554"/>
            </a:xfrm>
            <a:prstGeom prst="rect">
              <a:avLst/>
            </a:prstGeom>
            <a:noFill/>
          </p:spPr>
          <p:txBody>
            <a:bodyPr wrap="square" lIns="0" tIns="0" rIns="0" bIns="0" rtlCol="0">
              <a:spAutoFit/>
            </a:bodyPr>
            <a:lstStyle/>
            <a:p>
              <a:pPr algn="ctr">
                <a:lnSpc>
                  <a:spcPct val="100000"/>
                </a:lnSpc>
                <a:spcBef>
                  <a:spcPts val="600"/>
                </a:spcBef>
              </a:pPr>
              <a:r>
                <a:rPr lang="en-GB" sz="1100">
                  <a:solidFill>
                    <a:schemeClr val="tx2"/>
                  </a:solidFill>
                </a:rPr>
                <a:t>POWER GENERATOR</a:t>
              </a:r>
            </a:p>
          </p:txBody>
        </p:sp>
      </p:grpSp>
      <p:grpSp>
        <p:nvGrpSpPr>
          <p:cNvPr id="151" name="Group 150">
            <a:extLst>
              <a:ext uri="{FF2B5EF4-FFF2-40B4-BE49-F238E27FC236}">
                <a16:creationId xmlns:a16="http://schemas.microsoft.com/office/drawing/2014/main" id="{F0C4FBAB-270D-AC64-80FF-7267B36AB327}"/>
              </a:ext>
            </a:extLst>
          </p:cNvPr>
          <p:cNvGrpSpPr/>
          <p:nvPr/>
        </p:nvGrpSpPr>
        <p:grpSpPr>
          <a:xfrm>
            <a:off x="8042077" y="4892946"/>
            <a:ext cx="946852" cy="783201"/>
            <a:chOff x="8042077" y="4892946"/>
            <a:chExt cx="946852" cy="783201"/>
          </a:xfrm>
        </p:grpSpPr>
        <p:sp>
          <p:nvSpPr>
            <p:cNvPr id="249" name="TextBox 248">
              <a:extLst>
                <a:ext uri="{FF2B5EF4-FFF2-40B4-BE49-F238E27FC236}">
                  <a16:creationId xmlns:a16="http://schemas.microsoft.com/office/drawing/2014/main" id="{16AABB36-C876-FC36-C6A8-B78D980A508F}"/>
                </a:ext>
              </a:extLst>
            </p:cNvPr>
            <p:cNvSpPr txBox="1"/>
            <p:nvPr/>
          </p:nvSpPr>
          <p:spPr>
            <a:xfrm>
              <a:off x="8042077" y="5506870"/>
              <a:ext cx="946852" cy="169277"/>
            </a:xfrm>
            <a:prstGeom prst="rect">
              <a:avLst/>
            </a:prstGeom>
            <a:noFill/>
          </p:spPr>
          <p:txBody>
            <a:bodyPr wrap="square" lIns="0" tIns="0" rIns="0" bIns="0" rtlCol="0">
              <a:spAutoFit/>
            </a:bodyPr>
            <a:lstStyle/>
            <a:p>
              <a:pPr algn="ctr">
                <a:lnSpc>
                  <a:spcPct val="100000"/>
                </a:lnSpc>
                <a:spcBef>
                  <a:spcPts val="600"/>
                </a:spcBef>
              </a:pPr>
              <a:r>
                <a:rPr lang="en-GB" sz="1100" dirty="0">
                  <a:solidFill>
                    <a:schemeClr val="tx2"/>
                  </a:solidFill>
                </a:rPr>
                <a:t>H</a:t>
              </a:r>
              <a:r>
                <a:rPr lang="en-GB" sz="1100" baseline="-25000" dirty="0">
                  <a:solidFill>
                    <a:schemeClr val="tx2"/>
                  </a:solidFill>
                </a:rPr>
                <a:t>2</a:t>
              </a:r>
              <a:r>
                <a:rPr lang="en-GB" sz="1100" dirty="0">
                  <a:solidFill>
                    <a:schemeClr val="tx2"/>
                  </a:solidFill>
                </a:rPr>
                <a:t> STORAGE</a:t>
              </a:r>
            </a:p>
          </p:txBody>
        </p:sp>
        <p:pic>
          <p:nvPicPr>
            <p:cNvPr id="250" name="Picture 249">
              <a:extLst>
                <a:ext uri="{FF2B5EF4-FFF2-40B4-BE49-F238E27FC236}">
                  <a16:creationId xmlns:a16="http://schemas.microsoft.com/office/drawing/2014/main" id="{BAE0A0F7-5C8F-2A8B-955F-EBF57B2DBC63}"/>
                </a:ext>
              </a:extLst>
            </p:cNvPr>
            <p:cNvPicPr>
              <a:picLocks noChangeAspect="1"/>
            </p:cNvPicPr>
            <p:nvPr/>
          </p:nvPicPr>
          <p:blipFill>
            <a:blip r:embed="rId7"/>
            <a:stretch>
              <a:fillRect/>
            </a:stretch>
          </p:blipFill>
          <p:spPr>
            <a:xfrm>
              <a:off x="8163636" y="4892946"/>
              <a:ext cx="647268" cy="639227"/>
            </a:xfrm>
            <a:prstGeom prst="rect">
              <a:avLst/>
            </a:prstGeom>
          </p:spPr>
        </p:pic>
      </p:grpSp>
      <p:cxnSp>
        <p:nvCxnSpPr>
          <p:cNvPr id="36" name="Connector: Elbow 35">
            <a:extLst>
              <a:ext uri="{FF2B5EF4-FFF2-40B4-BE49-F238E27FC236}">
                <a16:creationId xmlns:a16="http://schemas.microsoft.com/office/drawing/2014/main" id="{7267DCC0-21C6-1F0F-6542-5FA63668E7E8}"/>
              </a:ext>
            </a:extLst>
          </p:cNvPr>
          <p:cNvCxnSpPr>
            <a:cxnSpLocks/>
            <a:stCxn id="250" idx="1"/>
            <a:endCxn id="14" idx="3"/>
          </p:cNvCxnSpPr>
          <p:nvPr/>
        </p:nvCxnSpPr>
        <p:spPr>
          <a:xfrm rot="10800000" flipV="1">
            <a:off x="7272508" y="5212560"/>
            <a:ext cx="891129" cy="2738"/>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17" name="Oval 16">
            <a:extLst>
              <a:ext uri="{FF2B5EF4-FFF2-40B4-BE49-F238E27FC236}">
                <a16:creationId xmlns:a16="http://schemas.microsoft.com/office/drawing/2014/main" id="{F536D39C-6E44-A723-D6E2-140D848AF8B0}"/>
              </a:ext>
            </a:extLst>
          </p:cNvPr>
          <p:cNvSpPr/>
          <p:nvPr/>
        </p:nvSpPr>
        <p:spPr>
          <a:xfrm>
            <a:off x="4502053" y="2762989"/>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6</a:t>
            </a:r>
          </a:p>
        </p:txBody>
      </p:sp>
      <p:cxnSp>
        <p:nvCxnSpPr>
          <p:cNvPr id="293" name="Connector: Elbow 292">
            <a:extLst>
              <a:ext uri="{FF2B5EF4-FFF2-40B4-BE49-F238E27FC236}">
                <a16:creationId xmlns:a16="http://schemas.microsoft.com/office/drawing/2014/main" id="{688DF49F-E1A9-E7FF-70A3-A474A6087F39}"/>
              </a:ext>
            </a:extLst>
          </p:cNvPr>
          <p:cNvCxnSpPr>
            <a:cxnSpLocks/>
          </p:cNvCxnSpPr>
          <p:nvPr/>
        </p:nvCxnSpPr>
        <p:spPr>
          <a:xfrm rot="5400000" flipH="1" flipV="1">
            <a:off x="5775945" y="4718613"/>
            <a:ext cx="652941" cy="0"/>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295" name="Title 1">
            <a:extLst>
              <a:ext uri="{FF2B5EF4-FFF2-40B4-BE49-F238E27FC236}">
                <a16:creationId xmlns:a16="http://schemas.microsoft.com/office/drawing/2014/main" id="{48C90619-A31E-9492-1391-CE5CC8ABB982}"/>
              </a:ext>
            </a:extLst>
          </p:cNvPr>
          <p:cNvSpPr txBox="1">
            <a:spLocks/>
          </p:cNvSpPr>
          <p:nvPr/>
        </p:nvSpPr>
        <p:spPr>
          <a:xfrm>
            <a:off x="97411" y="385010"/>
            <a:ext cx="11110914" cy="936000"/>
          </a:xfrm>
          <a:prstGeom prst="rect">
            <a:avLst/>
          </a:prstGeom>
        </p:spPr>
        <p:txBody>
          <a:bodyPr vert="horz" lIns="0" tIns="0" rIns="0" bIns="0" rtlCol="0" anchor="t" anchorCtr="0">
            <a:noAutofit/>
          </a:bodyPr>
          <a:lstStyle>
            <a:lvl1pPr algn="l" defTabSz="914400" rtl="0" eaLnBrk="1" latinLnBrk="0" hangingPunct="1">
              <a:lnSpc>
                <a:spcPct val="83000"/>
              </a:lnSpc>
              <a:spcBef>
                <a:spcPct val="0"/>
              </a:spcBef>
              <a:buNone/>
              <a:defRPr sz="3600" b="0" kern="1200">
                <a:solidFill>
                  <a:schemeClr val="accent1"/>
                </a:solidFill>
                <a:latin typeface="+mj-lt"/>
                <a:ea typeface="+mj-ea"/>
                <a:cs typeface="+mj-cs"/>
              </a:defRPr>
            </a:lvl1pPr>
          </a:lstStyle>
          <a:p>
            <a:r>
              <a:rPr lang="en-GB" sz="3200" dirty="0"/>
              <a:t>3.2 Use case 3</a:t>
            </a:r>
          </a:p>
        </p:txBody>
      </p:sp>
      <p:sp>
        <p:nvSpPr>
          <p:cNvPr id="6" name="Speech Bubble: Rectangle 5">
            <a:extLst>
              <a:ext uri="{FF2B5EF4-FFF2-40B4-BE49-F238E27FC236}">
                <a16:creationId xmlns:a16="http://schemas.microsoft.com/office/drawing/2014/main" id="{9F7B8526-1C6F-1EC7-F7EF-82FFC201B111}"/>
              </a:ext>
            </a:extLst>
          </p:cNvPr>
          <p:cNvSpPr/>
          <p:nvPr/>
        </p:nvSpPr>
        <p:spPr>
          <a:xfrm>
            <a:off x="3372629" y="2558671"/>
            <a:ext cx="899470" cy="399797"/>
          </a:xfrm>
          <a:prstGeom prst="wedgeRectCallout">
            <a:avLst>
              <a:gd name="adj1" fmla="val 71132"/>
              <a:gd name="adj2" fmla="val 116208"/>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t>Future of gas network</a:t>
            </a:r>
          </a:p>
        </p:txBody>
      </p:sp>
      <p:pic>
        <p:nvPicPr>
          <p:cNvPr id="25" name="Picture 24">
            <a:extLst>
              <a:ext uri="{FF2B5EF4-FFF2-40B4-BE49-F238E27FC236}">
                <a16:creationId xmlns:a16="http://schemas.microsoft.com/office/drawing/2014/main" id="{EB18F990-43EC-67B1-6D26-33F4BFCC379C}"/>
              </a:ext>
            </a:extLst>
          </p:cNvPr>
          <p:cNvPicPr>
            <a:picLocks noChangeAspect="1"/>
          </p:cNvPicPr>
          <p:nvPr/>
        </p:nvPicPr>
        <p:blipFill>
          <a:blip r:embed="rId8"/>
          <a:stretch>
            <a:fillRect/>
          </a:stretch>
        </p:blipFill>
        <p:spPr>
          <a:xfrm>
            <a:off x="10372646" y="1671603"/>
            <a:ext cx="572540" cy="574812"/>
          </a:xfrm>
          <a:prstGeom prst="rect">
            <a:avLst/>
          </a:prstGeom>
        </p:spPr>
      </p:pic>
      <p:sp>
        <p:nvSpPr>
          <p:cNvPr id="28" name="TextBox 27">
            <a:extLst>
              <a:ext uri="{FF2B5EF4-FFF2-40B4-BE49-F238E27FC236}">
                <a16:creationId xmlns:a16="http://schemas.microsoft.com/office/drawing/2014/main" id="{B1F133B1-8953-6881-8D44-19F7E6B7B7B7}"/>
              </a:ext>
            </a:extLst>
          </p:cNvPr>
          <p:cNvSpPr txBox="1"/>
          <p:nvPr/>
        </p:nvSpPr>
        <p:spPr>
          <a:xfrm>
            <a:off x="9847207" y="1759767"/>
            <a:ext cx="656280" cy="138499"/>
          </a:xfrm>
          <a:prstGeom prst="rect">
            <a:avLst/>
          </a:prstGeom>
          <a:noFill/>
        </p:spPr>
        <p:txBody>
          <a:bodyPr wrap="square" lIns="0" tIns="0" rIns="0" bIns="0" rtlCol="0">
            <a:spAutoFit/>
          </a:bodyPr>
          <a:lstStyle/>
          <a:p>
            <a:pPr algn="ctr">
              <a:lnSpc>
                <a:spcPct val="100000"/>
              </a:lnSpc>
              <a:spcBef>
                <a:spcPts val="600"/>
              </a:spcBef>
            </a:pPr>
            <a:r>
              <a:rPr lang="en-GB" sz="900" i="1">
                <a:solidFill>
                  <a:schemeClr val="accent1"/>
                </a:solidFill>
              </a:rPr>
              <a:t>DHN</a:t>
            </a:r>
          </a:p>
        </p:txBody>
      </p:sp>
      <p:grpSp>
        <p:nvGrpSpPr>
          <p:cNvPr id="244" name="Group 243">
            <a:extLst>
              <a:ext uri="{FF2B5EF4-FFF2-40B4-BE49-F238E27FC236}">
                <a16:creationId xmlns:a16="http://schemas.microsoft.com/office/drawing/2014/main" id="{53481262-DF8E-E7DA-0776-2AED9FCA8E30}"/>
              </a:ext>
            </a:extLst>
          </p:cNvPr>
          <p:cNvGrpSpPr/>
          <p:nvPr/>
        </p:nvGrpSpPr>
        <p:grpSpPr>
          <a:xfrm>
            <a:off x="8248973" y="4191753"/>
            <a:ext cx="1003797" cy="427564"/>
            <a:chOff x="8248973" y="4191753"/>
            <a:chExt cx="1003797" cy="427564"/>
          </a:xfrm>
        </p:grpSpPr>
        <p:pic>
          <p:nvPicPr>
            <p:cNvPr id="230" name="Picture 229">
              <a:extLst>
                <a:ext uri="{FF2B5EF4-FFF2-40B4-BE49-F238E27FC236}">
                  <a16:creationId xmlns:a16="http://schemas.microsoft.com/office/drawing/2014/main" id="{C655A96C-5754-84D5-5DDA-5A675E5D2401}"/>
                </a:ext>
              </a:extLst>
            </p:cNvPr>
            <p:cNvPicPr>
              <a:picLocks noChangeAspect="1"/>
            </p:cNvPicPr>
            <p:nvPr/>
          </p:nvPicPr>
          <p:blipFill>
            <a:blip r:embed="rId9"/>
            <a:stretch>
              <a:fillRect/>
            </a:stretch>
          </p:blipFill>
          <p:spPr>
            <a:xfrm>
              <a:off x="8248973" y="4218966"/>
              <a:ext cx="459422" cy="399497"/>
            </a:xfrm>
            <a:prstGeom prst="rect">
              <a:avLst/>
            </a:prstGeom>
          </p:spPr>
        </p:pic>
        <p:pic>
          <p:nvPicPr>
            <p:cNvPr id="231" name="Picture 230">
              <a:extLst>
                <a:ext uri="{FF2B5EF4-FFF2-40B4-BE49-F238E27FC236}">
                  <a16:creationId xmlns:a16="http://schemas.microsoft.com/office/drawing/2014/main" id="{8FDB7B98-7160-6142-2853-EDDDEC8041BB}"/>
                </a:ext>
              </a:extLst>
            </p:cNvPr>
            <p:cNvPicPr>
              <a:picLocks noChangeAspect="1"/>
            </p:cNvPicPr>
            <p:nvPr/>
          </p:nvPicPr>
          <p:blipFill>
            <a:blip r:embed="rId10"/>
            <a:stretch>
              <a:fillRect/>
            </a:stretch>
          </p:blipFill>
          <p:spPr>
            <a:xfrm>
              <a:off x="8755603" y="4191753"/>
              <a:ext cx="497167" cy="427564"/>
            </a:xfrm>
            <a:prstGeom prst="rect">
              <a:avLst/>
            </a:prstGeom>
          </p:spPr>
        </p:pic>
      </p:grpSp>
      <p:sp>
        <p:nvSpPr>
          <p:cNvPr id="234" name="Oval 233">
            <a:extLst>
              <a:ext uri="{FF2B5EF4-FFF2-40B4-BE49-F238E27FC236}">
                <a16:creationId xmlns:a16="http://schemas.microsoft.com/office/drawing/2014/main" id="{8083E8D9-20A0-A865-6D99-68E6264F4A33}"/>
              </a:ext>
            </a:extLst>
          </p:cNvPr>
          <p:cNvSpPr/>
          <p:nvPr/>
        </p:nvSpPr>
        <p:spPr>
          <a:xfrm>
            <a:off x="9472925" y="4290509"/>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7</a:t>
            </a:r>
          </a:p>
        </p:txBody>
      </p:sp>
      <p:sp>
        <p:nvSpPr>
          <p:cNvPr id="236" name="Speech Bubble: Rectangle 235">
            <a:extLst>
              <a:ext uri="{FF2B5EF4-FFF2-40B4-BE49-F238E27FC236}">
                <a16:creationId xmlns:a16="http://schemas.microsoft.com/office/drawing/2014/main" id="{C2FF002E-8122-63D2-D2DE-A24F1D438DBB}"/>
              </a:ext>
            </a:extLst>
          </p:cNvPr>
          <p:cNvSpPr/>
          <p:nvPr/>
        </p:nvSpPr>
        <p:spPr>
          <a:xfrm>
            <a:off x="9870075" y="4097540"/>
            <a:ext cx="1669504" cy="516975"/>
          </a:xfrm>
          <a:prstGeom prst="wedgeRectCallout">
            <a:avLst>
              <a:gd name="adj1" fmla="val -70353"/>
              <a:gd name="adj2" fmla="val -25978"/>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t>Flexibility of whole system options for long term planning and stability</a:t>
            </a:r>
          </a:p>
        </p:txBody>
      </p:sp>
      <p:grpSp>
        <p:nvGrpSpPr>
          <p:cNvPr id="72" name="Group 71">
            <a:extLst>
              <a:ext uri="{FF2B5EF4-FFF2-40B4-BE49-F238E27FC236}">
                <a16:creationId xmlns:a16="http://schemas.microsoft.com/office/drawing/2014/main" id="{2515BAC3-3096-A0EE-25CC-589880E6A3BA}"/>
              </a:ext>
            </a:extLst>
          </p:cNvPr>
          <p:cNvGrpSpPr/>
          <p:nvPr/>
        </p:nvGrpSpPr>
        <p:grpSpPr>
          <a:xfrm>
            <a:off x="10855670" y="4934548"/>
            <a:ext cx="773229" cy="840637"/>
            <a:chOff x="10036997" y="3421593"/>
            <a:chExt cx="773229" cy="840637"/>
          </a:xfrm>
        </p:grpSpPr>
        <p:sp>
          <p:nvSpPr>
            <p:cNvPr id="73" name="TextBox 72">
              <a:extLst>
                <a:ext uri="{FF2B5EF4-FFF2-40B4-BE49-F238E27FC236}">
                  <a16:creationId xmlns:a16="http://schemas.microsoft.com/office/drawing/2014/main" id="{2F762B51-F4E6-4312-DFB6-DD0021EDDCBD}"/>
                </a:ext>
              </a:extLst>
            </p:cNvPr>
            <p:cNvSpPr txBox="1"/>
            <p:nvPr/>
          </p:nvSpPr>
          <p:spPr>
            <a:xfrm>
              <a:off x="10036997" y="3954453"/>
              <a:ext cx="773229" cy="307777"/>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OFFSHORE WIND</a:t>
              </a:r>
            </a:p>
          </p:txBody>
        </p:sp>
        <p:pic>
          <p:nvPicPr>
            <p:cNvPr id="74" name="Picture 73">
              <a:extLst>
                <a:ext uri="{FF2B5EF4-FFF2-40B4-BE49-F238E27FC236}">
                  <a16:creationId xmlns:a16="http://schemas.microsoft.com/office/drawing/2014/main" id="{00B81C70-92ED-120C-CDC0-3DDCEF650A67}"/>
                </a:ext>
              </a:extLst>
            </p:cNvPr>
            <p:cNvPicPr>
              <a:picLocks noChangeAspect="1"/>
            </p:cNvPicPr>
            <p:nvPr/>
          </p:nvPicPr>
          <p:blipFill>
            <a:blip r:embed="rId11"/>
            <a:stretch>
              <a:fillRect/>
            </a:stretch>
          </p:blipFill>
          <p:spPr>
            <a:xfrm>
              <a:off x="10154242" y="3421593"/>
              <a:ext cx="538739" cy="518367"/>
            </a:xfrm>
            <a:prstGeom prst="rect">
              <a:avLst/>
            </a:prstGeom>
          </p:spPr>
        </p:pic>
      </p:grpSp>
      <p:cxnSp>
        <p:nvCxnSpPr>
          <p:cNvPr id="301" name="Straight Arrow Connector 300">
            <a:extLst>
              <a:ext uri="{FF2B5EF4-FFF2-40B4-BE49-F238E27FC236}">
                <a16:creationId xmlns:a16="http://schemas.microsoft.com/office/drawing/2014/main" id="{7574D98A-0A12-2DA3-FB46-E037EC7AD2AB}"/>
              </a:ext>
            </a:extLst>
          </p:cNvPr>
          <p:cNvCxnSpPr>
            <a:cxnSpLocks/>
          </p:cNvCxnSpPr>
          <p:nvPr/>
        </p:nvCxnSpPr>
        <p:spPr>
          <a:xfrm flipH="1">
            <a:off x="10094978" y="5193732"/>
            <a:ext cx="868793" cy="20040"/>
          </a:xfrm>
          <a:prstGeom prst="straightConnector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06" name="Connector: Elbow 305">
            <a:extLst>
              <a:ext uri="{FF2B5EF4-FFF2-40B4-BE49-F238E27FC236}">
                <a16:creationId xmlns:a16="http://schemas.microsoft.com/office/drawing/2014/main" id="{F9533D51-6A10-4259-F9E0-2F512FF9A066}"/>
              </a:ext>
            </a:extLst>
          </p:cNvPr>
          <p:cNvCxnSpPr>
            <a:cxnSpLocks/>
            <a:stCxn id="230" idx="1"/>
          </p:cNvCxnSpPr>
          <p:nvPr/>
        </p:nvCxnSpPr>
        <p:spPr>
          <a:xfrm rot="10800000">
            <a:off x="7362555" y="4006883"/>
            <a:ext cx="886418" cy="411832"/>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52" name="Connector: Elbow 151">
            <a:extLst>
              <a:ext uri="{FF2B5EF4-FFF2-40B4-BE49-F238E27FC236}">
                <a16:creationId xmlns:a16="http://schemas.microsoft.com/office/drawing/2014/main" id="{CB289A9E-1917-22E7-C3F9-A9977E916A8A}"/>
              </a:ext>
            </a:extLst>
          </p:cNvPr>
          <p:cNvCxnSpPr>
            <a:cxnSpLocks/>
            <a:stCxn id="205" idx="1"/>
          </p:cNvCxnSpPr>
          <p:nvPr/>
        </p:nvCxnSpPr>
        <p:spPr>
          <a:xfrm rot="10800000" flipV="1">
            <a:off x="5871499" y="1279034"/>
            <a:ext cx="1757958" cy="1695073"/>
          </a:xfrm>
          <a:prstGeom prst="bentConnector2">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8E494A56-6C89-2C56-AE5B-F947672B21F1}"/>
              </a:ext>
            </a:extLst>
          </p:cNvPr>
          <p:cNvCxnSpPr>
            <a:cxnSpLocks/>
            <a:stCxn id="171" idx="3"/>
          </p:cNvCxnSpPr>
          <p:nvPr/>
        </p:nvCxnSpPr>
        <p:spPr>
          <a:xfrm flipV="1">
            <a:off x="8677200" y="1958249"/>
            <a:ext cx="324000" cy="1471"/>
          </a:xfrm>
          <a:prstGeom prst="straightConnector1">
            <a:avLst/>
          </a:prstGeom>
          <a:ln w="38100">
            <a:solidFill>
              <a:srgbClr val="9933FF"/>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2333C315-2FA9-D1C8-13E9-B677210B64BE}"/>
              </a:ext>
            </a:extLst>
          </p:cNvPr>
          <p:cNvCxnSpPr/>
          <p:nvPr/>
        </p:nvCxnSpPr>
        <p:spPr>
          <a:xfrm>
            <a:off x="8677200" y="1958249"/>
            <a:ext cx="1571127" cy="0"/>
          </a:xfrm>
          <a:prstGeom prst="straightConnector1">
            <a:avLst/>
          </a:prstGeom>
          <a:ln w="38100">
            <a:solidFill>
              <a:srgbClr val="9933FF"/>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242" name="Group 241">
            <a:extLst>
              <a:ext uri="{FF2B5EF4-FFF2-40B4-BE49-F238E27FC236}">
                <a16:creationId xmlns:a16="http://schemas.microsoft.com/office/drawing/2014/main" id="{BD69627F-741F-F7CC-0A83-1298E9562618}"/>
              </a:ext>
            </a:extLst>
          </p:cNvPr>
          <p:cNvGrpSpPr/>
          <p:nvPr/>
        </p:nvGrpSpPr>
        <p:grpSpPr>
          <a:xfrm>
            <a:off x="7515123" y="4208450"/>
            <a:ext cx="2996600" cy="1004110"/>
            <a:chOff x="7515123" y="4208450"/>
            <a:chExt cx="2996600" cy="1004110"/>
          </a:xfrm>
        </p:grpSpPr>
        <p:cxnSp>
          <p:nvCxnSpPr>
            <p:cNvPr id="30" name="Straight Connector 29">
              <a:extLst>
                <a:ext uri="{FF2B5EF4-FFF2-40B4-BE49-F238E27FC236}">
                  <a16:creationId xmlns:a16="http://schemas.microsoft.com/office/drawing/2014/main" id="{EBFED146-E313-E3B4-CBB3-13DE2CD8EE99}"/>
                </a:ext>
              </a:extLst>
            </p:cNvPr>
            <p:cNvCxnSpPr>
              <a:cxnSpLocks/>
            </p:cNvCxnSpPr>
            <p:nvPr/>
          </p:nvCxnSpPr>
          <p:spPr>
            <a:xfrm>
              <a:off x="10511723" y="4892946"/>
              <a:ext cx="0" cy="319614"/>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8" name="Connector: Elbow 227">
              <a:extLst>
                <a:ext uri="{FF2B5EF4-FFF2-40B4-BE49-F238E27FC236}">
                  <a16:creationId xmlns:a16="http://schemas.microsoft.com/office/drawing/2014/main" id="{204C8D2D-E890-62DD-8F9B-21C6EDFC94F4}"/>
                </a:ext>
              </a:extLst>
            </p:cNvPr>
            <p:cNvCxnSpPr>
              <a:cxnSpLocks/>
            </p:cNvCxnSpPr>
            <p:nvPr/>
          </p:nvCxnSpPr>
          <p:spPr>
            <a:xfrm rot="10800000">
              <a:off x="7515123" y="4208450"/>
              <a:ext cx="2988367" cy="684499"/>
            </a:xfrm>
            <a:prstGeom prst="bentConnector3">
              <a:avLst>
                <a:gd name="adj1" fmla="val 9984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26" name="Group 225">
            <a:extLst>
              <a:ext uri="{FF2B5EF4-FFF2-40B4-BE49-F238E27FC236}">
                <a16:creationId xmlns:a16="http://schemas.microsoft.com/office/drawing/2014/main" id="{2232B54C-0C1C-3188-F3E2-43758C52BE56}"/>
              </a:ext>
            </a:extLst>
          </p:cNvPr>
          <p:cNvGrpSpPr/>
          <p:nvPr/>
        </p:nvGrpSpPr>
        <p:grpSpPr>
          <a:xfrm>
            <a:off x="10511723" y="2477175"/>
            <a:ext cx="773229" cy="840637"/>
            <a:chOff x="10036997" y="3421593"/>
            <a:chExt cx="773229" cy="840637"/>
          </a:xfrm>
        </p:grpSpPr>
        <p:sp>
          <p:nvSpPr>
            <p:cNvPr id="95" name="TextBox 94">
              <a:extLst>
                <a:ext uri="{FF2B5EF4-FFF2-40B4-BE49-F238E27FC236}">
                  <a16:creationId xmlns:a16="http://schemas.microsoft.com/office/drawing/2014/main" id="{7BB5077F-57DD-AA98-43E5-D4C07B0E8D4A}"/>
                </a:ext>
              </a:extLst>
            </p:cNvPr>
            <p:cNvSpPr txBox="1"/>
            <p:nvPr/>
          </p:nvSpPr>
          <p:spPr>
            <a:xfrm>
              <a:off x="10036997" y="3954453"/>
              <a:ext cx="773229" cy="307777"/>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OFFSHORE WIND</a:t>
              </a:r>
            </a:p>
          </p:txBody>
        </p:sp>
        <p:pic>
          <p:nvPicPr>
            <p:cNvPr id="98" name="Picture 97">
              <a:extLst>
                <a:ext uri="{FF2B5EF4-FFF2-40B4-BE49-F238E27FC236}">
                  <a16:creationId xmlns:a16="http://schemas.microsoft.com/office/drawing/2014/main" id="{EC4D5494-0997-70EC-0C9C-1AAF83990E54}"/>
                </a:ext>
              </a:extLst>
            </p:cNvPr>
            <p:cNvPicPr>
              <a:picLocks noChangeAspect="1"/>
            </p:cNvPicPr>
            <p:nvPr/>
          </p:nvPicPr>
          <p:blipFill>
            <a:blip r:embed="rId11"/>
            <a:stretch>
              <a:fillRect/>
            </a:stretch>
          </p:blipFill>
          <p:spPr>
            <a:xfrm>
              <a:off x="10154242" y="3421593"/>
              <a:ext cx="538739" cy="518367"/>
            </a:xfrm>
            <a:prstGeom prst="rect">
              <a:avLst/>
            </a:prstGeom>
          </p:spPr>
        </p:pic>
      </p:grpSp>
      <p:sp>
        <p:nvSpPr>
          <p:cNvPr id="156" name="Oval 155">
            <a:extLst>
              <a:ext uri="{FF2B5EF4-FFF2-40B4-BE49-F238E27FC236}">
                <a16:creationId xmlns:a16="http://schemas.microsoft.com/office/drawing/2014/main" id="{B1E327E3-79B6-E240-D63B-1962AC0F1C14}"/>
              </a:ext>
            </a:extLst>
          </p:cNvPr>
          <p:cNvSpPr/>
          <p:nvPr/>
        </p:nvSpPr>
        <p:spPr>
          <a:xfrm>
            <a:off x="9045584" y="2791369"/>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1</a:t>
            </a:r>
          </a:p>
        </p:txBody>
      </p:sp>
      <p:sp>
        <p:nvSpPr>
          <p:cNvPr id="256" name="Speech Bubble: Rectangle 255">
            <a:extLst>
              <a:ext uri="{FF2B5EF4-FFF2-40B4-BE49-F238E27FC236}">
                <a16:creationId xmlns:a16="http://schemas.microsoft.com/office/drawing/2014/main" id="{477FF350-18C4-0496-062D-64000F1A23CD}"/>
              </a:ext>
            </a:extLst>
          </p:cNvPr>
          <p:cNvSpPr/>
          <p:nvPr/>
        </p:nvSpPr>
        <p:spPr>
          <a:xfrm>
            <a:off x="9902208" y="3331718"/>
            <a:ext cx="1140978" cy="432000"/>
          </a:xfrm>
          <a:prstGeom prst="wedgeRectCallout">
            <a:avLst>
              <a:gd name="adj1" fmla="val -97229"/>
              <a:gd name="adj2" fmla="val -124738"/>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solidFill>
                  <a:schemeClr val="bg1"/>
                </a:solidFill>
              </a:rPr>
              <a:t>Wind farm and electrolysis build</a:t>
            </a:r>
            <a:endParaRPr lang="en-GB" sz="1000"/>
          </a:p>
        </p:txBody>
      </p:sp>
      <p:grpSp>
        <p:nvGrpSpPr>
          <p:cNvPr id="38" name="Group 37">
            <a:extLst>
              <a:ext uri="{FF2B5EF4-FFF2-40B4-BE49-F238E27FC236}">
                <a16:creationId xmlns:a16="http://schemas.microsoft.com/office/drawing/2014/main" id="{A8DAE6AC-ADEC-CFF6-EE1D-437792EAB611}"/>
              </a:ext>
            </a:extLst>
          </p:cNvPr>
          <p:cNvGrpSpPr/>
          <p:nvPr/>
        </p:nvGrpSpPr>
        <p:grpSpPr>
          <a:xfrm>
            <a:off x="7766226" y="2456305"/>
            <a:ext cx="1044000" cy="707883"/>
            <a:chOff x="9537002" y="4856990"/>
            <a:chExt cx="1044000" cy="707883"/>
          </a:xfrm>
        </p:grpSpPr>
        <p:pic>
          <p:nvPicPr>
            <p:cNvPr id="43" name="Picture 42">
              <a:extLst>
                <a:ext uri="{FF2B5EF4-FFF2-40B4-BE49-F238E27FC236}">
                  <a16:creationId xmlns:a16="http://schemas.microsoft.com/office/drawing/2014/main" id="{E1BF88ED-B46C-ED3C-6247-7F3F4BF8746C}"/>
                </a:ext>
              </a:extLst>
            </p:cNvPr>
            <p:cNvPicPr>
              <a:picLocks noChangeAspect="1"/>
            </p:cNvPicPr>
            <p:nvPr/>
          </p:nvPicPr>
          <p:blipFill>
            <a:blip r:embed="rId3"/>
            <a:stretch>
              <a:fillRect/>
            </a:stretch>
          </p:blipFill>
          <p:spPr>
            <a:xfrm>
              <a:off x="9819068" y="4856990"/>
              <a:ext cx="479868" cy="569273"/>
            </a:xfrm>
            <a:prstGeom prst="rect">
              <a:avLst/>
            </a:prstGeom>
          </p:spPr>
        </p:pic>
        <p:sp>
          <p:nvSpPr>
            <p:cNvPr id="44" name="TextBox 43">
              <a:extLst>
                <a:ext uri="{FF2B5EF4-FFF2-40B4-BE49-F238E27FC236}">
                  <a16:creationId xmlns:a16="http://schemas.microsoft.com/office/drawing/2014/main" id="{43DB17DD-E6A3-4B47-E9EE-72925B13B085}"/>
                </a:ext>
              </a:extLst>
            </p:cNvPr>
            <p:cNvSpPr txBox="1"/>
            <p:nvPr/>
          </p:nvSpPr>
          <p:spPr>
            <a:xfrm>
              <a:off x="9537002" y="5410985"/>
              <a:ext cx="1044000" cy="153888"/>
            </a:xfrm>
            <a:prstGeom prst="rect">
              <a:avLst/>
            </a:prstGeom>
            <a:noFill/>
          </p:spPr>
          <p:txBody>
            <a:bodyPr wrap="square" lIns="0" tIns="0" rIns="0" bIns="0" rtlCol="0">
              <a:spAutoFit/>
            </a:bodyPr>
            <a:lstStyle/>
            <a:p>
              <a:pPr algn="l">
                <a:lnSpc>
                  <a:spcPct val="100000"/>
                </a:lnSpc>
                <a:spcBef>
                  <a:spcPts val="600"/>
                </a:spcBef>
              </a:pPr>
              <a:r>
                <a:rPr lang="en-GB" sz="1000">
                  <a:solidFill>
                    <a:schemeClr val="accent6"/>
                  </a:solidFill>
                </a:rPr>
                <a:t>ELECTROLYSER</a:t>
              </a:r>
            </a:p>
          </p:txBody>
        </p:sp>
      </p:grpSp>
      <p:cxnSp>
        <p:nvCxnSpPr>
          <p:cNvPr id="80" name="Connector: Elbow 79">
            <a:extLst>
              <a:ext uri="{FF2B5EF4-FFF2-40B4-BE49-F238E27FC236}">
                <a16:creationId xmlns:a16="http://schemas.microsoft.com/office/drawing/2014/main" id="{C4FA8267-0756-8FA2-7B78-2F721D36FAA0}"/>
              </a:ext>
            </a:extLst>
          </p:cNvPr>
          <p:cNvCxnSpPr>
            <a:cxnSpLocks/>
            <a:stCxn id="98" idx="1"/>
          </p:cNvCxnSpPr>
          <p:nvPr/>
        </p:nvCxnSpPr>
        <p:spPr>
          <a:xfrm rot="10800000" flipV="1">
            <a:off x="7356922" y="2736358"/>
            <a:ext cx="3272046" cy="981789"/>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277" name="Group 276">
            <a:extLst>
              <a:ext uri="{FF2B5EF4-FFF2-40B4-BE49-F238E27FC236}">
                <a16:creationId xmlns:a16="http://schemas.microsoft.com/office/drawing/2014/main" id="{DC475D51-7A1B-B635-749A-34642E857A81}"/>
              </a:ext>
            </a:extLst>
          </p:cNvPr>
          <p:cNvGrpSpPr/>
          <p:nvPr/>
        </p:nvGrpSpPr>
        <p:grpSpPr>
          <a:xfrm>
            <a:off x="7747606" y="3720940"/>
            <a:ext cx="749274" cy="200755"/>
            <a:chOff x="4324940" y="3867185"/>
            <a:chExt cx="749274" cy="200755"/>
          </a:xfrm>
        </p:grpSpPr>
        <p:sp>
          <p:nvSpPr>
            <p:cNvPr id="278" name="TextBox 277">
              <a:extLst>
                <a:ext uri="{FF2B5EF4-FFF2-40B4-BE49-F238E27FC236}">
                  <a16:creationId xmlns:a16="http://schemas.microsoft.com/office/drawing/2014/main" id="{786EF362-2422-BDA9-436B-F52BDBE36AE9}"/>
                </a:ext>
              </a:extLst>
            </p:cNvPr>
            <p:cNvSpPr txBox="1"/>
            <p:nvPr/>
          </p:nvSpPr>
          <p:spPr>
            <a:xfrm>
              <a:off x="4324940" y="3898616"/>
              <a:ext cx="749274" cy="169324"/>
            </a:xfrm>
            <a:prstGeom prst="rect">
              <a:avLst/>
            </a:prstGeom>
            <a:noFill/>
          </p:spPr>
          <p:txBody>
            <a:bodyPr wrap="square" lIns="0" tIns="0" rIns="0" bIns="0" rtlCol="0">
              <a:spAutoFit/>
            </a:bodyPr>
            <a:lstStyle/>
            <a:p>
              <a:pPr algn="ctr">
                <a:lnSpc>
                  <a:spcPct val="100000"/>
                </a:lnSpc>
                <a:spcBef>
                  <a:spcPts val="600"/>
                </a:spcBef>
              </a:pPr>
              <a:r>
                <a:rPr lang="en-GB" sz="1100">
                  <a:solidFill>
                    <a:srgbClr val="FF0000"/>
                  </a:solidFill>
                </a:rPr>
                <a:t>Constraint</a:t>
              </a:r>
            </a:p>
          </p:txBody>
        </p:sp>
        <p:cxnSp>
          <p:nvCxnSpPr>
            <p:cNvPr id="279" name="Straight Connector 278">
              <a:extLst>
                <a:ext uri="{FF2B5EF4-FFF2-40B4-BE49-F238E27FC236}">
                  <a16:creationId xmlns:a16="http://schemas.microsoft.com/office/drawing/2014/main" id="{98C1B721-DE26-658E-2C82-0BB137BF87DB}"/>
                </a:ext>
              </a:extLst>
            </p:cNvPr>
            <p:cNvCxnSpPr>
              <a:cxnSpLocks/>
            </p:cNvCxnSpPr>
            <p:nvPr/>
          </p:nvCxnSpPr>
          <p:spPr>
            <a:xfrm flipH="1">
              <a:off x="4379441" y="3867185"/>
              <a:ext cx="640273" cy="0"/>
            </a:xfrm>
            <a:prstGeom prst="line">
              <a:avLst/>
            </a:prstGeom>
            <a:ln w="76200">
              <a:solidFill>
                <a:srgbClr val="FF0000"/>
              </a:solidFill>
              <a:tailEnd type="none"/>
            </a:ln>
          </p:spPr>
          <p:style>
            <a:lnRef idx="1">
              <a:schemeClr val="accent1"/>
            </a:lnRef>
            <a:fillRef idx="0">
              <a:schemeClr val="accent1"/>
            </a:fillRef>
            <a:effectRef idx="0">
              <a:schemeClr val="accent1"/>
            </a:effectRef>
            <a:fontRef idx="minor">
              <a:schemeClr val="tx1"/>
            </a:fontRef>
          </p:style>
        </p:cxnSp>
      </p:grpSp>
      <p:cxnSp>
        <p:nvCxnSpPr>
          <p:cNvPr id="92" name="Connector: Elbow 91">
            <a:extLst>
              <a:ext uri="{FF2B5EF4-FFF2-40B4-BE49-F238E27FC236}">
                <a16:creationId xmlns:a16="http://schemas.microsoft.com/office/drawing/2014/main" id="{BD1BB4AA-DDF9-AAAA-1A82-2C5BEEE2E1CA}"/>
              </a:ext>
            </a:extLst>
          </p:cNvPr>
          <p:cNvCxnSpPr>
            <a:cxnSpLocks/>
            <a:stCxn id="98" idx="1"/>
            <a:endCxn id="43" idx="3"/>
          </p:cNvCxnSpPr>
          <p:nvPr/>
        </p:nvCxnSpPr>
        <p:spPr>
          <a:xfrm rot="10800000" flipV="1">
            <a:off x="8528160" y="2736358"/>
            <a:ext cx="2100808" cy="4583"/>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Connector: Elbow 58">
            <a:extLst>
              <a:ext uri="{FF2B5EF4-FFF2-40B4-BE49-F238E27FC236}">
                <a16:creationId xmlns:a16="http://schemas.microsoft.com/office/drawing/2014/main" id="{C275212E-579E-FB78-1E5F-EF86A6D2067E}"/>
              </a:ext>
            </a:extLst>
          </p:cNvPr>
          <p:cNvCxnSpPr>
            <a:cxnSpLocks/>
            <a:stCxn id="43" idx="1"/>
          </p:cNvCxnSpPr>
          <p:nvPr/>
        </p:nvCxnSpPr>
        <p:spPr>
          <a:xfrm rot="10800000" flipV="1">
            <a:off x="6101036" y="2740942"/>
            <a:ext cx="1947257" cy="233166"/>
          </a:xfrm>
          <a:prstGeom prst="bentConnector2">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13" name="Connector: Elbow 12">
            <a:extLst>
              <a:ext uri="{FF2B5EF4-FFF2-40B4-BE49-F238E27FC236}">
                <a16:creationId xmlns:a16="http://schemas.microsoft.com/office/drawing/2014/main" id="{034B96C5-DDC9-495D-B00D-F01A96E878AA}"/>
              </a:ext>
            </a:extLst>
          </p:cNvPr>
          <p:cNvCxnSpPr>
            <a:cxnSpLocks/>
            <a:stCxn id="18" idx="2"/>
            <a:endCxn id="84" idx="2"/>
          </p:cNvCxnSpPr>
          <p:nvPr/>
        </p:nvCxnSpPr>
        <p:spPr>
          <a:xfrm rot="5400000" flipH="1" flipV="1">
            <a:off x="3362518" y="2940267"/>
            <a:ext cx="1935139" cy="3082821"/>
          </a:xfrm>
          <a:prstGeom prst="bentConnector3">
            <a:avLst>
              <a:gd name="adj1" fmla="val -23232"/>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nvGrpSpPr>
          <p:cNvPr id="16" name="Group 15">
            <a:extLst>
              <a:ext uri="{FF2B5EF4-FFF2-40B4-BE49-F238E27FC236}">
                <a16:creationId xmlns:a16="http://schemas.microsoft.com/office/drawing/2014/main" id="{1D1D3707-979C-41E5-0B7D-B025AFC41969}"/>
              </a:ext>
            </a:extLst>
          </p:cNvPr>
          <p:cNvGrpSpPr/>
          <p:nvPr/>
        </p:nvGrpSpPr>
        <p:grpSpPr>
          <a:xfrm>
            <a:off x="2315252" y="4646127"/>
            <a:ext cx="946852" cy="803120"/>
            <a:chOff x="2443268" y="4646127"/>
            <a:chExt cx="946852" cy="803120"/>
          </a:xfrm>
        </p:grpSpPr>
        <p:sp>
          <p:nvSpPr>
            <p:cNvPr id="18" name="TextBox 17">
              <a:extLst>
                <a:ext uri="{FF2B5EF4-FFF2-40B4-BE49-F238E27FC236}">
                  <a16:creationId xmlns:a16="http://schemas.microsoft.com/office/drawing/2014/main" id="{E28BAF3D-8288-EB92-29ED-45680D16AE95}"/>
                </a:ext>
              </a:extLst>
            </p:cNvPr>
            <p:cNvSpPr txBox="1"/>
            <p:nvPr/>
          </p:nvSpPr>
          <p:spPr>
            <a:xfrm>
              <a:off x="2443268" y="5279970"/>
              <a:ext cx="946852" cy="169277"/>
            </a:xfrm>
            <a:prstGeom prst="rect">
              <a:avLst/>
            </a:prstGeom>
            <a:noFill/>
          </p:spPr>
          <p:txBody>
            <a:bodyPr wrap="square" lIns="0" tIns="0" rIns="0" bIns="0" rtlCol="0">
              <a:spAutoFit/>
            </a:bodyPr>
            <a:lstStyle/>
            <a:p>
              <a:pPr algn="ctr">
                <a:lnSpc>
                  <a:spcPct val="100000"/>
                </a:lnSpc>
                <a:spcBef>
                  <a:spcPts val="600"/>
                </a:spcBef>
              </a:pPr>
              <a:r>
                <a:rPr lang="en-GB" sz="1100" dirty="0">
                  <a:solidFill>
                    <a:schemeClr val="tx2"/>
                  </a:solidFill>
                </a:rPr>
                <a:t>H</a:t>
              </a:r>
              <a:r>
                <a:rPr lang="en-GB" sz="1100" baseline="-25000" dirty="0">
                  <a:solidFill>
                    <a:schemeClr val="tx2"/>
                  </a:solidFill>
                </a:rPr>
                <a:t>2</a:t>
              </a:r>
              <a:r>
                <a:rPr lang="en-GB" sz="1100" dirty="0">
                  <a:solidFill>
                    <a:schemeClr val="tx2"/>
                  </a:solidFill>
                </a:rPr>
                <a:t> STORAGE</a:t>
              </a:r>
            </a:p>
          </p:txBody>
        </p:sp>
        <p:pic>
          <p:nvPicPr>
            <p:cNvPr id="26" name="Picture 25">
              <a:extLst>
                <a:ext uri="{FF2B5EF4-FFF2-40B4-BE49-F238E27FC236}">
                  <a16:creationId xmlns:a16="http://schemas.microsoft.com/office/drawing/2014/main" id="{AC647485-988B-AF91-F96E-31A954CDA8D5}"/>
                </a:ext>
              </a:extLst>
            </p:cNvPr>
            <p:cNvPicPr>
              <a:picLocks noChangeAspect="1"/>
            </p:cNvPicPr>
            <p:nvPr/>
          </p:nvPicPr>
          <p:blipFill>
            <a:blip r:embed="rId7"/>
            <a:stretch>
              <a:fillRect/>
            </a:stretch>
          </p:blipFill>
          <p:spPr>
            <a:xfrm>
              <a:off x="2593060" y="4646127"/>
              <a:ext cx="647268" cy="639227"/>
            </a:xfrm>
            <a:prstGeom prst="rect">
              <a:avLst/>
            </a:prstGeom>
          </p:spPr>
        </p:pic>
      </p:grpSp>
      <p:grpSp>
        <p:nvGrpSpPr>
          <p:cNvPr id="224" name="Group 223">
            <a:extLst>
              <a:ext uri="{FF2B5EF4-FFF2-40B4-BE49-F238E27FC236}">
                <a16:creationId xmlns:a16="http://schemas.microsoft.com/office/drawing/2014/main" id="{A12C9511-CA14-206C-123A-871D5326EEF6}"/>
              </a:ext>
            </a:extLst>
          </p:cNvPr>
          <p:cNvGrpSpPr/>
          <p:nvPr/>
        </p:nvGrpSpPr>
        <p:grpSpPr>
          <a:xfrm>
            <a:off x="3592047" y="3739679"/>
            <a:ext cx="504119" cy="669160"/>
            <a:chOff x="3445743" y="3675671"/>
            <a:chExt cx="504119" cy="669160"/>
          </a:xfrm>
        </p:grpSpPr>
        <p:pic>
          <p:nvPicPr>
            <p:cNvPr id="225" name="Picture 224">
              <a:extLst>
                <a:ext uri="{FF2B5EF4-FFF2-40B4-BE49-F238E27FC236}">
                  <a16:creationId xmlns:a16="http://schemas.microsoft.com/office/drawing/2014/main" id="{DE9E1F00-B38E-AC1D-F444-68AA4AAB9456}"/>
                </a:ext>
              </a:extLst>
            </p:cNvPr>
            <p:cNvPicPr>
              <a:picLocks noChangeAspect="1"/>
            </p:cNvPicPr>
            <p:nvPr/>
          </p:nvPicPr>
          <p:blipFill>
            <a:blip r:embed="rId12"/>
            <a:stretch>
              <a:fillRect/>
            </a:stretch>
          </p:blipFill>
          <p:spPr>
            <a:xfrm>
              <a:off x="3445743" y="3675671"/>
              <a:ext cx="504119" cy="531038"/>
            </a:xfrm>
            <a:prstGeom prst="rect">
              <a:avLst/>
            </a:prstGeom>
          </p:spPr>
        </p:pic>
        <p:sp>
          <p:nvSpPr>
            <p:cNvPr id="232" name="TextBox 231">
              <a:extLst>
                <a:ext uri="{FF2B5EF4-FFF2-40B4-BE49-F238E27FC236}">
                  <a16:creationId xmlns:a16="http://schemas.microsoft.com/office/drawing/2014/main" id="{3DB32EFD-368A-E19C-9D20-204FA9D83E11}"/>
                </a:ext>
              </a:extLst>
            </p:cNvPr>
            <p:cNvSpPr txBox="1"/>
            <p:nvPr/>
          </p:nvSpPr>
          <p:spPr>
            <a:xfrm>
              <a:off x="3463802" y="4190943"/>
              <a:ext cx="468000" cy="153888"/>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CCGT</a:t>
              </a:r>
            </a:p>
          </p:txBody>
        </p:sp>
      </p:grpSp>
      <p:grpSp>
        <p:nvGrpSpPr>
          <p:cNvPr id="233" name="Group 232">
            <a:extLst>
              <a:ext uri="{FF2B5EF4-FFF2-40B4-BE49-F238E27FC236}">
                <a16:creationId xmlns:a16="http://schemas.microsoft.com/office/drawing/2014/main" id="{7C07BAC9-FDFA-B02D-8286-88FB36D8833D}"/>
              </a:ext>
            </a:extLst>
          </p:cNvPr>
          <p:cNvGrpSpPr/>
          <p:nvPr/>
        </p:nvGrpSpPr>
        <p:grpSpPr>
          <a:xfrm>
            <a:off x="247033" y="5349883"/>
            <a:ext cx="1040788" cy="700649"/>
            <a:chOff x="1885855" y="3323166"/>
            <a:chExt cx="1040788" cy="700649"/>
          </a:xfrm>
        </p:grpSpPr>
        <p:sp>
          <p:nvSpPr>
            <p:cNvPr id="248" name="TextBox 247">
              <a:extLst>
                <a:ext uri="{FF2B5EF4-FFF2-40B4-BE49-F238E27FC236}">
                  <a16:creationId xmlns:a16="http://schemas.microsoft.com/office/drawing/2014/main" id="{871A6BD0-6A5B-3270-240F-618F69108D44}"/>
                </a:ext>
              </a:extLst>
            </p:cNvPr>
            <p:cNvSpPr txBox="1"/>
            <p:nvPr/>
          </p:nvSpPr>
          <p:spPr>
            <a:xfrm>
              <a:off x="1885855" y="3869927"/>
              <a:ext cx="1040788" cy="153888"/>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ONSHORE WIND</a:t>
              </a:r>
            </a:p>
          </p:txBody>
        </p:sp>
        <p:pic>
          <p:nvPicPr>
            <p:cNvPr id="251" name="Picture 250">
              <a:extLst>
                <a:ext uri="{FF2B5EF4-FFF2-40B4-BE49-F238E27FC236}">
                  <a16:creationId xmlns:a16="http://schemas.microsoft.com/office/drawing/2014/main" id="{EDE9CC72-1C09-5A8B-3D4F-E206D64F2B8E}"/>
                </a:ext>
              </a:extLst>
            </p:cNvPr>
            <p:cNvPicPr>
              <a:picLocks noChangeAspect="1"/>
            </p:cNvPicPr>
            <p:nvPr/>
          </p:nvPicPr>
          <p:blipFill>
            <a:blip r:embed="rId13"/>
            <a:stretch>
              <a:fillRect/>
            </a:stretch>
          </p:blipFill>
          <p:spPr>
            <a:xfrm>
              <a:off x="1973116" y="3323166"/>
              <a:ext cx="566477" cy="553889"/>
            </a:xfrm>
            <a:prstGeom prst="rect">
              <a:avLst/>
            </a:prstGeom>
          </p:spPr>
        </p:pic>
      </p:grpSp>
      <p:cxnSp>
        <p:nvCxnSpPr>
          <p:cNvPr id="252" name="Connector: Elbow 251">
            <a:extLst>
              <a:ext uri="{FF2B5EF4-FFF2-40B4-BE49-F238E27FC236}">
                <a16:creationId xmlns:a16="http://schemas.microsoft.com/office/drawing/2014/main" id="{E0C7DF73-93CC-22E1-6885-565E96653DB7}"/>
              </a:ext>
            </a:extLst>
          </p:cNvPr>
          <p:cNvCxnSpPr>
            <a:cxnSpLocks/>
          </p:cNvCxnSpPr>
          <p:nvPr/>
        </p:nvCxnSpPr>
        <p:spPr>
          <a:xfrm flipV="1">
            <a:off x="873531" y="4006882"/>
            <a:ext cx="5705784" cy="1619945"/>
          </a:xfrm>
          <a:prstGeom prst="bentConnector3">
            <a:avLst>
              <a:gd name="adj1" fmla="val 70193"/>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53" name="Oval 252">
            <a:extLst>
              <a:ext uri="{FF2B5EF4-FFF2-40B4-BE49-F238E27FC236}">
                <a16:creationId xmlns:a16="http://schemas.microsoft.com/office/drawing/2014/main" id="{03DF79E3-291C-26E3-329F-7E34AE6DF35F}"/>
              </a:ext>
            </a:extLst>
          </p:cNvPr>
          <p:cNvSpPr/>
          <p:nvPr/>
        </p:nvSpPr>
        <p:spPr>
          <a:xfrm>
            <a:off x="1949581" y="4433486"/>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2</a:t>
            </a:r>
          </a:p>
        </p:txBody>
      </p:sp>
      <p:cxnSp>
        <p:nvCxnSpPr>
          <p:cNvPr id="254" name="Connector: Elbow 253">
            <a:extLst>
              <a:ext uri="{FF2B5EF4-FFF2-40B4-BE49-F238E27FC236}">
                <a16:creationId xmlns:a16="http://schemas.microsoft.com/office/drawing/2014/main" id="{E83313C8-1D25-3935-078D-5F3A5D21F96E}"/>
              </a:ext>
            </a:extLst>
          </p:cNvPr>
          <p:cNvCxnSpPr>
            <a:cxnSpLocks/>
            <a:stCxn id="264" idx="3"/>
          </p:cNvCxnSpPr>
          <p:nvPr/>
        </p:nvCxnSpPr>
        <p:spPr>
          <a:xfrm flipV="1">
            <a:off x="4108764" y="4006883"/>
            <a:ext cx="2497791" cy="957596"/>
          </a:xfrm>
          <a:prstGeom prst="bentConnector3">
            <a:avLst>
              <a:gd name="adj1" fmla="val 3133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61" name="Speech Bubble: Rectangle 260">
            <a:extLst>
              <a:ext uri="{FF2B5EF4-FFF2-40B4-BE49-F238E27FC236}">
                <a16:creationId xmlns:a16="http://schemas.microsoft.com/office/drawing/2014/main" id="{68F253C3-42B1-ED6F-61CC-FBB1BDA8D55B}"/>
              </a:ext>
            </a:extLst>
          </p:cNvPr>
          <p:cNvSpPr/>
          <p:nvPr/>
        </p:nvSpPr>
        <p:spPr>
          <a:xfrm>
            <a:off x="496973" y="3937817"/>
            <a:ext cx="864000" cy="561860"/>
          </a:xfrm>
          <a:prstGeom prst="wedgeRectCallout">
            <a:avLst>
              <a:gd name="adj1" fmla="val 131228"/>
              <a:gd name="adj2" fmla="val 42368"/>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t>Wind farm and CCGT conversion </a:t>
            </a:r>
          </a:p>
        </p:txBody>
      </p:sp>
      <p:grpSp>
        <p:nvGrpSpPr>
          <p:cNvPr id="262" name="Group 261">
            <a:extLst>
              <a:ext uri="{FF2B5EF4-FFF2-40B4-BE49-F238E27FC236}">
                <a16:creationId xmlns:a16="http://schemas.microsoft.com/office/drawing/2014/main" id="{722DEB08-CDEA-4289-2F96-00B379C45E9E}"/>
              </a:ext>
            </a:extLst>
          </p:cNvPr>
          <p:cNvGrpSpPr/>
          <p:nvPr/>
        </p:nvGrpSpPr>
        <p:grpSpPr>
          <a:xfrm>
            <a:off x="3583377" y="4723716"/>
            <a:ext cx="612000" cy="644929"/>
            <a:chOff x="3821121" y="4586556"/>
            <a:chExt cx="612000" cy="644929"/>
          </a:xfrm>
        </p:grpSpPr>
        <p:pic>
          <p:nvPicPr>
            <p:cNvPr id="264" name="Picture 263">
              <a:extLst>
                <a:ext uri="{FF2B5EF4-FFF2-40B4-BE49-F238E27FC236}">
                  <a16:creationId xmlns:a16="http://schemas.microsoft.com/office/drawing/2014/main" id="{E335D415-98EC-4E41-2959-E91E34B4CE8F}"/>
                </a:ext>
              </a:extLst>
            </p:cNvPr>
            <p:cNvPicPr>
              <a:picLocks noChangeAspect="1"/>
            </p:cNvPicPr>
            <p:nvPr/>
          </p:nvPicPr>
          <p:blipFill>
            <a:blip r:embed="rId14"/>
            <a:stretch>
              <a:fillRect/>
            </a:stretch>
          </p:blipFill>
          <p:spPr>
            <a:xfrm>
              <a:off x="3907735" y="4586556"/>
              <a:ext cx="438773" cy="481525"/>
            </a:xfrm>
            <a:prstGeom prst="rect">
              <a:avLst/>
            </a:prstGeom>
          </p:spPr>
        </p:pic>
        <p:sp>
          <p:nvSpPr>
            <p:cNvPr id="266" name="TextBox 265">
              <a:extLst>
                <a:ext uri="{FF2B5EF4-FFF2-40B4-BE49-F238E27FC236}">
                  <a16:creationId xmlns:a16="http://schemas.microsoft.com/office/drawing/2014/main" id="{1FBA95DE-4130-FA4F-2A65-700FF37F27D0}"/>
                </a:ext>
              </a:extLst>
            </p:cNvPr>
            <p:cNvSpPr txBox="1"/>
            <p:nvPr/>
          </p:nvSpPr>
          <p:spPr>
            <a:xfrm>
              <a:off x="3821121" y="5077597"/>
              <a:ext cx="612000" cy="153888"/>
            </a:xfrm>
            <a:prstGeom prst="rect">
              <a:avLst/>
            </a:prstGeom>
            <a:noFill/>
          </p:spPr>
          <p:txBody>
            <a:bodyPr wrap="square" lIns="0" tIns="0" rIns="0" bIns="0" rtlCol="0">
              <a:spAutoFit/>
            </a:bodyPr>
            <a:lstStyle/>
            <a:p>
              <a:pPr algn="ctr">
                <a:lnSpc>
                  <a:spcPct val="100000"/>
                </a:lnSpc>
                <a:spcBef>
                  <a:spcPts val="600"/>
                </a:spcBef>
              </a:pPr>
              <a:r>
                <a:rPr lang="en-GB" sz="1000" dirty="0">
                  <a:solidFill>
                    <a:schemeClr val="accent6"/>
                  </a:solidFill>
                </a:rPr>
                <a:t>H</a:t>
              </a:r>
              <a:r>
                <a:rPr lang="en-GB" sz="1000" baseline="-25000" dirty="0">
                  <a:solidFill>
                    <a:schemeClr val="accent6"/>
                  </a:solidFill>
                </a:rPr>
                <a:t>2</a:t>
              </a:r>
              <a:r>
                <a:rPr lang="en-GB" sz="1000" dirty="0">
                  <a:solidFill>
                    <a:schemeClr val="accent6"/>
                  </a:solidFill>
                </a:rPr>
                <a:t> CCGT</a:t>
              </a:r>
            </a:p>
          </p:txBody>
        </p:sp>
      </p:grpSp>
      <p:grpSp>
        <p:nvGrpSpPr>
          <p:cNvPr id="268" name="Group 267">
            <a:extLst>
              <a:ext uri="{FF2B5EF4-FFF2-40B4-BE49-F238E27FC236}">
                <a16:creationId xmlns:a16="http://schemas.microsoft.com/office/drawing/2014/main" id="{75C8AC3C-B850-EEFA-28A2-EB9A5AF0D010}"/>
              </a:ext>
            </a:extLst>
          </p:cNvPr>
          <p:cNvGrpSpPr/>
          <p:nvPr/>
        </p:nvGrpSpPr>
        <p:grpSpPr>
          <a:xfrm>
            <a:off x="1221342" y="4679465"/>
            <a:ext cx="1044000" cy="764975"/>
            <a:chOff x="983432" y="4038142"/>
            <a:chExt cx="1044000" cy="764975"/>
          </a:xfrm>
        </p:grpSpPr>
        <p:pic>
          <p:nvPicPr>
            <p:cNvPr id="269" name="Picture 268">
              <a:extLst>
                <a:ext uri="{FF2B5EF4-FFF2-40B4-BE49-F238E27FC236}">
                  <a16:creationId xmlns:a16="http://schemas.microsoft.com/office/drawing/2014/main" id="{634A973E-DD05-9C41-1A74-1A812D0D943C}"/>
                </a:ext>
              </a:extLst>
            </p:cNvPr>
            <p:cNvPicPr>
              <a:picLocks noChangeAspect="1"/>
            </p:cNvPicPr>
            <p:nvPr/>
          </p:nvPicPr>
          <p:blipFill>
            <a:blip r:embed="rId3"/>
            <a:stretch>
              <a:fillRect/>
            </a:stretch>
          </p:blipFill>
          <p:spPr>
            <a:xfrm>
              <a:off x="1229574" y="4038142"/>
              <a:ext cx="479868" cy="569273"/>
            </a:xfrm>
            <a:prstGeom prst="rect">
              <a:avLst/>
            </a:prstGeom>
          </p:spPr>
        </p:pic>
        <p:sp>
          <p:nvSpPr>
            <p:cNvPr id="273" name="TextBox 272">
              <a:extLst>
                <a:ext uri="{FF2B5EF4-FFF2-40B4-BE49-F238E27FC236}">
                  <a16:creationId xmlns:a16="http://schemas.microsoft.com/office/drawing/2014/main" id="{35ADC430-5ACD-C7C6-8A2F-E59ED610BECF}"/>
                </a:ext>
              </a:extLst>
            </p:cNvPr>
            <p:cNvSpPr txBox="1"/>
            <p:nvPr/>
          </p:nvSpPr>
          <p:spPr>
            <a:xfrm>
              <a:off x="983432" y="4649229"/>
              <a:ext cx="1044000" cy="153888"/>
            </a:xfrm>
            <a:prstGeom prst="rect">
              <a:avLst/>
            </a:prstGeom>
            <a:noFill/>
          </p:spPr>
          <p:txBody>
            <a:bodyPr wrap="square" lIns="0" tIns="0" rIns="0" bIns="0" rtlCol="0">
              <a:spAutoFit/>
            </a:bodyPr>
            <a:lstStyle/>
            <a:p>
              <a:pPr algn="l">
                <a:lnSpc>
                  <a:spcPct val="100000"/>
                </a:lnSpc>
                <a:spcBef>
                  <a:spcPts val="600"/>
                </a:spcBef>
              </a:pPr>
              <a:r>
                <a:rPr lang="en-GB" sz="1000">
                  <a:solidFill>
                    <a:schemeClr val="accent6"/>
                  </a:solidFill>
                </a:rPr>
                <a:t>ELECTROLYSER</a:t>
              </a:r>
            </a:p>
          </p:txBody>
        </p:sp>
      </p:grpSp>
      <p:cxnSp>
        <p:nvCxnSpPr>
          <p:cNvPr id="275" name="Connector: Curved 274">
            <a:extLst>
              <a:ext uri="{FF2B5EF4-FFF2-40B4-BE49-F238E27FC236}">
                <a16:creationId xmlns:a16="http://schemas.microsoft.com/office/drawing/2014/main" id="{3E0D0D36-4738-FE5B-6E7C-19AE35B72085}"/>
              </a:ext>
            </a:extLst>
          </p:cNvPr>
          <p:cNvCxnSpPr>
            <a:cxnSpLocks/>
            <a:stCxn id="232" idx="2"/>
            <a:endCxn id="264" idx="0"/>
          </p:cNvCxnSpPr>
          <p:nvPr/>
        </p:nvCxnSpPr>
        <p:spPr>
          <a:xfrm rot="16200000" flipH="1">
            <a:off x="3709304" y="4543641"/>
            <a:ext cx="314877" cy="45272"/>
          </a:xfrm>
          <a:prstGeom prst="curvedConnector3">
            <a:avLst>
              <a:gd name="adj1" fmla="val 50000"/>
            </a:avLst>
          </a:prstGeom>
          <a:ln>
            <a:solidFill>
              <a:schemeClr val="accent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76" name="TextBox 275">
            <a:extLst>
              <a:ext uri="{FF2B5EF4-FFF2-40B4-BE49-F238E27FC236}">
                <a16:creationId xmlns:a16="http://schemas.microsoft.com/office/drawing/2014/main" id="{7D4BE19E-CED4-8D7F-93EB-A219A1164E70}"/>
              </a:ext>
            </a:extLst>
          </p:cNvPr>
          <p:cNvSpPr txBox="1"/>
          <p:nvPr/>
        </p:nvSpPr>
        <p:spPr>
          <a:xfrm>
            <a:off x="3900423" y="4450054"/>
            <a:ext cx="947228" cy="276999"/>
          </a:xfrm>
          <a:prstGeom prst="rect">
            <a:avLst/>
          </a:prstGeom>
          <a:noFill/>
        </p:spPr>
        <p:txBody>
          <a:bodyPr wrap="square" lIns="0" tIns="0" rIns="0" bIns="0" rtlCol="0">
            <a:spAutoFit/>
          </a:bodyPr>
          <a:lstStyle/>
          <a:p>
            <a:pPr algn="ctr">
              <a:lnSpc>
                <a:spcPct val="100000"/>
              </a:lnSpc>
              <a:spcBef>
                <a:spcPts val="600"/>
              </a:spcBef>
            </a:pPr>
            <a:r>
              <a:rPr lang="en-GB" sz="900" i="1">
                <a:solidFill>
                  <a:schemeClr val="accent1"/>
                </a:solidFill>
              </a:rPr>
              <a:t>Convert from gas to hydrogen</a:t>
            </a:r>
          </a:p>
        </p:txBody>
      </p:sp>
      <p:cxnSp>
        <p:nvCxnSpPr>
          <p:cNvPr id="282" name="Connector: Elbow 281">
            <a:extLst>
              <a:ext uri="{FF2B5EF4-FFF2-40B4-BE49-F238E27FC236}">
                <a16:creationId xmlns:a16="http://schemas.microsoft.com/office/drawing/2014/main" id="{5528F7A5-11EF-1788-BA69-916AD2CCA795}"/>
              </a:ext>
            </a:extLst>
          </p:cNvPr>
          <p:cNvCxnSpPr>
            <a:cxnSpLocks/>
            <a:stCxn id="269" idx="3"/>
            <a:endCxn id="26" idx="1"/>
          </p:cNvCxnSpPr>
          <p:nvPr/>
        </p:nvCxnSpPr>
        <p:spPr>
          <a:xfrm>
            <a:off x="1947352" y="4964102"/>
            <a:ext cx="517692" cy="1639"/>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284" name="Connector: Elbow 283">
            <a:extLst>
              <a:ext uri="{FF2B5EF4-FFF2-40B4-BE49-F238E27FC236}">
                <a16:creationId xmlns:a16="http://schemas.microsoft.com/office/drawing/2014/main" id="{2B75A050-FD6A-E571-BE11-20968E404C62}"/>
              </a:ext>
            </a:extLst>
          </p:cNvPr>
          <p:cNvCxnSpPr>
            <a:cxnSpLocks/>
            <a:stCxn id="251" idx="0"/>
            <a:endCxn id="269" idx="1"/>
          </p:cNvCxnSpPr>
          <p:nvPr/>
        </p:nvCxnSpPr>
        <p:spPr>
          <a:xfrm rot="5400000" flipH="1" flipV="1">
            <a:off x="849618" y="4732018"/>
            <a:ext cx="385781" cy="849951"/>
          </a:xfrm>
          <a:prstGeom prst="bentConnector2">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85" name="Connector: Elbow 284">
            <a:extLst>
              <a:ext uri="{FF2B5EF4-FFF2-40B4-BE49-F238E27FC236}">
                <a16:creationId xmlns:a16="http://schemas.microsoft.com/office/drawing/2014/main" id="{2346FF58-CE7A-06B7-0944-306B4F6F953D}"/>
              </a:ext>
            </a:extLst>
          </p:cNvPr>
          <p:cNvCxnSpPr>
            <a:cxnSpLocks/>
            <a:endCxn id="225" idx="1"/>
          </p:cNvCxnSpPr>
          <p:nvPr/>
        </p:nvCxnSpPr>
        <p:spPr>
          <a:xfrm rot="10800000" flipV="1">
            <a:off x="3592048" y="3248246"/>
            <a:ext cx="782527" cy="756951"/>
          </a:xfrm>
          <a:prstGeom prst="bentConnector3">
            <a:avLst>
              <a:gd name="adj1" fmla="val 154921"/>
            </a:avLst>
          </a:prstGeom>
          <a:ln w="28575">
            <a:solidFill>
              <a:srgbClr val="FF6699"/>
            </a:solidFill>
            <a:tailEnd type="triangle"/>
          </a:ln>
        </p:spPr>
        <p:style>
          <a:lnRef idx="1">
            <a:schemeClr val="accent1"/>
          </a:lnRef>
          <a:fillRef idx="0">
            <a:schemeClr val="accent1"/>
          </a:fillRef>
          <a:effectRef idx="0">
            <a:schemeClr val="accent1"/>
          </a:effectRef>
          <a:fontRef idx="minor">
            <a:schemeClr val="tx1"/>
          </a:fontRef>
        </p:style>
      </p:cxnSp>
      <p:cxnSp>
        <p:nvCxnSpPr>
          <p:cNvPr id="286" name="Connector: Elbow 285">
            <a:extLst>
              <a:ext uri="{FF2B5EF4-FFF2-40B4-BE49-F238E27FC236}">
                <a16:creationId xmlns:a16="http://schemas.microsoft.com/office/drawing/2014/main" id="{E460A5E5-2A3A-4643-AEF4-D560079F1E78}"/>
              </a:ext>
            </a:extLst>
          </p:cNvPr>
          <p:cNvCxnSpPr>
            <a:cxnSpLocks/>
            <a:stCxn id="26" idx="3"/>
            <a:endCxn id="264" idx="1"/>
          </p:cNvCxnSpPr>
          <p:nvPr/>
        </p:nvCxnSpPr>
        <p:spPr>
          <a:xfrm flipV="1">
            <a:off x="3112312" y="4964479"/>
            <a:ext cx="557679" cy="1262"/>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287" name="Connector: Elbow 286">
            <a:extLst>
              <a:ext uri="{FF2B5EF4-FFF2-40B4-BE49-F238E27FC236}">
                <a16:creationId xmlns:a16="http://schemas.microsoft.com/office/drawing/2014/main" id="{6F0FE44D-6491-80F7-597C-9AF23FF7EAA5}"/>
              </a:ext>
            </a:extLst>
          </p:cNvPr>
          <p:cNvCxnSpPr>
            <a:cxnSpLocks/>
          </p:cNvCxnSpPr>
          <p:nvPr/>
        </p:nvCxnSpPr>
        <p:spPr>
          <a:xfrm rot="5400000" flipH="1" flipV="1">
            <a:off x="5549091" y="4727757"/>
            <a:ext cx="652941" cy="0"/>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CDA27E12-CBD1-276B-2F12-F0F0A1CA65CE}"/>
              </a:ext>
            </a:extLst>
          </p:cNvPr>
          <p:cNvSpPr/>
          <p:nvPr/>
        </p:nvSpPr>
        <p:spPr>
          <a:xfrm>
            <a:off x="243660" y="3791371"/>
            <a:ext cx="5489513" cy="2253443"/>
          </a:xfrm>
          <a:prstGeom prst="rect">
            <a:avLst/>
          </a:prstGeom>
          <a:noFill/>
          <a:ln w="952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cxnSp>
        <p:nvCxnSpPr>
          <p:cNvPr id="33" name="Connector: Elbow 32">
            <a:extLst>
              <a:ext uri="{FF2B5EF4-FFF2-40B4-BE49-F238E27FC236}">
                <a16:creationId xmlns:a16="http://schemas.microsoft.com/office/drawing/2014/main" id="{07EB540D-53B2-097B-2308-B01DA726674C}"/>
              </a:ext>
            </a:extLst>
          </p:cNvPr>
          <p:cNvCxnSpPr>
            <a:cxnSpLocks/>
            <a:stCxn id="225" idx="3"/>
          </p:cNvCxnSpPr>
          <p:nvPr/>
        </p:nvCxnSpPr>
        <p:spPr>
          <a:xfrm>
            <a:off x="4096166" y="4005198"/>
            <a:ext cx="2510389" cy="1685"/>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47" name="Group 46">
            <a:extLst>
              <a:ext uri="{FF2B5EF4-FFF2-40B4-BE49-F238E27FC236}">
                <a16:creationId xmlns:a16="http://schemas.microsoft.com/office/drawing/2014/main" id="{8DE1B569-CEBD-D61F-BB04-56F1846F49B6}"/>
              </a:ext>
            </a:extLst>
          </p:cNvPr>
          <p:cNvGrpSpPr/>
          <p:nvPr/>
        </p:nvGrpSpPr>
        <p:grpSpPr>
          <a:xfrm>
            <a:off x="5009215" y="4001675"/>
            <a:ext cx="749274" cy="191611"/>
            <a:chOff x="4324940" y="3867185"/>
            <a:chExt cx="749274" cy="191611"/>
          </a:xfrm>
        </p:grpSpPr>
        <p:sp>
          <p:nvSpPr>
            <p:cNvPr id="48" name="TextBox 47">
              <a:extLst>
                <a:ext uri="{FF2B5EF4-FFF2-40B4-BE49-F238E27FC236}">
                  <a16:creationId xmlns:a16="http://schemas.microsoft.com/office/drawing/2014/main" id="{AD683845-7F09-380E-E23F-D3CC99C809BA}"/>
                </a:ext>
              </a:extLst>
            </p:cNvPr>
            <p:cNvSpPr txBox="1"/>
            <p:nvPr/>
          </p:nvSpPr>
          <p:spPr>
            <a:xfrm>
              <a:off x="4324940" y="3889472"/>
              <a:ext cx="749274" cy="169324"/>
            </a:xfrm>
            <a:prstGeom prst="rect">
              <a:avLst/>
            </a:prstGeom>
            <a:noFill/>
          </p:spPr>
          <p:txBody>
            <a:bodyPr wrap="square" lIns="0" tIns="0" rIns="0" bIns="0" rtlCol="0">
              <a:spAutoFit/>
            </a:bodyPr>
            <a:lstStyle/>
            <a:p>
              <a:pPr algn="ctr">
                <a:lnSpc>
                  <a:spcPct val="100000"/>
                </a:lnSpc>
                <a:spcBef>
                  <a:spcPts val="600"/>
                </a:spcBef>
              </a:pPr>
              <a:r>
                <a:rPr lang="en-GB" sz="1100">
                  <a:solidFill>
                    <a:srgbClr val="FF0000"/>
                  </a:solidFill>
                </a:rPr>
                <a:t>Constraint</a:t>
              </a:r>
            </a:p>
          </p:txBody>
        </p:sp>
        <p:cxnSp>
          <p:nvCxnSpPr>
            <p:cNvPr id="49" name="Straight Connector 48">
              <a:extLst>
                <a:ext uri="{FF2B5EF4-FFF2-40B4-BE49-F238E27FC236}">
                  <a16:creationId xmlns:a16="http://schemas.microsoft.com/office/drawing/2014/main" id="{3004787D-E3B1-0B91-6B9F-8096D917A194}"/>
                </a:ext>
              </a:extLst>
            </p:cNvPr>
            <p:cNvCxnSpPr>
              <a:cxnSpLocks/>
            </p:cNvCxnSpPr>
            <p:nvPr/>
          </p:nvCxnSpPr>
          <p:spPr>
            <a:xfrm flipH="1">
              <a:off x="4379441" y="3867185"/>
              <a:ext cx="640273" cy="0"/>
            </a:xfrm>
            <a:prstGeom prst="line">
              <a:avLst/>
            </a:prstGeom>
            <a:ln w="76200">
              <a:solidFill>
                <a:srgbClr val="FF0000"/>
              </a:solidFill>
              <a:tailEnd type="none"/>
            </a:ln>
          </p:spPr>
          <p:style>
            <a:lnRef idx="1">
              <a:schemeClr val="accent1"/>
            </a:lnRef>
            <a:fillRef idx="0">
              <a:schemeClr val="accent1"/>
            </a:fillRef>
            <a:effectRef idx="0">
              <a:schemeClr val="accent1"/>
            </a:effectRef>
            <a:fontRef idx="minor">
              <a:schemeClr val="tx1"/>
            </a:fontRef>
          </p:style>
        </p:cxnSp>
      </p:grpSp>
      <p:grpSp>
        <p:nvGrpSpPr>
          <p:cNvPr id="78" name="Group 77">
            <a:extLst>
              <a:ext uri="{FF2B5EF4-FFF2-40B4-BE49-F238E27FC236}">
                <a16:creationId xmlns:a16="http://schemas.microsoft.com/office/drawing/2014/main" id="{A4873495-A521-C89B-0218-85A1CFC5A648}"/>
              </a:ext>
            </a:extLst>
          </p:cNvPr>
          <p:cNvGrpSpPr/>
          <p:nvPr/>
        </p:nvGrpSpPr>
        <p:grpSpPr>
          <a:xfrm>
            <a:off x="5460514" y="2904670"/>
            <a:ext cx="1060865" cy="609438"/>
            <a:chOff x="5460514" y="2904670"/>
            <a:chExt cx="1060865" cy="609438"/>
          </a:xfrm>
        </p:grpSpPr>
        <p:pic>
          <p:nvPicPr>
            <p:cNvPr id="81" name="Picture 80">
              <a:extLst>
                <a:ext uri="{FF2B5EF4-FFF2-40B4-BE49-F238E27FC236}">
                  <a16:creationId xmlns:a16="http://schemas.microsoft.com/office/drawing/2014/main" id="{C8AF8851-DF9A-F4B1-1048-33EC89AB1471}"/>
                </a:ext>
              </a:extLst>
            </p:cNvPr>
            <p:cNvPicPr>
              <a:picLocks noChangeAspect="1"/>
            </p:cNvPicPr>
            <p:nvPr/>
          </p:nvPicPr>
          <p:blipFill>
            <a:blip r:embed="rId15"/>
            <a:stretch>
              <a:fillRect/>
            </a:stretch>
          </p:blipFill>
          <p:spPr>
            <a:xfrm>
              <a:off x="5460514" y="2904670"/>
              <a:ext cx="1060865" cy="476978"/>
            </a:xfrm>
            <a:prstGeom prst="rect">
              <a:avLst/>
            </a:prstGeom>
            <a:ln>
              <a:noFill/>
            </a:ln>
          </p:spPr>
        </p:pic>
        <p:sp>
          <p:nvSpPr>
            <p:cNvPr id="82" name="TextBox 81">
              <a:extLst>
                <a:ext uri="{FF2B5EF4-FFF2-40B4-BE49-F238E27FC236}">
                  <a16:creationId xmlns:a16="http://schemas.microsoft.com/office/drawing/2014/main" id="{27FC8E8E-C099-B6F2-42B2-B7549B60E035}"/>
                </a:ext>
              </a:extLst>
            </p:cNvPr>
            <p:cNvSpPr txBox="1"/>
            <p:nvPr/>
          </p:nvSpPr>
          <p:spPr>
            <a:xfrm>
              <a:off x="5518522" y="3356009"/>
              <a:ext cx="944849" cy="153888"/>
            </a:xfrm>
            <a:prstGeom prst="rect">
              <a:avLst/>
            </a:prstGeom>
            <a:noFill/>
            <a:ln>
              <a:noFill/>
            </a:ln>
          </p:spPr>
          <p:txBody>
            <a:bodyPr wrap="square" lIns="0" tIns="0" rIns="0" bIns="0" rtlCol="0">
              <a:spAutoFit/>
            </a:bodyPr>
            <a:lstStyle/>
            <a:p>
              <a:pPr algn="l">
                <a:lnSpc>
                  <a:spcPct val="100000"/>
                </a:lnSpc>
                <a:spcBef>
                  <a:spcPts val="600"/>
                </a:spcBef>
              </a:pPr>
              <a:r>
                <a:rPr lang="en-GB" sz="1000" dirty="0">
                  <a:solidFill>
                    <a:schemeClr val="accent6"/>
                  </a:solidFill>
                </a:rPr>
                <a:t>H</a:t>
              </a:r>
              <a:r>
                <a:rPr lang="en-GB" sz="1000" baseline="-25000" dirty="0">
                  <a:solidFill>
                    <a:schemeClr val="accent6"/>
                  </a:solidFill>
                </a:rPr>
                <a:t>2</a:t>
              </a:r>
              <a:r>
                <a:rPr lang="en-GB" sz="1000" dirty="0">
                  <a:solidFill>
                    <a:schemeClr val="accent6"/>
                  </a:solidFill>
                </a:rPr>
                <a:t> NETWORK</a:t>
              </a:r>
            </a:p>
          </p:txBody>
        </p:sp>
        <p:sp>
          <p:nvSpPr>
            <p:cNvPr id="84" name="Rectangle 83">
              <a:extLst>
                <a:ext uri="{FF2B5EF4-FFF2-40B4-BE49-F238E27FC236}">
                  <a16:creationId xmlns:a16="http://schemas.microsoft.com/office/drawing/2014/main" id="{854A71DD-0D66-A2F6-72A4-07837B134573}"/>
                </a:ext>
              </a:extLst>
            </p:cNvPr>
            <p:cNvSpPr/>
            <p:nvPr/>
          </p:nvSpPr>
          <p:spPr>
            <a:xfrm>
              <a:off x="5795043" y="2974108"/>
              <a:ext cx="152911" cy="540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86" name="Rectangle 85">
              <a:extLst>
                <a:ext uri="{FF2B5EF4-FFF2-40B4-BE49-F238E27FC236}">
                  <a16:creationId xmlns:a16="http://schemas.microsoft.com/office/drawing/2014/main" id="{925FDC00-68D1-7112-2293-5D50451F7303}"/>
                </a:ext>
              </a:extLst>
            </p:cNvPr>
            <p:cNvSpPr/>
            <p:nvPr/>
          </p:nvSpPr>
          <p:spPr>
            <a:xfrm>
              <a:off x="6024579" y="2974108"/>
              <a:ext cx="152911" cy="540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grpSp>
      <p:sp>
        <p:nvSpPr>
          <p:cNvPr id="271" name="Rectangle 270">
            <a:extLst>
              <a:ext uri="{FF2B5EF4-FFF2-40B4-BE49-F238E27FC236}">
                <a16:creationId xmlns:a16="http://schemas.microsoft.com/office/drawing/2014/main" id="{5C326F42-FF4E-A32F-AE2D-93E425A89A9D}"/>
              </a:ext>
            </a:extLst>
          </p:cNvPr>
          <p:cNvSpPr/>
          <p:nvPr/>
        </p:nvSpPr>
        <p:spPr>
          <a:xfrm>
            <a:off x="97411" y="923984"/>
            <a:ext cx="11699140" cy="5405475"/>
          </a:xfrm>
          <a:prstGeom prst="rect">
            <a:avLst/>
          </a:prstGeom>
          <a:solidFill>
            <a:srgbClr val="F2F2F2">
              <a:alpha val="94902"/>
            </a:srgb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600"/>
              </a:spcBef>
            </a:pPr>
            <a:endParaRPr lang="en-GB" sz="2000"/>
          </a:p>
        </p:txBody>
      </p:sp>
      <p:grpSp>
        <p:nvGrpSpPr>
          <p:cNvPr id="2" name="Group 1">
            <a:extLst>
              <a:ext uri="{FF2B5EF4-FFF2-40B4-BE49-F238E27FC236}">
                <a16:creationId xmlns:a16="http://schemas.microsoft.com/office/drawing/2014/main" id="{B132FD0D-71B1-3DB6-62E0-9C3A32B4E6AE}"/>
              </a:ext>
            </a:extLst>
          </p:cNvPr>
          <p:cNvGrpSpPr/>
          <p:nvPr/>
        </p:nvGrpSpPr>
        <p:grpSpPr>
          <a:xfrm>
            <a:off x="1348459" y="1278588"/>
            <a:ext cx="766767" cy="987438"/>
            <a:chOff x="2034259" y="1278588"/>
            <a:chExt cx="766767" cy="987438"/>
          </a:xfrm>
        </p:grpSpPr>
        <p:pic>
          <p:nvPicPr>
            <p:cNvPr id="7" name="Picture 6">
              <a:extLst>
                <a:ext uri="{FF2B5EF4-FFF2-40B4-BE49-F238E27FC236}">
                  <a16:creationId xmlns:a16="http://schemas.microsoft.com/office/drawing/2014/main" id="{326FA511-919B-2BB2-E3C8-B0B0FB13C1EC}"/>
                </a:ext>
              </a:extLst>
            </p:cNvPr>
            <p:cNvPicPr>
              <a:picLocks noChangeAspect="1"/>
            </p:cNvPicPr>
            <p:nvPr/>
          </p:nvPicPr>
          <p:blipFill>
            <a:blip r:embed="rId16"/>
            <a:stretch>
              <a:fillRect/>
            </a:stretch>
          </p:blipFill>
          <p:spPr>
            <a:xfrm>
              <a:off x="2127989" y="1278588"/>
              <a:ext cx="579306" cy="619676"/>
            </a:xfrm>
            <a:prstGeom prst="rect">
              <a:avLst/>
            </a:prstGeom>
          </p:spPr>
        </p:pic>
        <p:sp>
          <p:nvSpPr>
            <p:cNvPr id="9" name="TextBox 8">
              <a:extLst>
                <a:ext uri="{FF2B5EF4-FFF2-40B4-BE49-F238E27FC236}">
                  <a16:creationId xmlns:a16="http://schemas.microsoft.com/office/drawing/2014/main" id="{20837BDB-69E9-9656-0C9A-BF795766FE00}"/>
                </a:ext>
              </a:extLst>
            </p:cNvPr>
            <p:cNvSpPr txBox="1"/>
            <p:nvPr/>
          </p:nvSpPr>
          <p:spPr>
            <a:xfrm>
              <a:off x="2034259" y="1958249"/>
              <a:ext cx="766767" cy="307777"/>
            </a:xfrm>
            <a:prstGeom prst="rect">
              <a:avLst/>
            </a:prstGeom>
            <a:noFill/>
          </p:spPr>
          <p:txBody>
            <a:bodyPr wrap="square" lIns="0" tIns="0" rIns="0" bIns="0" rtlCol="0">
              <a:spAutoFit/>
            </a:bodyPr>
            <a:lstStyle/>
            <a:p>
              <a:pPr algn="ctr">
                <a:lnSpc>
                  <a:spcPct val="100000"/>
                </a:lnSpc>
                <a:spcBef>
                  <a:spcPts val="600"/>
                </a:spcBef>
              </a:pPr>
              <a:r>
                <a:rPr lang="en-GB" sz="1000">
                  <a:solidFill>
                    <a:schemeClr val="tx2"/>
                  </a:solidFill>
                </a:rPr>
                <a:t>INDUSTRIAL CLUSTER</a:t>
              </a:r>
            </a:p>
          </p:txBody>
        </p:sp>
      </p:grpSp>
      <p:cxnSp>
        <p:nvCxnSpPr>
          <p:cNvPr id="10" name="Connector: Elbow 9">
            <a:extLst>
              <a:ext uri="{FF2B5EF4-FFF2-40B4-BE49-F238E27FC236}">
                <a16:creationId xmlns:a16="http://schemas.microsoft.com/office/drawing/2014/main" id="{05EFE4B5-F3B2-1C46-9898-AEFAA4E8B8EE}"/>
              </a:ext>
            </a:extLst>
          </p:cNvPr>
          <p:cNvCxnSpPr>
            <a:cxnSpLocks/>
            <a:stCxn id="9" idx="2"/>
            <a:endCxn id="240" idx="0"/>
          </p:cNvCxnSpPr>
          <p:nvPr/>
        </p:nvCxnSpPr>
        <p:spPr>
          <a:xfrm rot="5400000">
            <a:off x="1414105" y="2580402"/>
            <a:ext cx="632114" cy="3363"/>
          </a:xfrm>
          <a:prstGeom prst="bentConnector3">
            <a:avLst>
              <a:gd name="adj1" fmla="val 50000"/>
            </a:avLst>
          </a:prstGeom>
          <a:ln w="28575">
            <a:solidFill>
              <a:schemeClr val="accent6"/>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Connector: Elbow 10">
            <a:extLst>
              <a:ext uri="{FF2B5EF4-FFF2-40B4-BE49-F238E27FC236}">
                <a16:creationId xmlns:a16="http://schemas.microsoft.com/office/drawing/2014/main" id="{BB172B36-39A5-7C40-8394-5C208E8C1196}"/>
              </a:ext>
            </a:extLst>
          </p:cNvPr>
          <p:cNvCxnSpPr>
            <a:cxnSpLocks/>
            <a:stCxn id="240" idx="1"/>
            <a:endCxn id="24" idx="2"/>
          </p:cNvCxnSpPr>
          <p:nvPr/>
        </p:nvCxnSpPr>
        <p:spPr>
          <a:xfrm rot="10800000">
            <a:off x="713168" y="1916299"/>
            <a:ext cx="729229" cy="1245003"/>
          </a:xfrm>
          <a:prstGeom prst="bentConnector2">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B80BED04-0EF8-A28A-BD62-F3D544761209}"/>
              </a:ext>
            </a:extLst>
          </p:cNvPr>
          <p:cNvGrpSpPr/>
          <p:nvPr/>
        </p:nvGrpSpPr>
        <p:grpSpPr>
          <a:xfrm>
            <a:off x="326552" y="1320513"/>
            <a:ext cx="773229" cy="595785"/>
            <a:chOff x="5179917" y="1472648"/>
            <a:chExt cx="773229" cy="595785"/>
          </a:xfrm>
        </p:grpSpPr>
        <p:pic>
          <p:nvPicPr>
            <p:cNvPr id="19" name="Picture 18">
              <a:extLst>
                <a:ext uri="{FF2B5EF4-FFF2-40B4-BE49-F238E27FC236}">
                  <a16:creationId xmlns:a16="http://schemas.microsoft.com/office/drawing/2014/main" id="{D13B2016-D2BC-8D56-AB1D-C76E54B2BBC9}"/>
                </a:ext>
              </a:extLst>
            </p:cNvPr>
            <p:cNvPicPr>
              <a:picLocks noChangeAspect="1"/>
            </p:cNvPicPr>
            <p:nvPr/>
          </p:nvPicPr>
          <p:blipFill>
            <a:blip r:embed="rId17"/>
            <a:stretch>
              <a:fillRect/>
            </a:stretch>
          </p:blipFill>
          <p:spPr>
            <a:xfrm>
              <a:off x="5266877" y="1472648"/>
              <a:ext cx="635900" cy="441897"/>
            </a:xfrm>
            <a:prstGeom prst="rect">
              <a:avLst/>
            </a:prstGeom>
          </p:spPr>
        </p:pic>
        <p:sp>
          <p:nvSpPr>
            <p:cNvPr id="24" name="TextBox 23">
              <a:extLst>
                <a:ext uri="{FF2B5EF4-FFF2-40B4-BE49-F238E27FC236}">
                  <a16:creationId xmlns:a16="http://schemas.microsoft.com/office/drawing/2014/main" id="{EE8B512F-112E-8BDE-2913-737642C01CD7}"/>
                </a:ext>
              </a:extLst>
            </p:cNvPr>
            <p:cNvSpPr txBox="1"/>
            <p:nvPr/>
          </p:nvSpPr>
          <p:spPr>
            <a:xfrm>
              <a:off x="5179917" y="1914545"/>
              <a:ext cx="773229" cy="153888"/>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CCUS</a:t>
              </a:r>
            </a:p>
          </p:txBody>
        </p:sp>
      </p:grpSp>
      <p:sp>
        <p:nvSpPr>
          <p:cNvPr id="29" name="Oval 28">
            <a:extLst>
              <a:ext uri="{FF2B5EF4-FFF2-40B4-BE49-F238E27FC236}">
                <a16:creationId xmlns:a16="http://schemas.microsoft.com/office/drawing/2014/main" id="{04579446-65AC-88B4-5221-A5A9A3E3D14D}"/>
              </a:ext>
            </a:extLst>
          </p:cNvPr>
          <p:cNvSpPr/>
          <p:nvPr/>
        </p:nvSpPr>
        <p:spPr>
          <a:xfrm>
            <a:off x="2431677" y="1227551"/>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3</a:t>
            </a:r>
          </a:p>
        </p:txBody>
      </p:sp>
      <p:sp>
        <p:nvSpPr>
          <p:cNvPr id="31" name="Speech Bubble: Rectangle 30">
            <a:extLst>
              <a:ext uri="{FF2B5EF4-FFF2-40B4-BE49-F238E27FC236}">
                <a16:creationId xmlns:a16="http://schemas.microsoft.com/office/drawing/2014/main" id="{224E9682-97C3-D2A4-C166-DCFA5468C5E9}"/>
              </a:ext>
            </a:extLst>
          </p:cNvPr>
          <p:cNvSpPr/>
          <p:nvPr/>
        </p:nvSpPr>
        <p:spPr>
          <a:xfrm>
            <a:off x="3454658" y="1134165"/>
            <a:ext cx="1140978" cy="561860"/>
          </a:xfrm>
          <a:prstGeom prst="wedgeRectCallout">
            <a:avLst>
              <a:gd name="adj1" fmla="val -113832"/>
              <a:gd name="adj2" fmla="val -15888"/>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t>Industrial cluster and blue hydrogen hub</a:t>
            </a:r>
          </a:p>
        </p:txBody>
      </p:sp>
      <p:grpSp>
        <p:nvGrpSpPr>
          <p:cNvPr id="238" name="Group 237">
            <a:extLst>
              <a:ext uri="{FF2B5EF4-FFF2-40B4-BE49-F238E27FC236}">
                <a16:creationId xmlns:a16="http://schemas.microsoft.com/office/drawing/2014/main" id="{B2380795-94AB-AB36-0481-977F1267116F}"/>
              </a:ext>
            </a:extLst>
          </p:cNvPr>
          <p:cNvGrpSpPr/>
          <p:nvPr/>
        </p:nvGrpSpPr>
        <p:grpSpPr>
          <a:xfrm>
            <a:off x="1174293" y="2898140"/>
            <a:ext cx="1204497" cy="699431"/>
            <a:chOff x="1960755" y="2624134"/>
            <a:chExt cx="1204497" cy="699431"/>
          </a:xfrm>
        </p:grpSpPr>
        <p:sp>
          <p:nvSpPr>
            <p:cNvPr id="239" name="TextBox 238">
              <a:extLst>
                <a:ext uri="{FF2B5EF4-FFF2-40B4-BE49-F238E27FC236}">
                  <a16:creationId xmlns:a16="http://schemas.microsoft.com/office/drawing/2014/main" id="{5EAED757-7A41-1BA3-306D-3E6062F761B5}"/>
                </a:ext>
              </a:extLst>
            </p:cNvPr>
            <p:cNvSpPr txBox="1"/>
            <p:nvPr/>
          </p:nvSpPr>
          <p:spPr>
            <a:xfrm>
              <a:off x="1960755" y="3169677"/>
              <a:ext cx="1204497" cy="153888"/>
            </a:xfrm>
            <a:prstGeom prst="rect">
              <a:avLst/>
            </a:prstGeom>
            <a:noFill/>
          </p:spPr>
          <p:txBody>
            <a:bodyPr wrap="square" lIns="0" tIns="0" rIns="0" bIns="0" rtlCol="0">
              <a:spAutoFit/>
            </a:bodyPr>
            <a:lstStyle/>
            <a:p>
              <a:pPr algn="ctr">
                <a:lnSpc>
                  <a:spcPct val="100000"/>
                </a:lnSpc>
                <a:spcBef>
                  <a:spcPts val="600"/>
                </a:spcBef>
              </a:pPr>
              <a:r>
                <a:rPr lang="en-GB" sz="1000" dirty="0">
                  <a:solidFill>
                    <a:schemeClr val="accent6"/>
                  </a:solidFill>
                </a:rPr>
                <a:t>BLUE H</a:t>
              </a:r>
              <a:r>
                <a:rPr lang="en-GB" sz="1000" baseline="-25000" dirty="0">
                  <a:solidFill>
                    <a:schemeClr val="accent6"/>
                  </a:solidFill>
                </a:rPr>
                <a:t>2</a:t>
              </a:r>
              <a:r>
                <a:rPr lang="en-GB" sz="1000" dirty="0">
                  <a:solidFill>
                    <a:schemeClr val="accent6"/>
                  </a:solidFill>
                </a:rPr>
                <a:t> PLANT</a:t>
              </a:r>
            </a:p>
          </p:txBody>
        </p:sp>
        <p:pic>
          <p:nvPicPr>
            <p:cNvPr id="240" name="Picture 239">
              <a:extLst>
                <a:ext uri="{FF2B5EF4-FFF2-40B4-BE49-F238E27FC236}">
                  <a16:creationId xmlns:a16="http://schemas.microsoft.com/office/drawing/2014/main" id="{FB8290EC-9E8C-F232-B639-F4946BE42C98}"/>
                </a:ext>
              </a:extLst>
            </p:cNvPr>
            <p:cNvPicPr>
              <a:picLocks noChangeAspect="1"/>
            </p:cNvPicPr>
            <p:nvPr/>
          </p:nvPicPr>
          <p:blipFill>
            <a:blip r:embed="rId18"/>
            <a:stretch>
              <a:fillRect/>
            </a:stretch>
          </p:blipFill>
          <p:spPr>
            <a:xfrm>
              <a:off x="2228858" y="2624134"/>
              <a:ext cx="572168" cy="526321"/>
            </a:xfrm>
            <a:prstGeom prst="rect">
              <a:avLst/>
            </a:prstGeom>
          </p:spPr>
        </p:pic>
      </p:grpSp>
      <p:sp>
        <p:nvSpPr>
          <p:cNvPr id="241" name="Rectangle 240">
            <a:extLst>
              <a:ext uri="{FF2B5EF4-FFF2-40B4-BE49-F238E27FC236}">
                <a16:creationId xmlns:a16="http://schemas.microsoft.com/office/drawing/2014/main" id="{F5DA6F4A-311B-21CF-98D7-CCFB6342A5F8}"/>
              </a:ext>
            </a:extLst>
          </p:cNvPr>
          <p:cNvSpPr/>
          <p:nvPr/>
        </p:nvSpPr>
        <p:spPr>
          <a:xfrm>
            <a:off x="1182169" y="1134164"/>
            <a:ext cx="1593093" cy="2558887"/>
          </a:xfrm>
          <a:prstGeom prst="rect">
            <a:avLst/>
          </a:prstGeom>
          <a:noFill/>
          <a:ln w="952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cxnSp>
        <p:nvCxnSpPr>
          <p:cNvPr id="246" name="Connector: Elbow 245">
            <a:extLst>
              <a:ext uri="{FF2B5EF4-FFF2-40B4-BE49-F238E27FC236}">
                <a16:creationId xmlns:a16="http://schemas.microsoft.com/office/drawing/2014/main" id="{F7BF7904-D72E-A65A-7133-8F98A3CA9D6F}"/>
              </a:ext>
            </a:extLst>
          </p:cNvPr>
          <p:cNvCxnSpPr>
            <a:cxnSpLocks/>
            <a:endCxn id="240" idx="3"/>
          </p:cNvCxnSpPr>
          <p:nvPr/>
        </p:nvCxnSpPr>
        <p:spPr>
          <a:xfrm rot="10800000">
            <a:off x="2014564" y="3161302"/>
            <a:ext cx="2361882" cy="677"/>
          </a:xfrm>
          <a:prstGeom prst="bentConnector3">
            <a:avLst>
              <a:gd name="adj1" fmla="val 50000"/>
            </a:avLst>
          </a:prstGeom>
          <a:ln w="28575">
            <a:solidFill>
              <a:srgbClr val="FF6699"/>
            </a:solidFill>
            <a:tailEnd type="triangle"/>
          </a:ln>
        </p:spPr>
        <p:style>
          <a:lnRef idx="1">
            <a:schemeClr val="accent1"/>
          </a:lnRef>
          <a:fillRef idx="0">
            <a:schemeClr val="accent1"/>
          </a:fillRef>
          <a:effectRef idx="0">
            <a:schemeClr val="accent1"/>
          </a:effectRef>
          <a:fontRef idx="minor">
            <a:schemeClr val="tx1"/>
          </a:fontRef>
        </p:style>
      </p:cxnSp>
      <p:cxnSp>
        <p:nvCxnSpPr>
          <p:cNvPr id="247" name="Connector: Elbow 246">
            <a:extLst>
              <a:ext uri="{FF2B5EF4-FFF2-40B4-BE49-F238E27FC236}">
                <a16:creationId xmlns:a16="http://schemas.microsoft.com/office/drawing/2014/main" id="{195DD5CF-2A2D-9348-24E9-2C8EC34060D0}"/>
              </a:ext>
            </a:extLst>
          </p:cNvPr>
          <p:cNvCxnSpPr>
            <a:cxnSpLocks/>
          </p:cNvCxnSpPr>
          <p:nvPr/>
        </p:nvCxnSpPr>
        <p:spPr>
          <a:xfrm rot="10800000">
            <a:off x="1966638" y="1571665"/>
            <a:ext cx="2407937" cy="1511943"/>
          </a:xfrm>
          <a:prstGeom prst="bentConnector3">
            <a:avLst>
              <a:gd name="adj1" fmla="val 50000"/>
            </a:avLst>
          </a:prstGeom>
          <a:ln w="28575">
            <a:solidFill>
              <a:srgbClr val="FF6699"/>
            </a:solidFill>
            <a:tailEnd type="triangle"/>
          </a:ln>
        </p:spPr>
        <p:style>
          <a:lnRef idx="1">
            <a:schemeClr val="accent1"/>
          </a:lnRef>
          <a:fillRef idx="0">
            <a:schemeClr val="accent1"/>
          </a:fillRef>
          <a:effectRef idx="0">
            <a:schemeClr val="accent1"/>
          </a:effectRef>
          <a:fontRef idx="minor">
            <a:schemeClr val="tx1"/>
          </a:fontRef>
        </p:style>
      </p:cxnSp>
      <p:cxnSp>
        <p:nvCxnSpPr>
          <p:cNvPr id="257" name="Connector: Elbow 256">
            <a:extLst>
              <a:ext uri="{FF2B5EF4-FFF2-40B4-BE49-F238E27FC236}">
                <a16:creationId xmlns:a16="http://schemas.microsoft.com/office/drawing/2014/main" id="{C1A2E0BD-31DA-D99A-2DAB-352EDAC79A87}"/>
              </a:ext>
            </a:extLst>
          </p:cNvPr>
          <p:cNvCxnSpPr>
            <a:cxnSpLocks/>
          </p:cNvCxnSpPr>
          <p:nvPr/>
        </p:nvCxnSpPr>
        <p:spPr>
          <a:xfrm>
            <a:off x="2775262" y="2413608"/>
            <a:ext cx="3889239" cy="1326356"/>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263" name="Group 262">
            <a:extLst>
              <a:ext uri="{FF2B5EF4-FFF2-40B4-BE49-F238E27FC236}">
                <a16:creationId xmlns:a16="http://schemas.microsoft.com/office/drawing/2014/main" id="{967C425C-F98C-7888-6D64-38C3F7F2EA74}"/>
              </a:ext>
            </a:extLst>
          </p:cNvPr>
          <p:cNvGrpSpPr/>
          <p:nvPr/>
        </p:nvGrpSpPr>
        <p:grpSpPr>
          <a:xfrm>
            <a:off x="4374574" y="2998467"/>
            <a:ext cx="966792" cy="643818"/>
            <a:chOff x="4429438" y="2998467"/>
            <a:chExt cx="966792" cy="643818"/>
          </a:xfrm>
        </p:grpSpPr>
        <p:sp>
          <p:nvSpPr>
            <p:cNvPr id="265" name="Rectangle 264">
              <a:extLst>
                <a:ext uri="{FF2B5EF4-FFF2-40B4-BE49-F238E27FC236}">
                  <a16:creationId xmlns:a16="http://schemas.microsoft.com/office/drawing/2014/main" id="{4659F1AD-41CD-CB7F-922F-CB4C35F71A3A}"/>
                </a:ext>
              </a:extLst>
            </p:cNvPr>
            <p:cNvSpPr/>
            <p:nvPr/>
          </p:nvSpPr>
          <p:spPr>
            <a:xfrm>
              <a:off x="4429438" y="3035935"/>
              <a:ext cx="966792" cy="9534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267" name="Rectangle 266">
              <a:extLst>
                <a:ext uri="{FF2B5EF4-FFF2-40B4-BE49-F238E27FC236}">
                  <a16:creationId xmlns:a16="http://schemas.microsoft.com/office/drawing/2014/main" id="{AAFA0375-F164-F11E-8993-971A6247B121}"/>
                </a:ext>
              </a:extLst>
            </p:cNvPr>
            <p:cNvSpPr/>
            <p:nvPr/>
          </p:nvSpPr>
          <p:spPr>
            <a:xfrm>
              <a:off x="4429438" y="3200575"/>
              <a:ext cx="966792" cy="9534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grpSp>
          <p:nvGrpSpPr>
            <p:cNvPr id="270" name="Group 269">
              <a:extLst>
                <a:ext uri="{FF2B5EF4-FFF2-40B4-BE49-F238E27FC236}">
                  <a16:creationId xmlns:a16="http://schemas.microsoft.com/office/drawing/2014/main" id="{05995EBE-2031-F087-550F-560C153C647A}"/>
                </a:ext>
              </a:extLst>
            </p:cNvPr>
            <p:cNvGrpSpPr/>
            <p:nvPr/>
          </p:nvGrpSpPr>
          <p:grpSpPr>
            <a:xfrm>
              <a:off x="4431310" y="2998467"/>
              <a:ext cx="950997" cy="643818"/>
              <a:chOff x="1828128" y="2648328"/>
              <a:chExt cx="950997" cy="643818"/>
            </a:xfrm>
          </p:grpSpPr>
          <p:pic>
            <p:nvPicPr>
              <p:cNvPr id="274" name="Picture 273">
                <a:extLst>
                  <a:ext uri="{FF2B5EF4-FFF2-40B4-BE49-F238E27FC236}">
                    <a16:creationId xmlns:a16="http://schemas.microsoft.com/office/drawing/2014/main" id="{349CC2F1-C640-3762-9B8E-2E59356F944D}"/>
                  </a:ext>
                </a:extLst>
              </p:cNvPr>
              <p:cNvPicPr>
                <a:picLocks noChangeAspect="1"/>
              </p:cNvPicPr>
              <p:nvPr/>
            </p:nvPicPr>
            <p:blipFill>
              <a:blip r:embed="rId19"/>
              <a:stretch>
                <a:fillRect/>
              </a:stretch>
            </p:blipFill>
            <p:spPr>
              <a:xfrm>
                <a:off x="1828128" y="2648328"/>
                <a:ext cx="950997" cy="327022"/>
              </a:xfrm>
              <a:prstGeom prst="rect">
                <a:avLst/>
              </a:prstGeom>
            </p:spPr>
          </p:pic>
          <p:sp>
            <p:nvSpPr>
              <p:cNvPr id="280" name="TextBox 279">
                <a:extLst>
                  <a:ext uri="{FF2B5EF4-FFF2-40B4-BE49-F238E27FC236}">
                    <a16:creationId xmlns:a16="http://schemas.microsoft.com/office/drawing/2014/main" id="{06286F1C-1730-BA24-5A1A-8B0B4C351F32}"/>
                  </a:ext>
                </a:extLst>
              </p:cNvPr>
              <p:cNvSpPr txBox="1"/>
              <p:nvPr/>
            </p:nvSpPr>
            <p:spPr>
              <a:xfrm>
                <a:off x="1913292" y="2984369"/>
                <a:ext cx="773229" cy="307777"/>
              </a:xfrm>
              <a:prstGeom prst="rect">
                <a:avLst/>
              </a:prstGeom>
              <a:noFill/>
            </p:spPr>
            <p:txBody>
              <a:bodyPr wrap="square" lIns="0" tIns="0" rIns="0" bIns="0" rtlCol="0">
                <a:spAutoFit/>
              </a:bodyPr>
              <a:lstStyle/>
              <a:p>
                <a:pPr algn="ctr">
                  <a:lnSpc>
                    <a:spcPct val="100000"/>
                  </a:lnSpc>
                  <a:spcBef>
                    <a:spcPts val="600"/>
                  </a:spcBef>
                </a:pPr>
                <a:r>
                  <a:rPr lang="en-GB" sz="1000">
                    <a:solidFill>
                      <a:srgbClr val="FF6699"/>
                    </a:solidFill>
                  </a:rPr>
                  <a:t>NAT.GAS NETWORK</a:t>
                </a:r>
              </a:p>
            </p:txBody>
          </p:sp>
        </p:grpSp>
      </p:grpSp>
      <p:grpSp>
        <p:nvGrpSpPr>
          <p:cNvPr id="281" name="Group 280">
            <a:extLst>
              <a:ext uri="{FF2B5EF4-FFF2-40B4-BE49-F238E27FC236}">
                <a16:creationId xmlns:a16="http://schemas.microsoft.com/office/drawing/2014/main" id="{6D336255-464D-BAE9-9008-A0C0BA4AFAAC}"/>
              </a:ext>
            </a:extLst>
          </p:cNvPr>
          <p:cNvGrpSpPr/>
          <p:nvPr/>
        </p:nvGrpSpPr>
        <p:grpSpPr>
          <a:xfrm>
            <a:off x="6471122" y="3467482"/>
            <a:ext cx="1044000" cy="900000"/>
            <a:chOff x="6471122" y="3266314"/>
            <a:chExt cx="1044000" cy="900000"/>
          </a:xfrm>
        </p:grpSpPr>
        <p:grpSp>
          <p:nvGrpSpPr>
            <p:cNvPr id="34" name="Group 33">
              <a:extLst>
                <a:ext uri="{FF2B5EF4-FFF2-40B4-BE49-F238E27FC236}">
                  <a16:creationId xmlns:a16="http://schemas.microsoft.com/office/drawing/2014/main" id="{E7265CEB-3824-F3F4-CDAB-98C9C7151999}"/>
                </a:ext>
              </a:extLst>
            </p:cNvPr>
            <p:cNvGrpSpPr/>
            <p:nvPr/>
          </p:nvGrpSpPr>
          <p:grpSpPr>
            <a:xfrm>
              <a:off x="6471122" y="3266430"/>
              <a:ext cx="1044000" cy="894739"/>
              <a:chOff x="6218869" y="3230527"/>
              <a:chExt cx="1044000" cy="894739"/>
            </a:xfrm>
          </p:grpSpPr>
          <p:grpSp>
            <p:nvGrpSpPr>
              <p:cNvPr id="41" name="Group 40">
                <a:extLst>
                  <a:ext uri="{FF2B5EF4-FFF2-40B4-BE49-F238E27FC236}">
                    <a16:creationId xmlns:a16="http://schemas.microsoft.com/office/drawing/2014/main" id="{B15683B8-03A5-DD09-B7FC-53C302DCF9A6}"/>
                  </a:ext>
                </a:extLst>
              </p:cNvPr>
              <p:cNvGrpSpPr/>
              <p:nvPr/>
            </p:nvGrpSpPr>
            <p:grpSpPr>
              <a:xfrm>
                <a:off x="6412248" y="3230527"/>
                <a:ext cx="657243" cy="544732"/>
                <a:chOff x="6366874" y="3230527"/>
                <a:chExt cx="657243" cy="544732"/>
              </a:xfrm>
            </p:grpSpPr>
            <p:pic>
              <p:nvPicPr>
                <p:cNvPr id="51" name="Picture 50">
                  <a:extLst>
                    <a:ext uri="{FF2B5EF4-FFF2-40B4-BE49-F238E27FC236}">
                      <a16:creationId xmlns:a16="http://schemas.microsoft.com/office/drawing/2014/main" id="{92EFF393-24DF-E874-E102-9EB8ED17196F}"/>
                    </a:ext>
                  </a:extLst>
                </p:cNvPr>
                <p:cNvPicPr>
                  <a:picLocks noChangeAspect="1"/>
                </p:cNvPicPr>
                <p:nvPr/>
              </p:nvPicPr>
              <p:blipFill>
                <a:blip r:embed="rId20"/>
                <a:stretch>
                  <a:fillRect/>
                </a:stretch>
              </p:blipFill>
              <p:spPr>
                <a:xfrm>
                  <a:off x="6366874" y="3310907"/>
                  <a:ext cx="269018" cy="383972"/>
                </a:xfrm>
                <a:prstGeom prst="rect">
                  <a:avLst/>
                </a:prstGeom>
              </p:spPr>
            </p:pic>
            <p:pic>
              <p:nvPicPr>
                <p:cNvPr id="52" name="Picture 51">
                  <a:extLst>
                    <a:ext uri="{FF2B5EF4-FFF2-40B4-BE49-F238E27FC236}">
                      <a16:creationId xmlns:a16="http://schemas.microsoft.com/office/drawing/2014/main" id="{9E4937AB-0E41-23E5-4CBF-ADC67259226A}"/>
                    </a:ext>
                  </a:extLst>
                </p:cNvPr>
                <p:cNvPicPr>
                  <a:picLocks noChangeAspect="1"/>
                </p:cNvPicPr>
                <p:nvPr/>
              </p:nvPicPr>
              <p:blipFill>
                <a:blip r:embed="rId20"/>
                <a:stretch>
                  <a:fillRect/>
                </a:stretch>
              </p:blipFill>
              <p:spPr>
                <a:xfrm>
                  <a:off x="6642468" y="3230527"/>
                  <a:ext cx="381649" cy="544732"/>
                </a:xfrm>
                <a:prstGeom prst="rect">
                  <a:avLst/>
                </a:prstGeom>
              </p:spPr>
            </p:pic>
          </p:grpSp>
          <p:sp>
            <p:nvSpPr>
              <p:cNvPr id="50" name="TextBox 49">
                <a:extLst>
                  <a:ext uri="{FF2B5EF4-FFF2-40B4-BE49-F238E27FC236}">
                    <a16:creationId xmlns:a16="http://schemas.microsoft.com/office/drawing/2014/main" id="{0466A146-E522-474F-934F-5373BB38C171}"/>
                  </a:ext>
                </a:extLst>
              </p:cNvPr>
              <p:cNvSpPr txBox="1"/>
              <p:nvPr/>
            </p:nvSpPr>
            <p:spPr>
              <a:xfrm>
                <a:off x="6218869" y="3817489"/>
                <a:ext cx="1044000" cy="307777"/>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ELECTRICITY TRANSMISSION</a:t>
                </a:r>
              </a:p>
            </p:txBody>
          </p:sp>
        </p:grpSp>
        <p:sp>
          <p:nvSpPr>
            <p:cNvPr id="37" name="Rectangle 36">
              <a:extLst>
                <a:ext uri="{FF2B5EF4-FFF2-40B4-BE49-F238E27FC236}">
                  <a16:creationId xmlns:a16="http://schemas.microsoft.com/office/drawing/2014/main" id="{85EF6C70-B15F-59B9-32CC-5937A033056B}"/>
                </a:ext>
              </a:extLst>
            </p:cNvPr>
            <p:cNvSpPr/>
            <p:nvPr/>
          </p:nvSpPr>
          <p:spPr>
            <a:xfrm>
              <a:off x="6940095" y="3266314"/>
              <a:ext cx="154800" cy="900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39" name="Rectangle 38">
              <a:extLst>
                <a:ext uri="{FF2B5EF4-FFF2-40B4-BE49-F238E27FC236}">
                  <a16:creationId xmlns:a16="http://schemas.microsoft.com/office/drawing/2014/main" id="{875950FA-0B24-3CF5-D231-99864282D646}"/>
                </a:ext>
              </a:extLst>
            </p:cNvPr>
            <p:cNvSpPr/>
            <p:nvPr/>
          </p:nvSpPr>
          <p:spPr>
            <a:xfrm>
              <a:off x="6606555" y="3731710"/>
              <a:ext cx="756000" cy="148009"/>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40" name="Rectangle 39">
              <a:extLst>
                <a:ext uri="{FF2B5EF4-FFF2-40B4-BE49-F238E27FC236}">
                  <a16:creationId xmlns:a16="http://schemas.microsoft.com/office/drawing/2014/main" id="{50DC99C4-0070-E28C-1784-489A623996D3}"/>
                </a:ext>
              </a:extLst>
            </p:cNvPr>
            <p:cNvSpPr/>
            <p:nvPr/>
          </p:nvSpPr>
          <p:spPr>
            <a:xfrm>
              <a:off x="6564922" y="3442975"/>
              <a:ext cx="792000" cy="148009"/>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grpSp>
      <p:grpSp>
        <p:nvGrpSpPr>
          <p:cNvPr id="153" name="Group 152">
            <a:extLst>
              <a:ext uri="{FF2B5EF4-FFF2-40B4-BE49-F238E27FC236}">
                <a16:creationId xmlns:a16="http://schemas.microsoft.com/office/drawing/2014/main" id="{E3AEA356-C004-4068-8A96-75EC4757247F}"/>
              </a:ext>
            </a:extLst>
          </p:cNvPr>
          <p:cNvGrpSpPr/>
          <p:nvPr/>
        </p:nvGrpSpPr>
        <p:grpSpPr>
          <a:xfrm>
            <a:off x="9862205" y="30276"/>
            <a:ext cx="1962659" cy="902143"/>
            <a:chOff x="10233038" y="11701"/>
            <a:chExt cx="1962659" cy="902143"/>
          </a:xfrm>
        </p:grpSpPr>
        <p:cxnSp>
          <p:nvCxnSpPr>
            <p:cNvPr id="154" name="Straight Connector 153">
              <a:extLst>
                <a:ext uri="{FF2B5EF4-FFF2-40B4-BE49-F238E27FC236}">
                  <a16:creationId xmlns:a16="http://schemas.microsoft.com/office/drawing/2014/main" id="{B6703598-CE78-40BC-8ACF-573A7C075BE8}"/>
                </a:ext>
              </a:extLst>
            </p:cNvPr>
            <p:cNvCxnSpPr>
              <a:cxnSpLocks/>
            </p:cNvCxnSpPr>
            <p:nvPr/>
          </p:nvCxnSpPr>
          <p:spPr>
            <a:xfrm>
              <a:off x="10368404" y="156149"/>
              <a:ext cx="676967"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8D998408-B180-4E95-A3B7-4D039751CC90}"/>
                </a:ext>
              </a:extLst>
            </p:cNvPr>
            <p:cNvCxnSpPr>
              <a:cxnSpLocks/>
            </p:cNvCxnSpPr>
            <p:nvPr/>
          </p:nvCxnSpPr>
          <p:spPr>
            <a:xfrm>
              <a:off x="10368404" y="331965"/>
              <a:ext cx="676967" cy="0"/>
            </a:xfrm>
            <a:prstGeom prst="line">
              <a:avLst/>
            </a:prstGeom>
            <a:ln w="38100">
              <a:solidFill>
                <a:srgbClr val="FF6699"/>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B45AE69E-6BD5-4CBB-8EAE-98405C8A31A2}"/>
                </a:ext>
              </a:extLst>
            </p:cNvPr>
            <p:cNvCxnSpPr>
              <a:cxnSpLocks/>
            </p:cNvCxnSpPr>
            <p:nvPr/>
          </p:nvCxnSpPr>
          <p:spPr>
            <a:xfrm>
              <a:off x="10368404" y="525172"/>
              <a:ext cx="676967"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59" name="TextBox 158">
              <a:extLst>
                <a:ext uri="{FF2B5EF4-FFF2-40B4-BE49-F238E27FC236}">
                  <a16:creationId xmlns:a16="http://schemas.microsoft.com/office/drawing/2014/main" id="{C9418CAF-BB31-4E7B-AA16-6B0635B512CD}"/>
                </a:ext>
              </a:extLst>
            </p:cNvPr>
            <p:cNvSpPr txBox="1"/>
            <p:nvPr/>
          </p:nvSpPr>
          <p:spPr>
            <a:xfrm>
              <a:off x="11123822" y="72090"/>
              <a:ext cx="1043564" cy="123111"/>
            </a:xfrm>
            <a:prstGeom prst="rect">
              <a:avLst/>
            </a:prstGeom>
            <a:noFill/>
          </p:spPr>
          <p:txBody>
            <a:bodyPr wrap="square" lIns="0" tIns="0" rIns="0" bIns="0" rtlCol="0">
              <a:spAutoFit/>
            </a:bodyPr>
            <a:lstStyle/>
            <a:p>
              <a:pPr>
                <a:lnSpc>
                  <a:spcPct val="100000"/>
                </a:lnSpc>
                <a:spcBef>
                  <a:spcPts val="600"/>
                </a:spcBef>
              </a:pPr>
              <a:r>
                <a:rPr lang="en-GB" sz="800">
                  <a:solidFill>
                    <a:schemeClr val="accent1"/>
                  </a:solidFill>
                </a:rPr>
                <a:t>Electricity network</a:t>
              </a:r>
            </a:p>
          </p:txBody>
        </p:sp>
        <p:sp>
          <p:nvSpPr>
            <p:cNvPr id="160" name="TextBox 159">
              <a:extLst>
                <a:ext uri="{FF2B5EF4-FFF2-40B4-BE49-F238E27FC236}">
                  <a16:creationId xmlns:a16="http://schemas.microsoft.com/office/drawing/2014/main" id="{E02AB6D9-576E-4864-A67B-C72C6558030D}"/>
                </a:ext>
              </a:extLst>
            </p:cNvPr>
            <p:cNvSpPr txBox="1"/>
            <p:nvPr/>
          </p:nvSpPr>
          <p:spPr>
            <a:xfrm>
              <a:off x="11123819" y="260428"/>
              <a:ext cx="773229" cy="123111"/>
            </a:xfrm>
            <a:prstGeom prst="rect">
              <a:avLst/>
            </a:prstGeom>
            <a:noFill/>
          </p:spPr>
          <p:txBody>
            <a:bodyPr wrap="square" lIns="0" tIns="0" rIns="0" bIns="0" rtlCol="0">
              <a:spAutoFit/>
            </a:bodyPr>
            <a:lstStyle/>
            <a:p>
              <a:pPr>
                <a:lnSpc>
                  <a:spcPct val="100000"/>
                </a:lnSpc>
                <a:spcBef>
                  <a:spcPts val="600"/>
                </a:spcBef>
              </a:pPr>
              <a:r>
                <a:rPr lang="en-GB" sz="800">
                  <a:solidFill>
                    <a:schemeClr val="accent1"/>
                  </a:solidFill>
                </a:rPr>
                <a:t>Gas network</a:t>
              </a:r>
            </a:p>
          </p:txBody>
        </p:sp>
        <p:sp>
          <p:nvSpPr>
            <p:cNvPr id="161" name="TextBox 160">
              <a:extLst>
                <a:ext uri="{FF2B5EF4-FFF2-40B4-BE49-F238E27FC236}">
                  <a16:creationId xmlns:a16="http://schemas.microsoft.com/office/drawing/2014/main" id="{30AAA0B1-3FE4-45A8-BC58-6E0B9CACF235}"/>
                </a:ext>
              </a:extLst>
            </p:cNvPr>
            <p:cNvSpPr txBox="1"/>
            <p:nvPr/>
          </p:nvSpPr>
          <p:spPr>
            <a:xfrm>
              <a:off x="11123820" y="448767"/>
              <a:ext cx="1043564" cy="123111"/>
            </a:xfrm>
            <a:prstGeom prst="rect">
              <a:avLst/>
            </a:prstGeom>
            <a:noFill/>
          </p:spPr>
          <p:txBody>
            <a:bodyPr wrap="square" lIns="0" tIns="0" rIns="0" bIns="0" rtlCol="0">
              <a:spAutoFit/>
            </a:bodyPr>
            <a:lstStyle/>
            <a:p>
              <a:pPr>
                <a:lnSpc>
                  <a:spcPct val="100000"/>
                </a:lnSpc>
                <a:spcBef>
                  <a:spcPts val="600"/>
                </a:spcBef>
              </a:pPr>
              <a:r>
                <a:rPr lang="en-GB" sz="800">
                  <a:solidFill>
                    <a:schemeClr val="accent1"/>
                  </a:solidFill>
                </a:rPr>
                <a:t>Hydrogen network</a:t>
              </a:r>
            </a:p>
          </p:txBody>
        </p:sp>
        <p:cxnSp>
          <p:nvCxnSpPr>
            <p:cNvPr id="162" name="Straight Connector 161">
              <a:extLst>
                <a:ext uri="{FF2B5EF4-FFF2-40B4-BE49-F238E27FC236}">
                  <a16:creationId xmlns:a16="http://schemas.microsoft.com/office/drawing/2014/main" id="{31715C58-DAF2-4381-891D-592A3994E9EA}"/>
                </a:ext>
              </a:extLst>
            </p:cNvPr>
            <p:cNvCxnSpPr>
              <a:cxnSpLocks/>
            </p:cNvCxnSpPr>
            <p:nvPr/>
          </p:nvCxnSpPr>
          <p:spPr>
            <a:xfrm>
              <a:off x="10368404" y="695891"/>
              <a:ext cx="676967"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163" name="TextBox 162">
              <a:extLst>
                <a:ext uri="{FF2B5EF4-FFF2-40B4-BE49-F238E27FC236}">
                  <a16:creationId xmlns:a16="http://schemas.microsoft.com/office/drawing/2014/main" id="{A361F73A-F548-4427-96BA-2CC574319CA3}"/>
                </a:ext>
              </a:extLst>
            </p:cNvPr>
            <p:cNvSpPr txBox="1"/>
            <p:nvPr/>
          </p:nvSpPr>
          <p:spPr>
            <a:xfrm>
              <a:off x="11123820" y="609932"/>
              <a:ext cx="1043564" cy="123111"/>
            </a:xfrm>
            <a:prstGeom prst="rect">
              <a:avLst/>
            </a:prstGeom>
            <a:noFill/>
          </p:spPr>
          <p:txBody>
            <a:bodyPr wrap="square" lIns="0" tIns="0" rIns="0" bIns="0" rtlCol="0">
              <a:spAutoFit/>
            </a:bodyPr>
            <a:lstStyle/>
            <a:p>
              <a:pPr>
                <a:lnSpc>
                  <a:spcPct val="100000"/>
                </a:lnSpc>
                <a:spcBef>
                  <a:spcPts val="600"/>
                </a:spcBef>
              </a:pPr>
              <a:r>
                <a:rPr lang="en-GB" sz="800">
                  <a:solidFill>
                    <a:schemeClr val="accent1"/>
                  </a:solidFill>
                </a:rPr>
                <a:t>Carbon network</a:t>
              </a:r>
            </a:p>
          </p:txBody>
        </p:sp>
        <p:sp>
          <p:nvSpPr>
            <p:cNvPr id="166" name="Rectangle 165">
              <a:extLst>
                <a:ext uri="{FF2B5EF4-FFF2-40B4-BE49-F238E27FC236}">
                  <a16:creationId xmlns:a16="http://schemas.microsoft.com/office/drawing/2014/main" id="{B9DA3EE7-BBC7-4B6D-B9C7-FAFEA01DC6BB}"/>
                </a:ext>
              </a:extLst>
            </p:cNvPr>
            <p:cNvSpPr/>
            <p:nvPr/>
          </p:nvSpPr>
          <p:spPr>
            <a:xfrm>
              <a:off x="10233038" y="11701"/>
              <a:ext cx="1934348" cy="902143"/>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cxnSp>
          <p:nvCxnSpPr>
            <p:cNvPr id="167" name="Straight Connector 166">
              <a:extLst>
                <a:ext uri="{FF2B5EF4-FFF2-40B4-BE49-F238E27FC236}">
                  <a16:creationId xmlns:a16="http://schemas.microsoft.com/office/drawing/2014/main" id="{57BFA51D-7E46-4D78-A3A4-07FCD78573C8}"/>
                </a:ext>
              </a:extLst>
            </p:cNvPr>
            <p:cNvCxnSpPr>
              <a:cxnSpLocks/>
            </p:cNvCxnSpPr>
            <p:nvPr/>
          </p:nvCxnSpPr>
          <p:spPr>
            <a:xfrm>
              <a:off x="10378232" y="847163"/>
              <a:ext cx="676967" cy="0"/>
            </a:xfrm>
            <a:prstGeom prst="line">
              <a:avLst/>
            </a:prstGeom>
            <a:ln w="38100">
              <a:solidFill>
                <a:srgbClr val="9933FF"/>
              </a:solidFill>
              <a:prstDash val="sysDash"/>
            </a:ln>
          </p:spPr>
          <p:style>
            <a:lnRef idx="1">
              <a:schemeClr val="accent1"/>
            </a:lnRef>
            <a:fillRef idx="0">
              <a:schemeClr val="accent1"/>
            </a:fillRef>
            <a:effectRef idx="0">
              <a:schemeClr val="accent1"/>
            </a:effectRef>
            <a:fontRef idx="minor">
              <a:schemeClr val="tx1"/>
            </a:fontRef>
          </p:style>
        </p:cxnSp>
        <p:sp>
          <p:nvSpPr>
            <p:cNvPr id="168" name="TextBox 167">
              <a:extLst>
                <a:ext uri="{FF2B5EF4-FFF2-40B4-BE49-F238E27FC236}">
                  <a16:creationId xmlns:a16="http://schemas.microsoft.com/office/drawing/2014/main" id="{E5F57AAA-D116-4329-9EBD-F8DB607AA4D7}"/>
                </a:ext>
              </a:extLst>
            </p:cNvPr>
            <p:cNvSpPr txBox="1"/>
            <p:nvPr/>
          </p:nvSpPr>
          <p:spPr>
            <a:xfrm>
              <a:off x="11152133" y="778313"/>
              <a:ext cx="1043564" cy="123111"/>
            </a:xfrm>
            <a:prstGeom prst="rect">
              <a:avLst/>
            </a:prstGeom>
            <a:noFill/>
          </p:spPr>
          <p:txBody>
            <a:bodyPr wrap="square" lIns="0" tIns="0" rIns="0" bIns="0" rtlCol="0">
              <a:spAutoFit/>
            </a:bodyPr>
            <a:lstStyle/>
            <a:p>
              <a:pPr>
                <a:lnSpc>
                  <a:spcPct val="100000"/>
                </a:lnSpc>
                <a:spcBef>
                  <a:spcPts val="600"/>
                </a:spcBef>
              </a:pPr>
              <a:r>
                <a:rPr lang="en-GB" sz="800">
                  <a:solidFill>
                    <a:schemeClr val="accent1"/>
                  </a:solidFill>
                </a:rPr>
                <a:t>Heat  network</a:t>
              </a:r>
            </a:p>
          </p:txBody>
        </p:sp>
      </p:grpSp>
    </p:spTree>
    <p:extLst>
      <p:ext uri="{BB962C8B-B14F-4D97-AF65-F5344CB8AC3E}">
        <p14:creationId xmlns:p14="http://schemas.microsoft.com/office/powerpoint/2010/main" val="22570943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07544DE-28A5-187B-11F0-79E105CFDF35}"/>
              </a:ext>
            </a:extLst>
          </p:cNvPr>
          <p:cNvSpPr>
            <a:spLocks noGrp="1"/>
          </p:cNvSpPr>
          <p:nvPr>
            <p:ph type="sldNum" sz="quarter" idx="12"/>
          </p:nvPr>
        </p:nvSpPr>
        <p:spPr>
          <a:xfrm>
            <a:off x="540000" y="6374553"/>
            <a:ext cx="266400" cy="145195"/>
          </a:xfrm>
        </p:spPr>
        <p:txBody>
          <a:bodyPr/>
          <a:lstStyle/>
          <a:p>
            <a:fld id="{5BA07366-CB75-4AA8-9E5B-928B849F427C}" type="slidenum">
              <a:rPr lang="en-GB" smtClean="0"/>
              <a:t>26</a:t>
            </a:fld>
            <a:endParaRPr lang="en-GB"/>
          </a:p>
        </p:txBody>
      </p:sp>
      <p:graphicFrame>
        <p:nvGraphicFramePr>
          <p:cNvPr id="12" name="Table 12">
            <a:extLst>
              <a:ext uri="{FF2B5EF4-FFF2-40B4-BE49-F238E27FC236}">
                <a16:creationId xmlns:a16="http://schemas.microsoft.com/office/drawing/2014/main" id="{0ED9C046-E145-8375-65AC-6D74B129FCA8}"/>
              </a:ext>
            </a:extLst>
          </p:cNvPr>
          <p:cNvGraphicFramePr>
            <a:graphicFrameLocks noGrp="1"/>
          </p:cNvGraphicFramePr>
          <p:nvPr>
            <p:extLst>
              <p:ext uri="{D42A27DB-BD31-4B8C-83A1-F6EECF244321}">
                <p14:modId xmlns:p14="http://schemas.microsoft.com/office/powerpoint/2010/main" val="2983569302"/>
              </p:ext>
            </p:extLst>
          </p:nvPr>
        </p:nvGraphicFramePr>
        <p:xfrm>
          <a:off x="0" y="0"/>
          <a:ext cx="12240000" cy="6840000"/>
        </p:xfrm>
        <a:graphic>
          <a:graphicData uri="http://schemas.openxmlformats.org/drawingml/2006/table">
            <a:tbl>
              <a:tblPr firstCol="1" bandRow="1">
                <a:tableStyleId>{5C22544A-7EE6-4342-B048-85BDC9FD1C3A}</a:tableStyleId>
              </a:tblPr>
              <a:tblGrid>
                <a:gridCol w="1227611">
                  <a:extLst>
                    <a:ext uri="{9D8B030D-6E8A-4147-A177-3AD203B41FA5}">
                      <a16:colId xmlns:a16="http://schemas.microsoft.com/office/drawing/2014/main" val="1608248868"/>
                    </a:ext>
                  </a:extLst>
                </a:gridCol>
                <a:gridCol w="4874336">
                  <a:extLst>
                    <a:ext uri="{9D8B030D-6E8A-4147-A177-3AD203B41FA5}">
                      <a16:colId xmlns:a16="http://schemas.microsoft.com/office/drawing/2014/main" val="247346671"/>
                    </a:ext>
                  </a:extLst>
                </a:gridCol>
                <a:gridCol w="1227611">
                  <a:extLst>
                    <a:ext uri="{9D8B030D-6E8A-4147-A177-3AD203B41FA5}">
                      <a16:colId xmlns:a16="http://schemas.microsoft.com/office/drawing/2014/main" val="3112085081"/>
                    </a:ext>
                  </a:extLst>
                </a:gridCol>
                <a:gridCol w="4910442">
                  <a:extLst>
                    <a:ext uri="{9D8B030D-6E8A-4147-A177-3AD203B41FA5}">
                      <a16:colId xmlns:a16="http://schemas.microsoft.com/office/drawing/2014/main" val="3915988822"/>
                    </a:ext>
                  </a:extLst>
                </a:gridCol>
              </a:tblGrid>
              <a:tr h="360673">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bg1"/>
                          </a:solidFill>
                        </a:rPr>
                        <a:t>UC3: </a:t>
                      </a:r>
                      <a:r>
                        <a:rPr lang="en-GB" sz="1200" dirty="0"/>
                        <a:t>INDUSTRIAL CLUSTER AND BLUE HYDROGEN HUB</a:t>
                      </a:r>
                    </a:p>
                  </a:txBody>
                  <a:tcPr anchor="ctr">
                    <a:lnB w="38100" cap="flat" cmpd="sng" algn="ctr">
                      <a:solidFill>
                        <a:schemeClr val="bg1"/>
                      </a:solidFill>
                      <a:prstDash val="solid"/>
                      <a:round/>
                      <a:headEnd type="none" w="med" len="med"/>
                      <a:tailEnd type="none" w="med" len="med"/>
                    </a:lnB>
                  </a:tcPr>
                </a:tc>
                <a:tc hMerge="1">
                  <a:txBody>
                    <a:bodyPr/>
                    <a:lstStyle/>
                    <a:p>
                      <a:endParaRPr lang="en-GB" sz="1200">
                        <a:solidFill>
                          <a:schemeClr val="bg1"/>
                        </a:solidFill>
                      </a:endParaRPr>
                    </a:p>
                  </a:txBody>
                  <a:tcPr>
                    <a:solidFill>
                      <a:schemeClr val="tx2"/>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378060462"/>
                  </a:ext>
                </a:extLst>
              </a:tr>
              <a:tr h="548222">
                <a:tc>
                  <a:txBody>
                    <a:bodyPr/>
                    <a:lstStyle/>
                    <a:p>
                      <a:r>
                        <a:rPr lang="en-GB" sz="1000" dirty="0"/>
                        <a:t>Goal</a:t>
                      </a:r>
                    </a:p>
                  </a:txBody>
                  <a:tcPr>
                    <a:lnT w="38100" cap="flat" cmpd="sng" algn="ctr">
                      <a:solidFill>
                        <a:schemeClr val="bg1"/>
                      </a:solidFill>
                      <a:prstDash val="solid"/>
                      <a:round/>
                      <a:headEnd type="none" w="med" len="med"/>
                      <a:tailEnd type="none" w="med" len="med"/>
                    </a:lnT>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t>Optimise gas, hydrogen, CCS and electricity system operation including the role of storage</a:t>
                      </a:r>
                    </a:p>
                  </a:txBody>
                  <a:tcPr>
                    <a:solidFill>
                      <a:schemeClr val="bg1">
                        <a:lumMod val="95000"/>
                      </a:schemeClr>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Associated Synergies/ Benefits</a:t>
                      </a:r>
                    </a:p>
                    <a:p>
                      <a:endParaRPr lang="en-GB" sz="1000" b="1" dirty="0">
                        <a:solidFill>
                          <a:schemeClr val="bg1"/>
                        </a:solidFill>
                      </a:endParaRPr>
                    </a:p>
                  </a:txBody>
                  <a:tcPr>
                    <a:solidFill>
                      <a:srgbClr val="0F204B"/>
                    </a:solidFill>
                  </a:tcPr>
                </a:tc>
                <a:tc rowSpan="2">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dirty="0"/>
                        <a:t>Stimulate local economy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i="0" dirty="0"/>
                        <a:t>Accelerate H</a:t>
                      </a:r>
                      <a:r>
                        <a:rPr lang="en-GB" sz="1000" i="0" baseline="-25000" dirty="0"/>
                        <a:t>2</a:t>
                      </a:r>
                      <a:r>
                        <a:rPr lang="en-GB" sz="1000" i="0" dirty="0"/>
                        <a:t> economy (accelerate net zero)</a:t>
                      </a:r>
                    </a:p>
                  </a:txBody>
                  <a:tcPr>
                    <a:lnT w="38100" cap="flat" cmpd="sng" algn="ctr">
                      <a:solidFill>
                        <a:schemeClr val="bg1"/>
                      </a:solid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2793467315"/>
                  </a:ext>
                </a:extLst>
              </a:tr>
              <a:tr h="549665">
                <a:tc>
                  <a:txBody>
                    <a:bodyPr/>
                    <a:lstStyle/>
                    <a:p>
                      <a:r>
                        <a:rPr lang="en-GB" sz="1000" dirty="0"/>
                        <a:t>“Networked Energy” Elements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t>CCS; hydrogen production; natural gas supply; flexibility/ storage (Tx); onshore electricity and gas networks;</a:t>
                      </a:r>
                    </a:p>
                    <a:p>
                      <a:endParaRPr lang="en-GB" sz="1000" dirty="0"/>
                    </a:p>
                  </a:txBody>
                  <a:tcPr>
                    <a:solidFill>
                      <a:schemeClr val="bg1">
                        <a:lumMod val="95000"/>
                      </a:schemeClr>
                    </a:solidFill>
                  </a:tcPr>
                </a:tc>
                <a:tc vMerge="1">
                  <a:txBody>
                    <a:bodyPr/>
                    <a:lstStyle/>
                    <a:p>
                      <a:endParaRPr lang="en-GB" sz="1000">
                        <a:solidFill>
                          <a:schemeClr val="bg1"/>
                        </a:solidFill>
                      </a:endParaRPr>
                    </a:p>
                  </a:txBody>
                  <a:tcPr>
                    <a:solidFill>
                      <a:srgbClr val="0F204B"/>
                    </a:solidFill>
                  </a:tcPr>
                </a:tc>
                <a:tc vMerge="1">
                  <a:txBody>
                    <a:bodyPr/>
                    <a:lstStyle/>
                    <a:p>
                      <a:pPr marL="0" lvl="0" indent="0" algn="l">
                        <a:lnSpc>
                          <a:spcPct val="100000"/>
                        </a:lnSpc>
                        <a:buNone/>
                      </a:pPr>
                      <a:endParaRPr lang="en-GB" sz="1000" b="0" i="0" u="none" strike="noStrike" baseline="0" noProof="0">
                        <a:solidFill>
                          <a:srgbClr val="000000"/>
                        </a:solidFill>
                        <a:highlight>
                          <a:srgbClr val="FF00FF"/>
                        </a:highlight>
                        <a:latin typeface="Arial"/>
                      </a:endParaRPr>
                    </a:p>
                  </a:txBody>
                  <a:tcPr>
                    <a:solidFill>
                      <a:schemeClr val="bg1">
                        <a:lumMod val="95000"/>
                      </a:schemeClr>
                    </a:solidFill>
                  </a:tcPr>
                </a:tc>
                <a:extLst>
                  <a:ext uri="{0D108BD9-81ED-4DB2-BD59-A6C34878D82A}">
                    <a16:rowId xmlns:a16="http://schemas.microsoft.com/office/drawing/2014/main" val="1016739233"/>
                  </a:ext>
                </a:extLst>
              </a:tr>
              <a:tr h="94516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solidFill>
                            <a:schemeClr val="bg1"/>
                          </a:solidFill>
                        </a:rPr>
                        <a:t>Stakeholders</a:t>
                      </a:r>
                    </a:p>
                    <a:p>
                      <a:endParaRPr lang="en-GB" sz="1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dirty="0"/>
                        <a:t>Natural gas network, hydrogen production plant owner, CCS and hydrogen network owners and users, electricity transmission owner</a:t>
                      </a:r>
                    </a:p>
                    <a:p>
                      <a:pPr marL="171450" marR="0" lvl="0" indent="-171450" algn="l">
                        <a:lnSpc>
                          <a:spcPct val="100000"/>
                        </a:lnSpc>
                        <a:spcBef>
                          <a:spcPts val="0"/>
                        </a:spcBef>
                        <a:spcAft>
                          <a:spcPts val="0"/>
                        </a:spcAft>
                        <a:buClrTx/>
                        <a:buSzTx/>
                        <a:buFont typeface="Arial" panose="020B0604020202020204" pitchFamily="34" charset="0"/>
                        <a:buChar char="•"/>
                      </a:pPr>
                      <a:endParaRPr lang="en-GB" dirty="0"/>
                    </a:p>
                  </a:txBody>
                  <a:tcP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Key Barriers and Dependencies</a:t>
                      </a:r>
                    </a:p>
                    <a:p>
                      <a:endParaRPr lang="en-GB" sz="1000" b="1" dirty="0">
                        <a:solidFill>
                          <a:schemeClr val="bg1"/>
                        </a:solidFill>
                      </a:endParaRPr>
                    </a:p>
                  </a:txBody>
                  <a:tcPr>
                    <a:solidFill>
                      <a:srgbClr val="0F204B"/>
                    </a:solidFill>
                  </a:tcPr>
                </a:tc>
                <a:tc>
                  <a:txBody>
                    <a:bodyPr/>
                    <a:lstStyle/>
                    <a:p>
                      <a:pPr marL="171450" marR="0" lvl="0" indent="-171450" algn="l" rtl="0" eaLnBrk="1" fontAlgn="auto" latinLnBrk="0" hangingPunct="1">
                        <a:lnSpc>
                          <a:spcPct val="100000"/>
                        </a:lnSpc>
                        <a:buClrTx/>
                        <a:buSzTx/>
                        <a:buFont typeface="Arial" panose="020B0604020202020204" pitchFamily="34" charset="0"/>
                        <a:buChar char="•"/>
                      </a:pPr>
                      <a:r>
                        <a:rPr lang="en-GB" sz="1000" i="0" dirty="0">
                          <a:latin typeface="+mn-lt"/>
                        </a:rPr>
                        <a:t>Interdependency between power grid capacity,  natural gas and  hydrogen pipelines, CCUS capacity and hydrogen power generation capacity</a:t>
                      </a:r>
                    </a:p>
                    <a:p>
                      <a:pPr marL="171450" marR="0" lvl="0" indent="-171450" algn="l">
                        <a:lnSpc>
                          <a:spcPct val="100000"/>
                        </a:lnSpc>
                        <a:spcBef>
                          <a:spcPts val="0"/>
                        </a:spcBef>
                        <a:spcAft>
                          <a:spcPts val="0"/>
                        </a:spcAft>
                        <a:buClrTx/>
                        <a:buSzTx/>
                        <a:buFont typeface="Arial" panose="020B0604020202020204" pitchFamily="34" charset="0"/>
                        <a:buChar char="•"/>
                      </a:pPr>
                      <a:r>
                        <a:rPr lang="en-GB" sz="1000" b="0" i="0" u="none" strike="noStrike" baseline="0" noProof="0" dirty="0">
                          <a:solidFill>
                            <a:srgbClr val="000000"/>
                          </a:solidFill>
                          <a:latin typeface="+mn-lt"/>
                        </a:rPr>
                        <a:t>Barriers include long lead times for geological hydrogen storage and the need to coordinate the above interdependencies</a:t>
                      </a:r>
                    </a:p>
                  </a:txBody>
                  <a:tcPr>
                    <a:solidFill>
                      <a:schemeClr val="bg1">
                        <a:lumMod val="95000"/>
                      </a:schemeClr>
                    </a:solidFill>
                  </a:tcPr>
                </a:tc>
                <a:extLst>
                  <a:ext uri="{0D108BD9-81ED-4DB2-BD59-A6C34878D82A}">
                    <a16:rowId xmlns:a16="http://schemas.microsoft.com/office/drawing/2014/main" val="1998079933"/>
                  </a:ext>
                </a:extLst>
              </a:tr>
              <a:tr h="2813246">
                <a:tc>
                  <a:txBody>
                    <a:bodyPr/>
                    <a:lstStyle/>
                    <a:p>
                      <a:r>
                        <a:rPr lang="en-GB" sz="1000"/>
                        <a:t>Description</a:t>
                      </a:r>
                    </a:p>
                  </a:txBody>
                  <a:tcPr>
                    <a:lnB w="38100" cap="flat" cmpd="sng" algn="ctr">
                      <a:solidFill>
                        <a:schemeClr val="bg1"/>
                      </a:solidFill>
                      <a:prstDash val="solid"/>
                      <a:round/>
                      <a:headEnd type="none" w="med" len="med"/>
                      <a:tailEnd type="none" w="med" len="med"/>
                    </a:lnB>
                  </a:tcPr>
                </a:tc>
                <a:tc gridSpan="3">
                  <a:txBody>
                    <a:bodyPr/>
                    <a:lstStyle/>
                    <a:p>
                      <a:r>
                        <a:rPr lang="en-GB" sz="1000" i="0" dirty="0">
                          <a:solidFill>
                            <a:schemeClr val="tx1"/>
                          </a:solidFill>
                        </a:rPr>
                        <a:t>A </a:t>
                      </a:r>
                      <a:r>
                        <a:rPr lang="en-GB" sz="1000" dirty="0">
                          <a:solidFill>
                            <a:schemeClr val="tx1"/>
                          </a:solidFill>
                        </a:rPr>
                        <a:t>blue hydrogen </a:t>
                      </a:r>
                      <a:r>
                        <a:rPr lang="en-GB" sz="1000" i="0" dirty="0">
                          <a:solidFill>
                            <a:schemeClr val="tx1"/>
                          </a:solidFill>
                        </a:rPr>
                        <a:t>production plant will be developed at </a:t>
                      </a:r>
                      <a:r>
                        <a:rPr lang="en-GB" sz="1000" dirty="0">
                          <a:solidFill>
                            <a:schemeClr val="tx1"/>
                          </a:solidFill>
                        </a:rPr>
                        <a:t>an industrial cluster</a:t>
                      </a:r>
                      <a:r>
                        <a:rPr lang="en-GB" sz="1000" i="0" dirty="0">
                          <a:solidFill>
                            <a:schemeClr val="tx1"/>
                          </a:solidFill>
                        </a:rPr>
                        <a:t>. The </a:t>
                      </a:r>
                      <a:r>
                        <a:rPr lang="en-GB" sz="1000" dirty="0">
                          <a:solidFill>
                            <a:schemeClr val="tx1"/>
                          </a:solidFill>
                        </a:rPr>
                        <a:t>hydrogen plant</a:t>
                      </a:r>
                      <a:r>
                        <a:rPr lang="en-GB" sz="1000" i="0" dirty="0">
                          <a:solidFill>
                            <a:schemeClr val="tx1"/>
                          </a:solidFill>
                        </a:rPr>
                        <a:t> will </a:t>
                      </a:r>
                      <a:r>
                        <a:rPr lang="en-GB" sz="1000" dirty="0">
                          <a:solidFill>
                            <a:schemeClr val="tx1"/>
                          </a:solidFill>
                        </a:rPr>
                        <a:t>need connections to natural gas, carbon</a:t>
                      </a:r>
                      <a:r>
                        <a:rPr lang="en-GB" sz="1000" i="0" dirty="0">
                          <a:solidFill>
                            <a:schemeClr val="tx1"/>
                          </a:solidFill>
                        </a:rPr>
                        <a:t> dioxide and </a:t>
                      </a:r>
                      <a:r>
                        <a:rPr lang="en-GB" sz="1000" dirty="0">
                          <a:solidFill>
                            <a:schemeClr val="tx1"/>
                          </a:solidFill>
                        </a:rPr>
                        <a:t>hydrogen networks</a:t>
                      </a:r>
                      <a:r>
                        <a:rPr lang="en-GB" sz="1000" i="0" dirty="0">
                          <a:solidFill>
                            <a:schemeClr val="tx1"/>
                          </a:solidFill>
                        </a:rPr>
                        <a:t>.</a:t>
                      </a:r>
                      <a:r>
                        <a:rPr lang="en-GB" sz="1000" dirty="0">
                          <a:solidFill>
                            <a:schemeClr val="tx1"/>
                          </a:solidFill>
                        </a:rPr>
                        <a:t> </a:t>
                      </a:r>
                      <a:r>
                        <a:rPr lang="en-GB" sz="1000" i="0" dirty="0">
                          <a:solidFill>
                            <a:schemeClr val="tx1"/>
                          </a:solidFill>
                        </a:rPr>
                        <a:t> </a:t>
                      </a:r>
                      <a:r>
                        <a:rPr lang="en-GB" sz="1000" dirty="0">
                          <a:solidFill>
                            <a:schemeClr val="tx1"/>
                          </a:solidFill>
                        </a:rPr>
                        <a:t>The blue hydrogen production systems work most efficiently at a constant output, and this includes the CCS facilities. </a:t>
                      </a:r>
                      <a:endParaRPr lang="en-GB" sz="1000" dirty="0">
                        <a:solidFill>
                          <a:schemeClr val="tx1"/>
                        </a:solidFill>
                        <a:cs typeface="Arial"/>
                      </a:endParaRPr>
                    </a:p>
                    <a:p>
                      <a:endParaRPr lang="en-GB" sz="1000" dirty="0">
                        <a:solidFill>
                          <a:schemeClr val="tx1"/>
                        </a:solidFill>
                      </a:endParaRPr>
                    </a:p>
                    <a:p>
                      <a:r>
                        <a:rPr lang="en-GB" sz="1000" i="0" dirty="0">
                          <a:solidFill>
                            <a:schemeClr val="tx1"/>
                          </a:solidFill>
                        </a:rPr>
                        <a:t>The </a:t>
                      </a:r>
                      <a:r>
                        <a:rPr lang="en-GB" sz="1000" dirty="0">
                          <a:solidFill>
                            <a:schemeClr val="tx1"/>
                          </a:solidFill>
                        </a:rPr>
                        <a:t>low-carbon hydrogen will be used within the industrial cluster, which is almost certain to have a variable hydrogen demand over time. H</a:t>
                      </a:r>
                      <a:r>
                        <a:rPr lang="en-GB" sz="1000" baseline="-25000" dirty="0">
                          <a:solidFill>
                            <a:schemeClr val="tx1"/>
                          </a:solidFill>
                        </a:rPr>
                        <a:t>2</a:t>
                      </a:r>
                      <a:r>
                        <a:rPr lang="en-GB" sz="1000" dirty="0">
                          <a:solidFill>
                            <a:schemeClr val="tx1"/>
                          </a:solidFill>
                        </a:rPr>
                        <a:t> storage facilities will be required to smooth H</a:t>
                      </a:r>
                      <a:r>
                        <a:rPr lang="en-GB" sz="1000" baseline="-25000" dirty="0">
                          <a:solidFill>
                            <a:schemeClr val="tx1"/>
                          </a:solidFill>
                        </a:rPr>
                        <a:t>2</a:t>
                      </a:r>
                      <a:r>
                        <a:rPr lang="en-GB" sz="1000" dirty="0">
                          <a:solidFill>
                            <a:schemeClr val="tx1"/>
                          </a:solidFill>
                        </a:rPr>
                        <a:t> production. The low-carbon hydrogen could also be used by a hydrogen peaking plant, in which case connection to the electricity grid and a larger H</a:t>
                      </a:r>
                      <a:r>
                        <a:rPr lang="en-GB" sz="1000" baseline="-25000" dirty="0">
                          <a:solidFill>
                            <a:schemeClr val="tx1"/>
                          </a:solidFill>
                        </a:rPr>
                        <a:t>2</a:t>
                      </a:r>
                      <a:r>
                        <a:rPr lang="en-GB" sz="1000" dirty="0">
                          <a:solidFill>
                            <a:schemeClr val="tx1"/>
                          </a:solidFill>
                        </a:rPr>
                        <a:t> storage facility will also be required.</a:t>
                      </a:r>
                    </a:p>
                    <a:p>
                      <a:endParaRPr lang="en-GB" sz="1000" dirty="0">
                        <a:solidFill>
                          <a:schemeClr val="tx1"/>
                        </a:solidFill>
                        <a:cs typeface="Arial"/>
                      </a:endParaRPr>
                    </a:p>
                    <a:p>
                      <a:pPr marL="0" indent="0">
                        <a:buFont typeface="+mj-lt"/>
                        <a:buNone/>
                      </a:pPr>
                      <a:r>
                        <a:rPr lang="en-GB" sz="1000" b="1" dirty="0">
                          <a:solidFill>
                            <a:schemeClr val="tx1"/>
                          </a:solidFill>
                          <a:cs typeface="Arial"/>
                        </a:rPr>
                        <a:t>The optimisation for the FSO and key stakeholders would be to consider:</a:t>
                      </a:r>
                    </a:p>
                    <a:p>
                      <a:pPr marL="228600" indent="-228600">
                        <a:buFont typeface="+mj-lt"/>
                        <a:buAutoNum type="arabicPeriod"/>
                      </a:pPr>
                      <a:r>
                        <a:rPr lang="en-GB" sz="1000" b="0" dirty="0">
                          <a:solidFill>
                            <a:schemeClr val="tx1"/>
                          </a:solidFill>
                        </a:rPr>
                        <a:t>Is the development of these technologies at scale the optimum way to meet net zero targets  i.e. should industry invest now in transitional blue H</a:t>
                      </a:r>
                      <a:r>
                        <a:rPr lang="en-GB" sz="1000" b="0" baseline="-25000" dirty="0">
                          <a:solidFill>
                            <a:schemeClr val="tx1"/>
                          </a:solidFill>
                        </a:rPr>
                        <a:t>2</a:t>
                      </a:r>
                      <a:r>
                        <a:rPr lang="en-GB" sz="1000" b="0" dirty="0">
                          <a:solidFill>
                            <a:schemeClr val="tx1"/>
                          </a:solidFill>
                        </a:rPr>
                        <a:t> or immediately support an enabling investment in green H</a:t>
                      </a:r>
                      <a:r>
                        <a:rPr lang="en-GB" sz="1000" b="0" baseline="-25000" dirty="0">
                          <a:solidFill>
                            <a:schemeClr val="tx1"/>
                          </a:solidFill>
                        </a:rPr>
                        <a:t>2</a:t>
                      </a:r>
                      <a:r>
                        <a:rPr lang="en-GB" sz="1000" b="0" dirty="0">
                          <a:solidFill>
                            <a:schemeClr val="tx1"/>
                          </a:solidFill>
                        </a:rPr>
                        <a:t>. For example, in the </a:t>
                      </a:r>
                      <a:r>
                        <a:rPr lang="en-GB" sz="1000" b="0" dirty="0">
                          <a:solidFill>
                            <a:schemeClr val="tx1"/>
                          </a:solidFill>
                          <a:cs typeface="Arial"/>
                        </a:rPr>
                        <a:t>longer-term solution green hydrogen may be preferred to blue hydrogen which could be produced locally, offshore and/or delivered by the gas network.</a:t>
                      </a:r>
                      <a:endParaRPr lang="en-GB" sz="1000" b="1" dirty="0">
                        <a:solidFill>
                          <a:schemeClr val="tx1"/>
                        </a:solidFill>
                        <a:cs typeface="Arial"/>
                      </a:endParaRPr>
                    </a:p>
                    <a:p>
                      <a:pPr marL="228600" indent="-228600">
                        <a:buFont typeface="+mj-lt"/>
                        <a:buAutoNum type="arabicPeriod"/>
                      </a:pPr>
                      <a:r>
                        <a:rPr lang="en-GB" sz="1000" dirty="0">
                          <a:solidFill>
                            <a:schemeClr val="tx1"/>
                          </a:solidFill>
                        </a:rPr>
                        <a:t>The impact of this hub on the whole energy system and how it fits into their strategy and network planning. </a:t>
                      </a:r>
                    </a:p>
                    <a:p>
                      <a:pPr marL="228600" indent="-228600">
                        <a:buFont typeface="+mj-lt"/>
                        <a:buAutoNum type="arabicPeriod"/>
                      </a:pPr>
                      <a:r>
                        <a:rPr lang="en-GB" sz="1000" dirty="0">
                          <a:solidFill>
                            <a:schemeClr val="tx1"/>
                          </a:solidFill>
                        </a:rPr>
                        <a:t>The optimal use for low-carbon hydrogen. Should it be used only to supply the demand of the industrial cluster or could it be used by a hydrogen peaking plant to facilitate electricity system balance and resilience? </a:t>
                      </a:r>
                    </a:p>
                  </a:txBody>
                  <a:tcPr>
                    <a:lnB w="3810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GB" sz="1000"/>
                    </a:p>
                  </a:txBody>
                  <a:tcPr>
                    <a:lnB w="3810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GB" sz="1000"/>
                    </a:p>
                  </a:txBody>
                  <a:tcPr>
                    <a:lnB w="381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075743074"/>
                  </a:ext>
                </a:extLst>
              </a:tr>
              <a:tr h="1623026">
                <a:tc gridSpan="4">
                  <a:txBody>
                    <a:bodyPr/>
                    <a:lstStyle/>
                    <a:p>
                      <a:r>
                        <a:rPr lang="en-GB" sz="1000" dirty="0"/>
                        <a:t>What does it mean for the FSO?</a:t>
                      </a:r>
                    </a:p>
                    <a:p>
                      <a:pPr marL="0" lvl="0" indent="0" algn="l">
                        <a:lnSpc>
                          <a:spcPct val="100000"/>
                        </a:lnSpc>
                        <a:buNone/>
                      </a:pPr>
                      <a:r>
                        <a:rPr lang="en-GB" sz="1000" b="0" i="0" u="none" strike="noStrike" baseline="0" noProof="0" dirty="0">
                          <a:solidFill>
                            <a:srgbClr val="FFFFFF"/>
                          </a:solidFill>
                          <a:latin typeface="Arial"/>
                        </a:rPr>
                        <a:t>Ultimately the FSO will need to:</a:t>
                      </a:r>
                    </a:p>
                    <a:p>
                      <a:pPr marL="228600" lvl="0" indent="-228600" algn="l">
                        <a:lnSpc>
                          <a:spcPct val="100000"/>
                        </a:lnSpc>
                        <a:buAutoNum type="arabicPeriod"/>
                      </a:pPr>
                      <a:r>
                        <a:rPr lang="en-GB" sz="1000" b="0" i="0" u="none" strike="noStrike" baseline="0" noProof="0" dirty="0">
                          <a:solidFill>
                            <a:srgbClr val="FFFFFF"/>
                          </a:solidFill>
                          <a:latin typeface="Arial"/>
                        </a:rPr>
                        <a:t>Assess the impact of these facilities on electricity network planning as well as on the long-term gas strategic planning. For example the FSO will need to be cognisant of:</a:t>
                      </a:r>
                    </a:p>
                    <a:p>
                      <a:pPr marL="685800" lvl="1" indent="-228600" algn="l">
                        <a:lnSpc>
                          <a:spcPct val="100000"/>
                        </a:lnSpc>
                        <a:buFont typeface="+mj-lt"/>
                        <a:buAutoNum type="alphaLcParenR"/>
                      </a:pPr>
                      <a:r>
                        <a:rPr lang="en-GB" sz="1000" b="0" i="0" u="none" strike="noStrike" baseline="0" noProof="0" dirty="0">
                          <a:solidFill>
                            <a:srgbClr val="FFFFFF"/>
                          </a:solidFill>
                          <a:latin typeface="+mn-lt"/>
                        </a:rPr>
                        <a:t>the operational requirements of the reforming and CCS plant</a:t>
                      </a:r>
                    </a:p>
                    <a:p>
                      <a:pPr marL="685800" lvl="1" indent="-228600" algn="l">
                        <a:lnSpc>
                          <a:spcPct val="100000"/>
                        </a:lnSpc>
                        <a:buFont typeface="+mj-lt"/>
                        <a:buAutoNum type="alphaLcParenR"/>
                      </a:pPr>
                      <a:r>
                        <a:rPr lang="en-GB" sz="1000" b="0" i="0" u="none" strike="noStrike" baseline="0" noProof="0" dirty="0">
                          <a:solidFill>
                            <a:srgbClr val="FFFFFF"/>
                          </a:solidFill>
                          <a:latin typeface="+mn-lt"/>
                        </a:rPr>
                        <a:t>the H</a:t>
                      </a:r>
                      <a:r>
                        <a:rPr lang="en-GB" sz="1000" b="0" i="0" u="none" strike="noStrike" baseline="-25000" noProof="0" dirty="0">
                          <a:solidFill>
                            <a:srgbClr val="FFFFFF"/>
                          </a:solidFill>
                          <a:latin typeface="+mn-lt"/>
                        </a:rPr>
                        <a:t>2</a:t>
                      </a:r>
                      <a:r>
                        <a:rPr lang="en-GB" sz="1000" b="0" i="0" u="none" strike="noStrike" baseline="0" noProof="0" dirty="0">
                          <a:solidFill>
                            <a:srgbClr val="FFFFFF"/>
                          </a:solidFill>
                          <a:latin typeface="+mn-lt"/>
                        </a:rPr>
                        <a:t> peaking plant impact balancing the power system</a:t>
                      </a:r>
                    </a:p>
                    <a:p>
                      <a:pPr marL="685800" lvl="1" indent="-228600" algn="l">
                        <a:lnSpc>
                          <a:spcPct val="100000"/>
                        </a:lnSpc>
                        <a:buFont typeface="+mj-lt"/>
                        <a:buAutoNum type="alphaLcParenR"/>
                      </a:pPr>
                      <a:r>
                        <a:rPr lang="en-GB" sz="1000" b="0" i="0" u="none" strike="noStrike" baseline="0" noProof="0" dirty="0">
                          <a:solidFill>
                            <a:srgbClr val="FFFFFF"/>
                          </a:solidFill>
                          <a:latin typeface="+mn-lt"/>
                        </a:rPr>
                        <a:t>whether transmission or distribution connection is required </a:t>
                      </a:r>
                    </a:p>
                    <a:p>
                      <a:pPr marL="685800" lvl="1" indent="-228600" algn="l">
                        <a:lnSpc>
                          <a:spcPct val="100000"/>
                        </a:lnSpc>
                        <a:buFont typeface="+mj-lt"/>
                        <a:buAutoNum type="alphaLcParenR"/>
                      </a:pPr>
                      <a:r>
                        <a:rPr lang="en-GB" sz="1000" b="0" i="0" u="none" strike="noStrike" baseline="0" noProof="0" dirty="0">
                          <a:solidFill>
                            <a:srgbClr val="FFFFFF"/>
                          </a:solidFill>
                          <a:latin typeface="+mn-lt"/>
                        </a:rPr>
                        <a:t>the long-term growth of this cluster. (i.e. how much growth of the facility should the FSO cater for? Will the facilities be constrained in the future by the demands from green H</a:t>
                      </a:r>
                      <a:r>
                        <a:rPr lang="en-GB" sz="1000" b="0" i="0" u="none" strike="noStrike" baseline="-25000" noProof="0" dirty="0">
                          <a:solidFill>
                            <a:srgbClr val="FFFFFF"/>
                          </a:solidFill>
                          <a:latin typeface="+mn-lt"/>
                        </a:rPr>
                        <a:t>2</a:t>
                      </a:r>
                      <a:r>
                        <a:rPr lang="en-GB" sz="1000" b="0" i="0" u="none" strike="noStrike" baseline="0" noProof="0" dirty="0">
                          <a:solidFill>
                            <a:srgbClr val="FFFFFF"/>
                          </a:solidFill>
                          <a:latin typeface="+mn-lt"/>
                        </a:rPr>
                        <a:t> production and electrification). </a:t>
                      </a:r>
                      <a:endParaRPr lang="en-GB" sz="1000" b="0" i="0" u="none" strike="noStrike" baseline="0" noProof="0" dirty="0">
                        <a:solidFill>
                          <a:srgbClr val="FFFFFF"/>
                        </a:solidFill>
                        <a:latin typeface="Arial"/>
                      </a:endParaRPr>
                    </a:p>
                    <a:p>
                      <a:pPr marL="228600" lvl="0" indent="-228600" algn="l">
                        <a:lnSpc>
                          <a:spcPct val="100000"/>
                        </a:lnSpc>
                        <a:buAutoNum type="arabicPeriod"/>
                      </a:pPr>
                      <a:r>
                        <a:rPr lang="en-GB" sz="1000" b="0" i="0" u="none" strike="noStrike" baseline="0" noProof="0" dirty="0">
                          <a:solidFill>
                            <a:srgbClr val="FFFFFF"/>
                          </a:solidFill>
                          <a:latin typeface="+mn-lt"/>
                        </a:rPr>
                        <a:t>Develop skills and capabilities to investigate the role of H</a:t>
                      </a:r>
                      <a:r>
                        <a:rPr lang="en-GB" sz="1000" b="0" i="0" u="none" strike="noStrike" baseline="-25000" noProof="0" dirty="0">
                          <a:solidFill>
                            <a:srgbClr val="FFFFFF"/>
                          </a:solidFill>
                          <a:latin typeface="+mn-lt"/>
                        </a:rPr>
                        <a:t>2</a:t>
                      </a:r>
                      <a:r>
                        <a:rPr lang="en-GB" sz="1000" b="0" i="0" u="none" strike="noStrike" baseline="0" noProof="0" dirty="0">
                          <a:solidFill>
                            <a:srgbClr val="FFFFFF"/>
                          </a:solidFill>
                          <a:latin typeface="+mn-lt"/>
                        </a:rPr>
                        <a:t> storage for security of supply</a:t>
                      </a:r>
                    </a:p>
                    <a:p>
                      <a:pPr marL="228600" lvl="0" indent="-228600" algn="l">
                        <a:lnSpc>
                          <a:spcPct val="100000"/>
                        </a:lnSpc>
                        <a:buAutoNum type="arabicPeriod"/>
                      </a:pPr>
                      <a:r>
                        <a:rPr lang="en-GB" sz="1000" b="0" i="0" u="none" strike="noStrike" baseline="0" noProof="0" dirty="0">
                          <a:solidFill>
                            <a:srgbClr val="FFFFFF"/>
                          </a:solidFill>
                          <a:latin typeface="+mn-lt"/>
                        </a:rPr>
                        <a:t>Assess the role of green and blue hydrogen in GB’s net zero strategy.</a:t>
                      </a:r>
                    </a:p>
                  </a:txBody>
                  <a:tcPr>
                    <a:lnT w="38100" cap="flat" cmpd="sng" algn="ctr">
                      <a:solidFill>
                        <a:schemeClr val="bg1"/>
                      </a:solidFill>
                      <a:prstDash val="solid"/>
                      <a:round/>
                      <a:headEnd type="none" w="med" len="med"/>
                      <a:tailEnd type="none" w="med" len="med"/>
                    </a:lnT>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i="1">
                          <a:solidFill>
                            <a:schemeClr val="tx1"/>
                          </a:solidFill>
                        </a:rPr>
                        <a:t>To be completed at later phase</a:t>
                      </a:r>
                      <a:endParaRPr lang="en-GB" sz="1100" i="1">
                        <a:solidFill>
                          <a:schemeClr val="tx1"/>
                        </a:solidFill>
                        <a:cs typeface="Arial"/>
                      </a:endParaRPr>
                    </a:p>
                  </a:txBody>
                  <a:tcPr>
                    <a:lnT w="38100" cap="flat" cmpd="sng" algn="ctr">
                      <a:solidFill>
                        <a:schemeClr val="bg1"/>
                      </a:solidFill>
                      <a:prstDash val="solid"/>
                      <a:round/>
                      <a:headEnd type="none" w="med" len="med"/>
                      <a:tailEnd type="none" w="med" len="med"/>
                    </a:lnT>
                    <a:solidFill>
                      <a:schemeClr val="bg1">
                        <a:lumMod val="95000"/>
                      </a:schemeClr>
                    </a:solidFill>
                  </a:tcPr>
                </a:tc>
                <a:tc hMerge="1">
                  <a:txBody>
                    <a:bodyPr/>
                    <a:lstStyle/>
                    <a:p>
                      <a:endParaRPr lang="en-GB"/>
                    </a:p>
                  </a:txBody>
                  <a:tcPr>
                    <a:lnT w="38100" cap="flat" cmpd="sng" algn="ctr">
                      <a:solidFill>
                        <a:schemeClr val="bg1"/>
                      </a:solidFill>
                      <a:prstDash val="solid"/>
                      <a:round/>
                      <a:headEnd type="none" w="med" len="med"/>
                      <a:tailEnd type="none" w="med" len="med"/>
                    </a:lnT>
                  </a:tcPr>
                </a:tc>
                <a:tc hMerge="1">
                  <a:txBody>
                    <a:bodyPr/>
                    <a:lstStyle/>
                    <a:p>
                      <a:endParaRPr lang="en-GB"/>
                    </a:p>
                  </a:txBody>
                  <a:tcPr/>
                </a:tc>
                <a:extLst>
                  <a:ext uri="{0D108BD9-81ED-4DB2-BD59-A6C34878D82A}">
                    <a16:rowId xmlns:a16="http://schemas.microsoft.com/office/drawing/2014/main" val="3965796589"/>
                  </a:ext>
                </a:extLst>
              </a:tr>
            </a:tbl>
          </a:graphicData>
        </a:graphic>
      </p:graphicFrame>
      <p:pic>
        <p:nvPicPr>
          <p:cNvPr id="5" name="Picture 4">
            <a:extLst>
              <a:ext uri="{FF2B5EF4-FFF2-40B4-BE49-F238E27FC236}">
                <a16:creationId xmlns:a16="http://schemas.microsoft.com/office/drawing/2014/main" id="{2BF1F690-8BBC-73B0-B6AD-4645D27F6727}"/>
              </a:ext>
            </a:extLst>
          </p:cNvPr>
          <p:cNvPicPr>
            <a:picLocks noChangeAspect="1"/>
          </p:cNvPicPr>
          <p:nvPr/>
        </p:nvPicPr>
        <p:blipFill>
          <a:blip r:embed="rId3"/>
          <a:stretch>
            <a:fillRect/>
          </a:stretch>
        </p:blipFill>
        <p:spPr>
          <a:xfrm>
            <a:off x="10358588" y="28551"/>
            <a:ext cx="288000" cy="302741"/>
          </a:xfrm>
          <a:prstGeom prst="rect">
            <a:avLst/>
          </a:prstGeom>
        </p:spPr>
      </p:pic>
      <p:pic>
        <p:nvPicPr>
          <p:cNvPr id="6" name="Picture 5">
            <a:extLst>
              <a:ext uri="{FF2B5EF4-FFF2-40B4-BE49-F238E27FC236}">
                <a16:creationId xmlns:a16="http://schemas.microsoft.com/office/drawing/2014/main" id="{29618C1B-F412-9AB8-89BE-F5C44037F8FE}"/>
              </a:ext>
            </a:extLst>
          </p:cNvPr>
          <p:cNvPicPr>
            <a:picLocks noChangeAspect="1"/>
          </p:cNvPicPr>
          <p:nvPr/>
        </p:nvPicPr>
        <p:blipFill>
          <a:blip r:embed="rId4"/>
          <a:stretch>
            <a:fillRect/>
          </a:stretch>
        </p:blipFill>
        <p:spPr>
          <a:xfrm>
            <a:off x="10727180" y="14377"/>
            <a:ext cx="253790" cy="316915"/>
          </a:xfrm>
          <a:prstGeom prst="rect">
            <a:avLst/>
          </a:prstGeom>
        </p:spPr>
      </p:pic>
      <p:sp>
        <p:nvSpPr>
          <p:cNvPr id="7" name="TextBox 6">
            <a:extLst>
              <a:ext uri="{FF2B5EF4-FFF2-40B4-BE49-F238E27FC236}">
                <a16:creationId xmlns:a16="http://schemas.microsoft.com/office/drawing/2014/main" id="{8CB08B7E-6719-3B67-862A-AEF9FD517F34}"/>
              </a:ext>
            </a:extLst>
          </p:cNvPr>
          <p:cNvSpPr txBox="1"/>
          <p:nvPr/>
        </p:nvSpPr>
        <p:spPr>
          <a:xfrm>
            <a:off x="11061562" y="23515"/>
            <a:ext cx="288000" cy="307777"/>
          </a:xfrm>
          <a:prstGeom prst="rect">
            <a:avLst/>
          </a:prstGeom>
          <a:noFill/>
        </p:spPr>
        <p:txBody>
          <a:bodyPr wrap="square" lIns="0" tIns="0" rIns="0" bIns="0" rtlCol="0">
            <a:spAutoFit/>
          </a:bodyPr>
          <a:lstStyle/>
          <a:p>
            <a:pPr algn="l">
              <a:lnSpc>
                <a:spcPct val="100000"/>
              </a:lnSpc>
              <a:spcBef>
                <a:spcPts val="600"/>
              </a:spcBef>
            </a:pPr>
            <a:r>
              <a:rPr lang="en-GB" sz="2000" b="1" dirty="0">
                <a:solidFill>
                  <a:schemeClr val="bg1"/>
                </a:solidFill>
              </a:rPr>
              <a:t>H</a:t>
            </a:r>
            <a:r>
              <a:rPr lang="en-GB" sz="2000" b="1" baseline="-25000" dirty="0">
                <a:solidFill>
                  <a:schemeClr val="bg1"/>
                </a:solidFill>
              </a:rPr>
              <a:t>2</a:t>
            </a:r>
          </a:p>
        </p:txBody>
      </p:sp>
      <p:pic>
        <p:nvPicPr>
          <p:cNvPr id="10" name="Picture 9">
            <a:extLst>
              <a:ext uri="{FF2B5EF4-FFF2-40B4-BE49-F238E27FC236}">
                <a16:creationId xmlns:a16="http://schemas.microsoft.com/office/drawing/2014/main" id="{0F45936B-20C1-7C0B-6BF2-6D888BEC757F}"/>
              </a:ext>
            </a:extLst>
          </p:cNvPr>
          <p:cNvPicPr>
            <a:picLocks noChangeAspect="1"/>
          </p:cNvPicPr>
          <p:nvPr/>
        </p:nvPicPr>
        <p:blipFill>
          <a:blip r:embed="rId5"/>
          <a:stretch>
            <a:fillRect/>
          </a:stretch>
        </p:blipFill>
        <p:spPr>
          <a:xfrm>
            <a:off x="11430154" y="32646"/>
            <a:ext cx="368850" cy="298646"/>
          </a:xfrm>
          <a:prstGeom prst="rect">
            <a:avLst/>
          </a:prstGeom>
        </p:spPr>
      </p:pic>
      <p:pic>
        <p:nvPicPr>
          <p:cNvPr id="11" name="Picture 10">
            <a:extLst>
              <a:ext uri="{FF2B5EF4-FFF2-40B4-BE49-F238E27FC236}">
                <a16:creationId xmlns:a16="http://schemas.microsoft.com/office/drawing/2014/main" id="{69ECEDC4-2F3C-ECFE-38A4-1D370AEC5195}"/>
              </a:ext>
            </a:extLst>
          </p:cNvPr>
          <p:cNvPicPr>
            <a:picLocks noChangeAspect="1"/>
          </p:cNvPicPr>
          <p:nvPr/>
        </p:nvPicPr>
        <p:blipFill>
          <a:blip r:embed="rId6"/>
          <a:stretch>
            <a:fillRect/>
          </a:stretch>
        </p:blipFill>
        <p:spPr>
          <a:xfrm>
            <a:off x="11879595" y="19972"/>
            <a:ext cx="288000" cy="311320"/>
          </a:xfrm>
          <a:prstGeom prst="rect">
            <a:avLst/>
          </a:prstGeom>
        </p:spPr>
      </p:pic>
      <p:grpSp>
        <p:nvGrpSpPr>
          <p:cNvPr id="14" name="Group 13">
            <a:extLst>
              <a:ext uri="{FF2B5EF4-FFF2-40B4-BE49-F238E27FC236}">
                <a16:creationId xmlns:a16="http://schemas.microsoft.com/office/drawing/2014/main" id="{CFA6BBD7-4490-A639-B101-250D27954C92}"/>
              </a:ext>
            </a:extLst>
          </p:cNvPr>
          <p:cNvGrpSpPr/>
          <p:nvPr/>
        </p:nvGrpSpPr>
        <p:grpSpPr>
          <a:xfrm>
            <a:off x="9737996" y="42330"/>
            <a:ext cx="540000" cy="288962"/>
            <a:chOff x="4728099" y="2599409"/>
            <a:chExt cx="2630948" cy="1748363"/>
          </a:xfrm>
        </p:grpSpPr>
        <p:pic>
          <p:nvPicPr>
            <p:cNvPr id="15" name="Picture 14">
              <a:extLst>
                <a:ext uri="{FF2B5EF4-FFF2-40B4-BE49-F238E27FC236}">
                  <a16:creationId xmlns:a16="http://schemas.microsoft.com/office/drawing/2014/main" id="{E6FFA547-84B5-5204-3248-36ACBC9CDA57}"/>
                </a:ext>
              </a:extLst>
            </p:cNvPr>
            <p:cNvPicPr>
              <a:picLocks noChangeAspect="1"/>
            </p:cNvPicPr>
            <p:nvPr/>
          </p:nvPicPr>
          <p:blipFill>
            <a:blip r:embed="rId7"/>
            <a:stretch>
              <a:fillRect/>
            </a:stretch>
          </p:blipFill>
          <p:spPr>
            <a:xfrm>
              <a:off x="4728099" y="2599409"/>
              <a:ext cx="2630948" cy="1748363"/>
            </a:xfrm>
            <a:prstGeom prst="rect">
              <a:avLst/>
            </a:prstGeom>
          </p:spPr>
        </p:pic>
        <p:sp>
          <p:nvSpPr>
            <p:cNvPr id="16" name="TextBox 15">
              <a:extLst>
                <a:ext uri="{FF2B5EF4-FFF2-40B4-BE49-F238E27FC236}">
                  <a16:creationId xmlns:a16="http://schemas.microsoft.com/office/drawing/2014/main" id="{53527200-B0C3-2374-DE40-5E5D09383983}"/>
                </a:ext>
              </a:extLst>
            </p:cNvPr>
            <p:cNvSpPr txBox="1"/>
            <p:nvPr/>
          </p:nvSpPr>
          <p:spPr>
            <a:xfrm>
              <a:off x="5282615" y="3356993"/>
              <a:ext cx="1440159" cy="744883"/>
            </a:xfrm>
            <a:prstGeom prst="rect">
              <a:avLst/>
            </a:prstGeom>
            <a:noFill/>
          </p:spPr>
          <p:txBody>
            <a:bodyPr wrap="square" lIns="0" tIns="0" rIns="0" bIns="0" rtlCol="0">
              <a:spAutoFit/>
            </a:bodyPr>
            <a:lstStyle/>
            <a:p>
              <a:pPr algn="l">
                <a:lnSpc>
                  <a:spcPct val="100000"/>
                </a:lnSpc>
                <a:spcBef>
                  <a:spcPts val="600"/>
                </a:spcBef>
              </a:pPr>
              <a:r>
                <a:rPr lang="en-GB" sz="800" b="1" dirty="0">
                  <a:solidFill>
                    <a:schemeClr val="bg1"/>
                  </a:solidFill>
                </a:rPr>
                <a:t>CCUS</a:t>
              </a:r>
              <a:endParaRPr lang="en-GB" sz="1200" b="1" dirty="0">
                <a:solidFill>
                  <a:schemeClr val="bg1"/>
                </a:solidFill>
              </a:endParaRPr>
            </a:p>
          </p:txBody>
        </p:sp>
      </p:grpSp>
      <p:sp>
        <p:nvSpPr>
          <p:cNvPr id="2" name="Date Placeholder 1">
            <a:extLst>
              <a:ext uri="{FF2B5EF4-FFF2-40B4-BE49-F238E27FC236}">
                <a16:creationId xmlns:a16="http://schemas.microsoft.com/office/drawing/2014/main" id="{F544D2E2-141A-1971-BDE9-3FD5055355A7}"/>
              </a:ext>
            </a:extLst>
          </p:cNvPr>
          <p:cNvSpPr>
            <a:spLocks noGrp="1"/>
          </p:cNvSpPr>
          <p:nvPr>
            <p:ph type="dt" sz="half" idx="10"/>
          </p:nvPr>
        </p:nvSpPr>
        <p:spPr/>
        <p:txBody>
          <a:bodyPr/>
          <a:lstStyle/>
          <a:p>
            <a:fld id="{400833AE-6F99-447D-80A7-AC559805B056}" type="datetime4">
              <a:rPr lang="en-GB" smtClean="0"/>
              <a:t>23 January 2024</a:t>
            </a:fld>
            <a:endParaRPr lang="en-GB"/>
          </a:p>
        </p:txBody>
      </p:sp>
    </p:spTree>
    <p:extLst>
      <p:ext uri="{BB962C8B-B14F-4D97-AF65-F5344CB8AC3E}">
        <p14:creationId xmlns:p14="http://schemas.microsoft.com/office/powerpoint/2010/main" val="3899387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92" name="Connector: Elbow 291">
            <a:extLst>
              <a:ext uri="{FF2B5EF4-FFF2-40B4-BE49-F238E27FC236}">
                <a16:creationId xmlns:a16="http://schemas.microsoft.com/office/drawing/2014/main" id="{D761307E-4FC8-08DF-E308-E12BE573DF39}"/>
              </a:ext>
            </a:extLst>
          </p:cNvPr>
          <p:cNvCxnSpPr>
            <a:cxnSpLocks/>
          </p:cNvCxnSpPr>
          <p:nvPr/>
        </p:nvCxnSpPr>
        <p:spPr>
          <a:xfrm rot="10800000">
            <a:off x="7362555" y="4006883"/>
            <a:ext cx="886418" cy="411832"/>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203" name="Group 202">
            <a:extLst>
              <a:ext uri="{FF2B5EF4-FFF2-40B4-BE49-F238E27FC236}">
                <a16:creationId xmlns:a16="http://schemas.microsoft.com/office/drawing/2014/main" id="{DE93B20C-5117-20D7-9358-B16DB98C71D7}"/>
              </a:ext>
            </a:extLst>
          </p:cNvPr>
          <p:cNvGrpSpPr/>
          <p:nvPr/>
        </p:nvGrpSpPr>
        <p:grpSpPr>
          <a:xfrm>
            <a:off x="5835643" y="3883281"/>
            <a:ext cx="324000" cy="255703"/>
            <a:chOff x="5883273" y="3682113"/>
            <a:chExt cx="324000" cy="255703"/>
          </a:xfrm>
        </p:grpSpPr>
        <p:sp>
          <p:nvSpPr>
            <p:cNvPr id="5" name="Rectangle 4">
              <a:extLst>
                <a:ext uri="{FF2B5EF4-FFF2-40B4-BE49-F238E27FC236}">
                  <a16:creationId xmlns:a16="http://schemas.microsoft.com/office/drawing/2014/main" id="{43519210-852E-6914-D824-84D320D54892}"/>
                </a:ext>
              </a:extLst>
            </p:cNvPr>
            <p:cNvSpPr/>
            <p:nvPr/>
          </p:nvSpPr>
          <p:spPr>
            <a:xfrm>
              <a:off x="5883273" y="3733673"/>
              <a:ext cx="324000" cy="152582"/>
            </a:xfrm>
            <a:prstGeom prst="rect">
              <a:avLst/>
            </a:prstGeom>
            <a:solidFill>
              <a:srgbClr val="F2F2F2">
                <a:alpha val="81961"/>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272" name="Rectangle 271">
              <a:extLst>
                <a:ext uri="{FF2B5EF4-FFF2-40B4-BE49-F238E27FC236}">
                  <a16:creationId xmlns:a16="http://schemas.microsoft.com/office/drawing/2014/main" id="{7328FD76-A993-50E6-B7D4-DA518EAB8C1B}"/>
                </a:ext>
              </a:extLst>
            </p:cNvPr>
            <p:cNvSpPr/>
            <p:nvPr/>
          </p:nvSpPr>
          <p:spPr>
            <a:xfrm>
              <a:off x="5883273" y="3682113"/>
              <a:ext cx="324000" cy="255703"/>
            </a:xfrm>
            <a:prstGeom prst="rect">
              <a:avLst/>
            </a:prstGeom>
            <a:solidFill>
              <a:srgbClr val="F2F2F2">
                <a:alpha val="50196"/>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grpSp>
      <p:sp>
        <p:nvSpPr>
          <p:cNvPr id="4" name="Slide Number Placeholder 3">
            <a:extLst>
              <a:ext uri="{FF2B5EF4-FFF2-40B4-BE49-F238E27FC236}">
                <a16:creationId xmlns:a16="http://schemas.microsoft.com/office/drawing/2014/main" id="{D49BD5B0-4218-B8D9-FD85-04D56C273EC1}"/>
              </a:ext>
            </a:extLst>
          </p:cNvPr>
          <p:cNvSpPr>
            <a:spLocks noGrp="1"/>
          </p:cNvSpPr>
          <p:nvPr>
            <p:ph type="sldNum" sz="quarter" idx="12"/>
          </p:nvPr>
        </p:nvSpPr>
        <p:spPr/>
        <p:txBody>
          <a:bodyPr/>
          <a:lstStyle/>
          <a:p>
            <a:fld id="{5BA07366-CB75-4AA8-9E5B-928B849F427C}" type="slidenum">
              <a:rPr lang="en-GB" smtClean="0"/>
              <a:t>27</a:t>
            </a:fld>
            <a:endParaRPr lang="en-GB"/>
          </a:p>
        </p:txBody>
      </p:sp>
      <p:grpSp>
        <p:nvGrpSpPr>
          <p:cNvPr id="158" name="Group 157">
            <a:extLst>
              <a:ext uri="{FF2B5EF4-FFF2-40B4-BE49-F238E27FC236}">
                <a16:creationId xmlns:a16="http://schemas.microsoft.com/office/drawing/2014/main" id="{1B7CDF0B-9EA8-01F0-BFFA-17CC03EC19AF}"/>
              </a:ext>
            </a:extLst>
          </p:cNvPr>
          <p:cNvGrpSpPr/>
          <p:nvPr/>
        </p:nvGrpSpPr>
        <p:grpSpPr>
          <a:xfrm>
            <a:off x="7854389" y="1696938"/>
            <a:ext cx="1116000" cy="688099"/>
            <a:chOff x="7906941" y="1864060"/>
            <a:chExt cx="1116000" cy="688099"/>
          </a:xfrm>
        </p:grpSpPr>
        <p:pic>
          <p:nvPicPr>
            <p:cNvPr id="171" name="Picture 170">
              <a:extLst>
                <a:ext uri="{FF2B5EF4-FFF2-40B4-BE49-F238E27FC236}">
                  <a16:creationId xmlns:a16="http://schemas.microsoft.com/office/drawing/2014/main" id="{CD3C5C16-B63E-8928-4A9A-090C413125A9}"/>
                </a:ext>
              </a:extLst>
            </p:cNvPr>
            <p:cNvPicPr>
              <a:picLocks noChangeAspect="1"/>
            </p:cNvPicPr>
            <p:nvPr/>
          </p:nvPicPr>
          <p:blipFill>
            <a:blip r:embed="rId3"/>
            <a:stretch>
              <a:fillRect/>
            </a:stretch>
          </p:blipFill>
          <p:spPr>
            <a:xfrm>
              <a:off x="8200130" y="1864060"/>
              <a:ext cx="529622" cy="525564"/>
            </a:xfrm>
            <a:prstGeom prst="rect">
              <a:avLst/>
            </a:prstGeom>
          </p:spPr>
        </p:pic>
        <p:sp>
          <p:nvSpPr>
            <p:cNvPr id="172" name="TextBox 171">
              <a:extLst>
                <a:ext uri="{FF2B5EF4-FFF2-40B4-BE49-F238E27FC236}">
                  <a16:creationId xmlns:a16="http://schemas.microsoft.com/office/drawing/2014/main" id="{58B2EB7E-7D91-202F-F03A-3D284B0C258D}"/>
                </a:ext>
              </a:extLst>
            </p:cNvPr>
            <p:cNvSpPr txBox="1"/>
            <p:nvPr/>
          </p:nvSpPr>
          <p:spPr>
            <a:xfrm>
              <a:off x="7906941" y="2398271"/>
              <a:ext cx="1116000" cy="153888"/>
            </a:xfrm>
            <a:prstGeom prst="rect">
              <a:avLst/>
            </a:prstGeom>
            <a:noFill/>
          </p:spPr>
          <p:txBody>
            <a:bodyPr wrap="square" lIns="0" tIns="0" rIns="0" bIns="0" rtlCol="0">
              <a:spAutoFit/>
            </a:bodyPr>
            <a:lstStyle/>
            <a:p>
              <a:pPr algn="ctr">
                <a:lnSpc>
                  <a:spcPct val="100000"/>
                </a:lnSpc>
                <a:spcBef>
                  <a:spcPts val="600"/>
                </a:spcBef>
              </a:pPr>
              <a:r>
                <a:rPr lang="en-GB" sz="1000">
                  <a:solidFill>
                    <a:schemeClr val="tx2"/>
                  </a:solidFill>
                </a:rPr>
                <a:t>NUCLEAR PLANT</a:t>
              </a:r>
            </a:p>
          </p:txBody>
        </p:sp>
      </p:grpSp>
      <p:cxnSp>
        <p:nvCxnSpPr>
          <p:cNvPr id="206" name="Connector: Elbow 205">
            <a:extLst>
              <a:ext uri="{FF2B5EF4-FFF2-40B4-BE49-F238E27FC236}">
                <a16:creationId xmlns:a16="http://schemas.microsoft.com/office/drawing/2014/main" id="{A6974946-5F7C-56C1-29CD-77A40A78188E}"/>
              </a:ext>
            </a:extLst>
          </p:cNvPr>
          <p:cNvCxnSpPr>
            <a:cxnSpLocks/>
            <a:stCxn id="171" idx="1"/>
          </p:cNvCxnSpPr>
          <p:nvPr/>
        </p:nvCxnSpPr>
        <p:spPr>
          <a:xfrm rot="10800000" flipV="1">
            <a:off x="7017496" y="1959720"/>
            <a:ext cx="1130083" cy="1507762"/>
          </a:xfrm>
          <a:prstGeom prst="bentConnector2">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181" name="Group 180">
            <a:extLst>
              <a:ext uri="{FF2B5EF4-FFF2-40B4-BE49-F238E27FC236}">
                <a16:creationId xmlns:a16="http://schemas.microsoft.com/office/drawing/2014/main" id="{D35E63A7-58C0-E4FE-C255-B57909F176AA}"/>
              </a:ext>
            </a:extLst>
          </p:cNvPr>
          <p:cNvGrpSpPr/>
          <p:nvPr/>
        </p:nvGrpSpPr>
        <p:grpSpPr>
          <a:xfrm>
            <a:off x="7329391" y="994398"/>
            <a:ext cx="1080000" cy="725140"/>
            <a:chOff x="10175306" y="1563721"/>
            <a:chExt cx="1080000" cy="725140"/>
          </a:xfrm>
        </p:grpSpPr>
        <p:pic>
          <p:nvPicPr>
            <p:cNvPr id="205" name="Picture 204">
              <a:extLst>
                <a:ext uri="{FF2B5EF4-FFF2-40B4-BE49-F238E27FC236}">
                  <a16:creationId xmlns:a16="http://schemas.microsoft.com/office/drawing/2014/main" id="{3D2CF10F-182D-934B-8DFA-DE9E89AF3178}"/>
                </a:ext>
              </a:extLst>
            </p:cNvPr>
            <p:cNvPicPr>
              <a:picLocks noChangeAspect="1"/>
            </p:cNvPicPr>
            <p:nvPr/>
          </p:nvPicPr>
          <p:blipFill>
            <a:blip r:embed="rId4"/>
            <a:stretch>
              <a:fillRect/>
            </a:stretch>
          </p:blipFill>
          <p:spPr>
            <a:xfrm>
              <a:off x="10475372" y="1563721"/>
              <a:ext cx="479868" cy="569273"/>
            </a:xfrm>
            <a:prstGeom prst="rect">
              <a:avLst/>
            </a:prstGeom>
          </p:spPr>
        </p:pic>
        <p:sp>
          <p:nvSpPr>
            <p:cNvPr id="215" name="TextBox 214">
              <a:extLst>
                <a:ext uri="{FF2B5EF4-FFF2-40B4-BE49-F238E27FC236}">
                  <a16:creationId xmlns:a16="http://schemas.microsoft.com/office/drawing/2014/main" id="{3B6CCBC0-C295-2A9B-61CC-EC71D0228BD4}"/>
                </a:ext>
              </a:extLst>
            </p:cNvPr>
            <p:cNvSpPr txBox="1"/>
            <p:nvPr/>
          </p:nvSpPr>
          <p:spPr>
            <a:xfrm>
              <a:off x="10175306" y="2134973"/>
              <a:ext cx="1080000" cy="153888"/>
            </a:xfrm>
            <a:prstGeom prst="rect">
              <a:avLst/>
            </a:prstGeom>
            <a:noFill/>
          </p:spPr>
          <p:txBody>
            <a:bodyPr wrap="square" lIns="0" tIns="0" rIns="0" bIns="0" rtlCol="0">
              <a:spAutoFit/>
            </a:bodyPr>
            <a:lstStyle/>
            <a:p>
              <a:pPr algn="l">
                <a:lnSpc>
                  <a:spcPct val="100000"/>
                </a:lnSpc>
                <a:spcBef>
                  <a:spcPts val="600"/>
                </a:spcBef>
              </a:pPr>
              <a:r>
                <a:rPr lang="en-GB" sz="1000">
                  <a:solidFill>
                    <a:schemeClr val="accent6"/>
                  </a:solidFill>
                </a:rPr>
                <a:t>ELECTROLYSER</a:t>
              </a:r>
            </a:p>
          </p:txBody>
        </p:sp>
      </p:grpSp>
      <p:sp>
        <p:nvSpPr>
          <p:cNvPr id="229" name="Oval 228">
            <a:extLst>
              <a:ext uri="{FF2B5EF4-FFF2-40B4-BE49-F238E27FC236}">
                <a16:creationId xmlns:a16="http://schemas.microsoft.com/office/drawing/2014/main" id="{B0B5D51D-9255-B4BF-FF44-3DDE13B3EE09}"/>
              </a:ext>
            </a:extLst>
          </p:cNvPr>
          <p:cNvSpPr/>
          <p:nvPr/>
        </p:nvSpPr>
        <p:spPr>
          <a:xfrm>
            <a:off x="9732007" y="1379792"/>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5</a:t>
            </a:r>
          </a:p>
        </p:txBody>
      </p:sp>
      <p:sp>
        <p:nvSpPr>
          <p:cNvPr id="260" name="Speech Bubble: Rectangle 259">
            <a:extLst>
              <a:ext uri="{FF2B5EF4-FFF2-40B4-BE49-F238E27FC236}">
                <a16:creationId xmlns:a16="http://schemas.microsoft.com/office/drawing/2014/main" id="{5EDB0D58-4B5C-F437-2847-ABE55AA3C3C5}"/>
              </a:ext>
            </a:extLst>
          </p:cNvPr>
          <p:cNvSpPr/>
          <p:nvPr/>
        </p:nvSpPr>
        <p:spPr>
          <a:xfrm>
            <a:off x="10397439" y="1075955"/>
            <a:ext cx="1140978" cy="468830"/>
          </a:xfrm>
          <a:prstGeom prst="wedgeRectCallout">
            <a:avLst>
              <a:gd name="adj1" fmla="val -83699"/>
              <a:gd name="adj2" fmla="val 45882"/>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t>Optimising a nuclear plant connection</a:t>
            </a:r>
          </a:p>
        </p:txBody>
      </p:sp>
      <p:grpSp>
        <p:nvGrpSpPr>
          <p:cNvPr id="237" name="Group 236">
            <a:extLst>
              <a:ext uri="{FF2B5EF4-FFF2-40B4-BE49-F238E27FC236}">
                <a16:creationId xmlns:a16="http://schemas.microsoft.com/office/drawing/2014/main" id="{38371651-8E9B-74F5-F5A9-4CD682F753BD}"/>
              </a:ext>
            </a:extLst>
          </p:cNvPr>
          <p:cNvGrpSpPr/>
          <p:nvPr/>
        </p:nvGrpSpPr>
        <p:grpSpPr>
          <a:xfrm>
            <a:off x="8999726" y="1741928"/>
            <a:ext cx="436266" cy="559149"/>
            <a:chOff x="9543589" y="1670064"/>
            <a:chExt cx="436266" cy="559149"/>
          </a:xfrm>
        </p:grpSpPr>
        <p:pic>
          <p:nvPicPr>
            <p:cNvPr id="27" name="Picture 26">
              <a:extLst>
                <a:ext uri="{FF2B5EF4-FFF2-40B4-BE49-F238E27FC236}">
                  <a16:creationId xmlns:a16="http://schemas.microsoft.com/office/drawing/2014/main" id="{44D2407F-4FDF-054A-DEEE-BE3845823E28}"/>
                </a:ext>
              </a:extLst>
            </p:cNvPr>
            <p:cNvPicPr>
              <a:picLocks noChangeAspect="1"/>
            </p:cNvPicPr>
            <p:nvPr/>
          </p:nvPicPr>
          <p:blipFill>
            <a:blip r:embed="rId5"/>
            <a:stretch>
              <a:fillRect/>
            </a:stretch>
          </p:blipFill>
          <p:spPr>
            <a:xfrm>
              <a:off x="9543589" y="1670064"/>
              <a:ext cx="436266" cy="436266"/>
            </a:xfrm>
            <a:prstGeom prst="rect">
              <a:avLst/>
            </a:prstGeom>
            <a:ln>
              <a:noFill/>
            </a:ln>
          </p:spPr>
        </p:pic>
        <p:sp>
          <p:nvSpPr>
            <p:cNvPr id="227" name="TextBox 226">
              <a:extLst>
                <a:ext uri="{FF2B5EF4-FFF2-40B4-BE49-F238E27FC236}">
                  <a16:creationId xmlns:a16="http://schemas.microsoft.com/office/drawing/2014/main" id="{21ECB51F-12B2-7557-33D2-D51D728DC64A}"/>
                </a:ext>
              </a:extLst>
            </p:cNvPr>
            <p:cNvSpPr txBox="1"/>
            <p:nvPr/>
          </p:nvSpPr>
          <p:spPr>
            <a:xfrm>
              <a:off x="9549308" y="2090714"/>
              <a:ext cx="424829" cy="138499"/>
            </a:xfrm>
            <a:prstGeom prst="rect">
              <a:avLst/>
            </a:prstGeom>
            <a:noFill/>
            <a:ln>
              <a:noFill/>
            </a:ln>
          </p:spPr>
          <p:txBody>
            <a:bodyPr wrap="square" lIns="0" tIns="0" rIns="0" bIns="0" rtlCol="0">
              <a:spAutoFit/>
            </a:bodyPr>
            <a:lstStyle/>
            <a:p>
              <a:pPr algn="ctr">
                <a:lnSpc>
                  <a:spcPct val="100000"/>
                </a:lnSpc>
                <a:spcBef>
                  <a:spcPts val="600"/>
                </a:spcBef>
              </a:pPr>
              <a:r>
                <a:rPr lang="en-GB" sz="900">
                  <a:solidFill>
                    <a:srgbClr val="9933FF"/>
                  </a:solidFill>
                </a:rPr>
                <a:t>HEAT</a:t>
              </a:r>
            </a:p>
          </p:txBody>
        </p:sp>
      </p:grpSp>
      <p:cxnSp>
        <p:nvCxnSpPr>
          <p:cNvPr id="235" name="Connector: Elbow 234">
            <a:extLst>
              <a:ext uri="{FF2B5EF4-FFF2-40B4-BE49-F238E27FC236}">
                <a16:creationId xmlns:a16="http://schemas.microsoft.com/office/drawing/2014/main" id="{D1A26B1E-7C55-3A20-1299-64C1E4E66406}"/>
              </a:ext>
            </a:extLst>
          </p:cNvPr>
          <p:cNvCxnSpPr>
            <a:cxnSpLocks/>
            <a:stCxn id="27" idx="3"/>
            <a:endCxn id="205" idx="3"/>
          </p:cNvCxnSpPr>
          <p:nvPr/>
        </p:nvCxnSpPr>
        <p:spPr>
          <a:xfrm flipH="1" flipV="1">
            <a:off x="8109325" y="1279035"/>
            <a:ext cx="1326667" cy="681026"/>
          </a:xfrm>
          <a:prstGeom prst="bentConnector3">
            <a:avLst>
              <a:gd name="adj1" fmla="val -17231"/>
            </a:avLst>
          </a:prstGeom>
          <a:ln w="38100">
            <a:solidFill>
              <a:srgbClr val="9933FF"/>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17" name="Oval 16">
            <a:extLst>
              <a:ext uri="{FF2B5EF4-FFF2-40B4-BE49-F238E27FC236}">
                <a16:creationId xmlns:a16="http://schemas.microsoft.com/office/drawing/2014/main" id="{F536D39C-6E44-A723-D6E2-140D848AF8B0}"/>
              </a:ext>
            </a:extLst>
          </p:cNvPr>
          <p:cNvSpPr/>
          <p:nvPr/>
        </p:nvSpPr>
        <p:spPr>
          <a:xfrm>
            <a:off x="4502053" y="2762989"/>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6</a:t>
            </a:r>
          </a:p>
        </p:txBody>
      </p:sp>
      <p:sp>
        <p:nvSpPr>
          <p:cNvPr id="295" name="Title 1">
            <a:extLst>
              <a:ext uri="{FF2B5EF4-FFF2-40B4-BE49-F238E27FC236}">
                <a16:creationId xmlns:a16="http://schemas.microsoft.com/office/drawing/2014/main" id="{48C90619-A31E-9492-1391-CE5CC8ABB982}"/>
              </a:ext>
            </a:extLst>
          </p:cNvPr>
          <p:cNvSpPr txBox="1">
            <a:spLocks/>
          </p:cNvSpPr>
          <p:nvPr/>
        </p:nvSpPr>
        <p:spPr>
          <a:xfrm>
            <a:off x="97411" y="385010"/>
            <a:ext cx="11110914" cy="936000"/>
          </a:xfrm>
          <a:prstGeom prst="rect">
            <a:avLst/>
          </a:prstGeom>
        </p:spPr>
        <p:txBody>
          <a:bodyPr vert="horz" lIns="0" tIns="0" rIns="0" bIns="0" rtlCol="0" anchor="t" anchorCtr="0">
            <a:noAutofit/>
          </a:bodyPr>
          <a:lstStyle>
            <a:lvl1pPr algn="l" defTabSz="914400" rtl="0" eaLnBrk="1" latinLnBrk="0" hangingPunct="1">
              <a:lnSpc>
                <a:spcPct val="83000"/>
              </a:lnSpc>
              <a:spcBef>
                <a:spcPct val="0"/>
              </a:spcBef>
              <a:buNone/>
              <a:defRPr sz="3600" b="0" kern="1200">
                <a:solidFill>
                  <a:schemeClr val="accent1"/>
                </a:solidFill>
                <a:latin typeface="+mj-lt"/>
                <a:ea typeface="+mj-ea"/>
                <a:cs typeface="+mj-cs"/>
              </a:defRPr>
            </a:lvl1pPr>
          </a:lstStyle>
          <a:p>
            <a:r>
              <a:rPr lang="en-GB" sz="3200"/>
              <a:t>3.2 Use case 4</a:t>
            </a:r>
          </a:p>
        </p:txBody>
      </p:sp>
      <p:sp>
        <p:nvSpPr>
          <p:cNvPr id="6" name="Speech Bubble: Rectangle 5">
            <a:extLst>
              <a:ext uri="{FF2B5EF4-FFF2-40B4-BE49-F238E27FC236}">
                <a16:creationId xmlns:a16="http://schemas.microsoft.com/office/drawing/2014/main" id="{9F7B8526-1C6F-1EC7-F7EF-82FFC201B111}"/>
              </a:ext>
            </a:extLst>
          </p:cNvPr>
          <p:cNvSpPr/>
          <p:nvPr/>
        </p:nvSpPr>
        <p:spPr>
          <a:xfrm>
            <a:off x="3372629" y="2558671"/>
            <a:ext cx="899470" cy="399797"/>
          </a:xfrm>
          <a:prstGeom prst="wedgeRectCallout">
            <a:avLst>
              <a:gd name="adj1" fmla="val 71132"/>
              <a:gd name="adj2" fmla="val 116208"/>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t>Future of gas network</a:t>
            </a:r>
          </a:p>
        </p:txBody>
      </p:sp>
      <p:pic>
        <p:nvPicPr>
          <p:cNvPr id="25" name="Picture 24">
            <a:extLst>
              <a:ext uri="{FF2B5EF4-FFF2-40B4-BE49-F238E27FC236}">
                <a16:creationId xmlns:a16="http://schemas.microsoft.com/office/drawing/2014/main" id="{EB18F990-43EC-67B1-6D26-33F4BFCC379C}"/>
              </a:ext>
            </a:extLst>
          </p:cNvPr>
          <p:cNvPicPr>
            <a:picLocks noChangeAspect="1"/>
          </p:cNvPicPr>
          <p:nvPr/>
        </p:nvPicPr>
        <p:blipFill>
          <a:blip r:embed="rId6"/>
          <a:stretch>
            <a:fillRect/>
          </a:stretch>
        </p:blipFill>
        <p:spPr>
          <a:xfrm>
            <a:off x="10372646" y="1671603"/>
            <a:ext cx="572540" cy="574812"/>
          </a:xfrm>
          <a:prstGeom prst="rect">
            <a:avLst/>
          </a:prstGeom>
        </p:spPr>
      </p:pic>
      <p:sp>
        <p:nvSpPr>
          <p:cNvPr id="28" name="TextBox 27">
            <a:extLst>
              <a:ext uri="{FF2B5EF4-FFF2-40B4-BE49-F238E27FC236}">
                <a16:creationId xmlns:a16="http://schemas.microsoft.com/office/drawing/2014/main" id="{B1F133B1-8953-6881-8D44-19F7E6B7B7B7}"/>
              </a:ext>
            </a:extLst>
          </p:cNvPr>
          <p:cNvSpPr txBox="1"/>
          <p:nvPr/>
        </p:nvSpPr>
        <p:spPr>
          <a:xfrm>
            <a:off x="9847207" y="1759767"/>
            <a:ext cx="656280" cy="138499"/>
          </a:xfrm>
          <a:prstGeom prst="rect">
            <a:avLst/>
          </a:prstGeom>
          <a:noFill/>
        </p:spPr>
        <p:txBody>
          <a:bodyPr wrap="square" lIns="0" tIns="0" rIns="0" bIns="0" rtlCol="0">
            <a:spAutoFit/>
          </a:bodyPr>
          <a:lstStyle/>
          <a:p>
            <a:pPr algn="ctr">
              <a:lnSpc>
                <a:spcPct val="100000"/>
              </a:lnSpc>
              <a:spcBef>
                <a:spcPts val="600"/>
              </a:spcBef>
            </a:pPr>
            <a:r>
              <a:rPr lang="en-GB" sz="900" i="1">
                <a:solidFill>
                  <a:schemeClr val="accent1"/>
                </a:solidFill>
              </a:rPr>
              <a:t>DHN</a:t>
            </a:r>
          </a:p>
        </p:txBody>
      </p:sp>
      <p:grpSp>
        <p:nvGrpSpPr>
          <p:cNvPr id="244" name="Group 243">
            <a:extLst>
              <a:ext uri="{FF2B5EF4-FFF2-40B4-BE49-F238E27FC236}">
                <a16:creationId xmlns:a16="http://schemas.microsoft.com/office/drawing/2014/main" id="{53481262-DF8E-E7DA-0776-2AED9FCA8E30}"/>
              </a:ext>
            </a:extLst>
          </p:cNvPr>
          <p:cNvGrpSpPr/>
          <p:nvPr/>
        </p:nvGrpSpPr>
        <p:grpSpPr>
          <a:xfrm>
            <a:off x="8248973" y="4191753"/>
            <a:ext cx="1003797" cy="427564"/>
            <a:chOff x="8248973" y="4191753"/>
            <a:chExt cx="1003797" cy="427564"/>
          </a:xfrm>
        </p:grpSpPr>
        <p:pic>
          <p:nvPicPr>
            <p:cNvPr id="230" name="Picture 229">
              <a:extLst>
                <a:ext uri="{FF2B5EF4-FFF2-40B4-BE49-F238E27FC236}">
                  <a16:creationId xmlns:a16="http://schemas.microsoft.com/office/drawing/2014/main" id="{C655A96C-5754-84D5-5DDA-5A675E5D2401}"/>
                </a:ext>
              </a:extLst>
            </p:cNvPr>
            <p:cNvPicPr>
              <a:picLocks noChangeAspect="1"/>
            </p:cNvPicPr>
            <p:nvPr/>
          </p:nvPicPr>
          <p:blipFill>
            <a:blip r:embed="rId7"/>
            <a:stretch>
              <a:fillRect/>
            </a:stretch>
          </p:blipFill>
          <p:spPr>
            <a:xfrm>
              <a:off x="8248973" y="4218966"/>
              <a:ext cx="459422" cy="399497"/>
            </a:xfrm>
            <a:prstGeom prst="rect">
              <a:avLst/>
            </a:prstGeom>
          </p:spPr>
        </p:pic>
        <p:pic>
          <p:nvPicPr>
            <p:cNvPr id="231" name="Picture 230">
              <a:extLst>
                <a:ext uri="{FF2B5EF4-FFF2-40B4-BE49-F238E27FC236}">
                  <a16:creationId xmlns:a16="http://schemas.microsoft.com/office/drawing/2014/main" id="{8FDB7B98-7160-6142-2853-EDDDEC8041BB}"/>
                </a:ext>
              </a:extLst>
            </p:cNvPr>
            <p:cNvPicPr>
              <a:picLocks noChangeAspect="1"/>
            </p:cNvPicPr>
            <p:nvPr/>
          </p:nvPicPr>
          <p:blipFill>
            <a:blip r:embed="rId8"/>
            <a:stretch>
              <a:fillRect/>
            </a:stretch>
          </p:blipFill>
          <p:spPr>
            <a:xfrm>
              <a:off x="8755603" y="4191753"/>
              <a:ext cx="497167" cy="427564"/>
            </a:xfrm>
            <a:prstGeom prst="rect">
              <a:avLst/>
            </a:prstGeom>
          </p:spPr>
        </p:pic>
      </p:grpSp>
      <p:sp>
        <p:nvSpPr>
          <p:cNvPr id="234" name="Oval 233">
            <a:extLst>
              <a:ext uri="{FF2B5EF4-FFF2-40B4-BE49-F238E27FC236}">
                <a16:creationId xmlns:a16="http://schemas.microsoft.com/office/drawing/2014/main" id="{8083E8D9-20A0-A865-6D99-68E6264F4A33}"/>
              </a:ext>
            </a:extLst>
          </p:cNvPr>
          <p:cNvSpPr/>
          <p:nvPr/>
        </p:nvSpPr>
        <p:spPr>
          <a:xfrm>
            <a:off x="9472925" y="4290509"/>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7</a:t>
            </a:r>
          </a:p>
        </p:txBody>
      </p:sp>
      <p:sp>
        <p:nvSpPr>
          <p:cNvPr id="236" name="Speech Bubble: Rectangle 235">
            <a:extLst>
              <a:ext uri="{FF2B5EF4-FFF2-40B4-BE49-F238E27FC236}">
                <a16:creationId xmlns:a16="http://schemas.microsoft.com/office/drawing/2014/main" id="{C2FF002E-8122-63D2-D2DE-A24F1D438DBB}"/>
              </a:ext>
            </a:extLst>
          </p:cNvPr>
          <p:cNvSpPr/>
          <p:nvPr/>
        </p:nvSpPr>
        <p:spPr>
          <a:xfrm>
            <a:off x="9870075" y="4097540"/>
            <a:ext cx="1669504" cy="516975"/>
          </a:xfrm>
          <a:prstGeom prst="wedgeRectCallout">
            <a:avLst>
              <a:gd name="adj1" fmla="val -70353"/>
              <a:gd name="adj2" fmla="val -25978"/>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t>Flexibility of whole system options for long term planning and stability</a:t>
            </a:r>
          </a:p>
        </p:txBody>
      </p:sp>
      <p:cxnSp>
        <p:nvCxnSpPr>
          <p:cNvPr id="152" name="Connector: Elbow 151">
            <a:extLst>
              <a:ext uri="{FF2B5EF4-FFF2-40B4-BE49-F238E27FC236}">
                <a16:creationId xmlns:a16="http://schemas.microsoft.com/office/drawing/2014/main" id="{CB289A9E-1917-22E7-C3F9-A9977E916A8A}"/>
              </a:ext>
            </a:extLst>
          </p:cNvPr>
          <p:cNvCxnSpPr>
            <a:cxnSpLocks/>
            <a:stCxn id="205" idx="1"/>
          </p:cNvCxnSpPr>
          <p:nvPr/>
        </p:nvCxnSpPr>
        <p:spPr>
          <a:xfrm rot="10800000" flipV="1">
            <a:off x="5871499" y="1279034"/>
            <a:ext cx="1757958" cy="1695073"/>
          </a:xfrm>
          <a:prstGeom prst="bentConnector2">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8E494A56-6C89-2C56-AE5B-F947672B21F1}"/>
              </a:ext>
            </a:extLst>
          </p:cNvPr>
          <p:cNvCxnSpPr>
            <a:cxnSpLocks/>
            <a:stCxn id="171" idx="3"/>
          </p:cNvCxnSpPr>
          <p:nvPr/>
        </p:nvCxnSpPr>
        <p:spPr>
          <a:xfrm flipV="1">
            <a:off x="8677200" y="1958249"/>
            <a:ext cx="324000" cy="1471"/>
          </a:xfrm>
          <a:prstGeom prst="straightConnector1">
            <a:avLst/>
          </a:prstGeom>
          <a:ln w="38100">
            <a:solidFill>
              <a:srgbClr val="9933FF"/>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2333C315-2FA9-D1C8-13E9-B677210B64BE}"/>
              </a:ext>
            </a:extLst>
          </p:cNvPr>
          <p:cNvCxnSpPr/>
          <p:nvPr/>
        </p:nvCxnSpPr>
        <p:spPr>
          <a:xfrm>
            <a:off x="8677200" y="1958249"/>
            <a:ext cx="1571127" cy="0"/>
          </a:xfrm>
          <a:prstGeom prst="straightConnector1">
            <a:avLst/>
          </a:prstGeom>
          <a:ln w="38100">
            <a:solidFill>
              <a:srgbClr val="9933FF"/>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226" name="Group 225">
            <a:extLst>
              <a:ext uri="{FF2B5EF4-FFF2-40B4-BE49-F238E27FC236}">
                <a16:creationId xmlns:a16="http://schemas.microsoft.com/office/drawing/2014/main" id="{2232B54C-0C1C-3188-F3E2-43758C52BE56}"/>
              </a:ext>
            </a:extLst>
          </p:cNvPr>
          <p:cNvGrpSpPr/>
          <p:nvPr/>
        </p:nvGrpSpPr>
        <p:grpSpPr>
          <a:xfrm>
            <a:off x="10511723" y="2477175"/>
            <a:ext cx="773229" cy="840637"/>
            <a:chOff x="10036997" y="3421593"/>
            <a:chExt cx="773229" cy="840637"/>
          </a:xfrm>
        </p:grpSpPr>
        <p:sp>
          <p:nvSpPr>
            <p:cNvPr id="95" name="TextBox 94">
              <a:extLst>
                <a:ext uri="{FF2B5EF4-FFF2-40B4-BE49-F238E27FC236}">
                  <a16:creationId xmlns:a16="http://schemas.microsoft.com/office/drawing/2014/main" id="{7BB5077F-57DD-AA98-43E5-D4C07B0E8D4A}"/>
                </a:ext>
              </a:extLst>
            </p:cNvPr>
            <p:cNvSpPr txBox="1"/>
            <p:nvPr/>
          </p:nvSpPr>
          <p:spPr>
            <a:xfrm>
              <a:off x="10036997" y="3954453"/>
              <a:ext cx="773229" cy="307777"/>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OFFSHORE WIND</a:t>
              </a:r>
            </a:p>
          </p:txBody>
        </p:sp>
        <p:pic>
          <p:nvPicPr>
            <p:cNvPr id="98" name="Picture 97">
              <a:extLst>
                <a:ext uri="{FF2B5EF4-FFF2-40B4-BE49-F238E27FC236}">
                  <a16:creationId xmlns:a16="http://schemas.microsoft.com/office/drawing/2014/main" id="{EC4D5494-0997-70EC-0C9C-1AAF83990E54}"/>
                </a:ext>
              </a:extLst>
            </p:cNvPr>
            <p:cNvPicPr>
              <a:picLocks noChangeAspect="1"/>
            </p:cNvPicPr>
            <p:nvPr/>
          </p:nvPicPr>
          <p:blipFill>
            <a:blip r:embed="rId9"/>
            <a:stretch>
              <a:fillRect/>
            </a:stretch>
          </p:blipFill>
          <p:spPr>
            <a:xfrm>
              <a:off x="10154242" y="3421593"/>
              <a:ext cx="538739" cy="518367"/>
            </a:xfrm>
            <a:prstGeom prst="rect">
              <a:avLst/>
            </a:prstGeom>
          </p:spPr>
        </p:pic>
      </p:grpSp>
      <p:sp>
        <p:nvSpPr>
          <p:cNvPr id="156" name="Oval 155">
            <a:extLst>
              <a:ext uri="{FF2B5EF4-FFF2-40B4-BE49-F238E27FC236}">
                <a16:creationId xmlns:a16="http://schemas.microsoft.com/office/drawing/2014/main" id="{B1E327E3-79B6-E240-D63B-1962AC0F1C14}"/>
              </a:ext>
            </a:extLst>
          </p:cNvPr>
          <p:cNvSpPr/>
          <p:nvPr/>
        </p:nvSpPr>
        <p:spPr>
          <a:xfrm>
            <a:off x="9045584" y="2791369"/>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1</a:t>
            </a:r>
          </a:p>
        </p:txBody>
      </p:sp>
      <p:sp>
        <p:nvSpPr>
          <p:cNvPr id="256" name="Speech Bubble: Rectangle 255">
            <a:extLst>
              <a:ext uri="{FF2B5EF4-FFF2-40B4-BE49-F238E27FC236}">
                <a16:creationId xmlns:a16="http://schemas.microsoft.com/office/drawing/2014/main" id="{477FF350-18C4-0496-062D-64000F1A23CD}"/>
              </a:ext>
            </a:extLst>
          </p:cNvPr>
          <p:cNvSpPr/>
          <p:nvPr/>
        </p:nvSpPr>
        <p:spPr>
          <a:xfrm>
            <a:off x="9902208" y="3331718"/>
            <a:ext cx="1140978" cy="432000"/>
          </a:xfrm>
          <a:prstGeom prst="wedgeRectCallout">
            <a:avLst>
              <a:gd name="adj1" fmla="val -97229"/>
              <a:gd name="adj2" fmla="val -124738"/>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solidFill>
                  <a:schemeClr val="bg1"/>
                </a:solidFill>
              </a:rPr>
              <a:t>Wind farm and electrolysis build</a:t>
            </a:r>
            <a:endParaRPr lang="en-GB" sz="1000"/>
          </a:p>
        </p:txBody>
      </p:sp>
      <p:grpSp>
        <p:nvGrpSpPr>
          <p:cNvPr id="38" name="Group 37">
            <a:extLst>
              <a:ext uri="{FF2B5EF4-FFF2-40B4-BE49-F238E27FC236}">
                <a16:creationId xmlns:a16="http://schemas.microsoft.com/office/drawing/2014/main" id="{A8DAE6AC-ADEC-CFF6-EE1D-437792EAB611}"/>
              </a:ext>
            </a:extLst>
          </p:cNvPr>
          <p:cNvGrpSpPr/>
          <p:nvPr/>
        </p:nvGrpSpPr>
        <p:grpSpPr>
          <a:xfrm>
            <a:off x="7766226" y="2456305"/>
            <a:ext cx="1044000" cy="707883"/>
            <a:chOff x="9537002" y="4856990"/>
            <a:chExt cx="1044000" cy="707883"/>
          </a:xfrm>
        </p:grpSpPr>
        <p:pic>
          <p:nvPicPr>
            <p:cNvPr id="43" name="Picture 42">
              <a:extLst>
                <a:ext uri="{FF2B5EF4-FFF2-40B4-BE49-F238E27FC236}">
                  <a16:creationId xmlns:a16="http://schemas.microsoft.com/office/drawing/2014/main" id="{E1BF88ED-B46C-ED3C-6247-7F3F4BF8746C}"/>
                </a:ext>
              </a:extLst>
            </p:cNvPr>
            <p:cNvPicPr>
              <a:picLocks noChangeAspect="1"/>
            </p:cNvPicPr>
            <p:nvPr/>
          </p:nvPicPr>
          <p:blipFill>
            <a:blip r:embed="rId4"/>
            <a:stretch>
              <a:fillRect/>
            </a:stretch>
          </p:blipFill>
          <p:spPr>
            <a:xfrm>
              <a:off x="9819068" y="4856990"/>
              <a:ext cx="479868" cy="569273"/>
            </a:xfrm>
            <a:prstGeom prst="rect">
              <a:avLst/>
            </a:prstGeom>
          </p:spPr>
        </p:pic>
        <p:sp>
          <p:nvSpPr>
            <p:cNvPr id="44" name="TextBox 43">
              <a:extLst>
                <a:ext uri="{FF2B5EF4-FFF2-40B4-BE49-F238E27FC236}">
                  <a16:creationId xmlns:a16="http://schemas.microsoft.com/office/drawing/2014/main" id="{43DB17DD-E6A3-4B47-E9EE-72925B13B085}"/>
                </a:ext>
              </a:extLst>
            </p:cNvPr>
            <p:cNvSpPr txBox="1"/>
            <p:nvPr/>
          </p:nvSpPr>
          <p:spPr>
            <a:xfrm>
              <a:off x="9537002" y="5410985"/>
              <a:ext cx="1044000" cy="153888"/>
            </a:xfrm>
            <a:prstGeom prst="rect">
              <a:avLst/>
            </a:prstGeom>
            <a:noFill/>
          </p:spPr>
          <p:txBody>
            <a:bodyPr wrap="square" lIns="0" tIns="0" rIns="0" bIns="0" rtlCol="0">
              <a:spAutoFit/>
            </a:bodyPr>
            <a:lstStyle/>
            <a:p>
              <a:pPr algn="l">
                <a:lnSpc>
                  <a:spcPct val="100000"/>
                </a:lnSpc>
                <a:spcBef>
                  <a:spcPts val="600"/>
                </a:spcBef>
              </a:pPr>
              <a:r>
                <a:rPr lang="en-GB" sz="1000">
                  <a:solidFill>
                    <a:schemeClr val="accent6"/>
                  </a:solidFill>
                </a:rPr>
                <a:t>ELECTROLYSER</a:t>
              </a:r>
            </a:p>
          </p:txBody>
        </p:sp>
      </p:grpSp>
      <p:cxnSp>
        <p:nvCxnSpPr>
          <p:cNvPr id="80" name="Connector: Elbow 79">
            <a:extLst>
              <a:ext uri="{FF2B5EF4-FFF2-40B4-BE49-F238E27FC236}">
                <a16:creationId xmlns:a16="http://schemas.microsoft.com/office/drawing/2014/main" id="{C4FA8267-0756-8FA2-7B78-2F721D36FAA0}"/>
              </a:ext>
            </a:extLst>
          </p:cNvPr>
          <p:cNvCxnSpPr>
            <a:cxnSpLocks/>
            <a:stCxn id="98" idx="1"/>
          </p:cNvCxnSpPr>
          <p:nvPr/>
        </p:nvCxnSpPr>
        <p:spPr>
          <a:xfrm rot="10800000" flipV="1">
            <a:off x="7356922" y="2736358"/>
            <a:ext cx="3272046" cy="981789"/>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277" name="Group 276">
            <a:extLst>
              <a:ext uri="{FF2B5EF4-FFF2-40B4-BE49-F238E27FC236}">
                <a16:creationId xmlns:a16="http://schemas.microsoft.com/office/drawing/2014/main" id="{DC475D51-7A1B-B635-749A-34642E857A81}"/>
              </a:ext>
            </a:extLst>
          </p:cNvPr>
          <p:cNvGrpSpPr/>
          <p:nvPr/>
        </p:nvGrpSpPr>
        <p:grpSpPr>
          <a:xfrm>
            <a:off x="7747606" y="3720940"/>
            <a:ext cx="749274" cy="200755"/>
            <a:chOff x="4324940" y="3867185"/>
            <a:chExt cx="749274" cy="200755"/>
          </a:xfrm>
        </p:grpSpPr>
        <p:sp>
          <p:nvSpPr>
            <p:cNvPr id="278" name="TextBox 277">
              <a:extLst>
                <a:ext uri="{FF2B5EF4-FFF2-40B4-BE49-F238E27FC236}">
                  <a16:creationId xmlns:a16="http://schemas.microsoft.com/office/drawing/2014/main" id="{786EF362-2422-BDA9-436B-F52BDBE36AE9}"/>
                </a:ext>
              </a:extLst>
            </p:cNvPr>
            <p:cNvSpPr txBox="1"/>
            <p:nvPr/>
          </p:nvSpPr>
          <p:spPr>
            <a:xfrm>
              <a:off x="4324940" y="3898616"/>
              <a:ext cx="749274" cy="169324"/>
            </a:xfrm>
            <a:prstGeom prst="rect">
              <a:avLst/>
            </a:prstGeom>
            <a:noFill/>
          </p:spPr>
          <p:txBody>
            <a:bodyPr wrap="square" lIns="0" tIns="0" rIns="0" bIns="0" rtlCol="0">
              <a:spAutoFit/>
            </a:bodyPr>
            <a:lstStyle/>
            <a:p>
              <a:pPr algn="ctr">
                <a:lnSpc>
                  <a:spcPct val="100000"/>
                </a:lnSpc>
                <a:spcBef>
                  <a:spcPts val="600"/>
                </a:spcBef>
              </a:pPr>
              <a:r>
                <a:rPr lang="en-GB" sz="1100">
                  <a:solidFill>
                    <a:srgbClr val="FF0000"/>
                  </a:solidFill>
                </a:rPr>
                <a:t>Constraint</a:t>
              </a:r>
            </a:p>
          </p:txBody>
        </p:sp>
        <p:cxnSp>
          <p:nvCxnSpPr>
            <p:cNvPr id="279" name="Straight Connector 278">
              <a:extLst>
                <a:ext uri="{FF2B5EF4-FFF2-40B4-BE49-F238E27FC236}">
                  <a16:creationId xmlns:a16="http://schemas.microsoft.com/office/drawing/2014/main" id="{98C1B721-DE26-658E-2C82-0BB137BF87DB}"/>
                </a:ext>
              </a:extLst>
            </p:cNvPr>
            <p:cNvCxnSpPr>
              <a:cxnSpLocks/>
            </p:cNvCxnSpPr>
            <p:nvPr/>
          </p:nvCxnSpPr>
          <p:spPr>
            <a:xfrm flipH="1">
              <a:off x="4379441" y="3867185"/>
              <a:ext cx="640273" cy="0"/>
            </a:xfrm>
            <a:prstGeom prst="line">
              <a:avLst/>
            </a:prstGeom>
            <a:ln w="76200">
              <a:solidFill>
                <a:srgbClr val="FF0000"/>
              </a:solidFill>
              <a:tailEnd type="none"/>
            </a:ln>
          </p:spPr>
          <p:style>
            <a:lnRef idx="1">
              <a:schemeClr val="accent1"/>
            </a:lnRef>
            <a:fillRef idx="0">
              <a:schemeClr val="accent1"/>
            </a:fillRef>
            <a:effectRef idx="0">
              <a:schemeClr val="accent1"/>
            </a:effectRef>
            <a:fontRef idx="minor">
              <a:schemeClr val="tx1"/>
            </a:fontRef>
          </p:style>
        </p:cxnSp>
      </p:grpSp>
      <p:cxnSp>
        <p:nvCxnSpPr>
          <p:cNvPr id="92" name="Connector: Elbow 91">
            <a:extLst>
              <a:ext uri="{FF2B5EF4-FFF2-40B4-BE49-F238E27FC236}">
                <a16:creationId xmlns:a16="http://schemas.microsoft.com/office/drawing/2014/main" id="{BD1BB4AA-DDF9-AAAA-1A82-2C5BEEE2E1CA}"/>
              </a:ext>
            </a:extLst>
          </p:cNvPr>
          <p:cNvCxnSpPr>
            <a:cxnSpLocks/>
            <a:stCxn id="98" idx="1"/>
            <a:endCxn id="43" idx="3"/>
          </p:cNvCxnSpPr>
          <p:nvPr/>
        </p:nvCxnSpPr>
        <p:spPr>
          <a:xfrm rot="10800000" flipV="1">
            <a:off x="8528160" y="2736358"/>
            <a:ext cx="2100808" cy="4583"/>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Connector: Elbow 58">
            <a:extLst>
              <a:ext uri="{FF2B5EF4-FFF2-40B4-BE49-F238E27FC236}">
                <a16:creationId xmlns:a16="http://schemas.microsoft.com/office/drawing/2014/main" id="{C275212E-579E-FB78-1E5F-EF86A6D2067E}"/>
              </a:ext>
            </a:extLst>
          </p:cNvPr>
          <p:cNvCxnSpPr>
            <a:cxnSpLocks/>
            <a:stCxn id="43" idx="1"/>
          </p:cNvCxnSpPr>
          <p:nvPr/>
        </p:nvCxnSpPr>
        <p:spPr>
          <a:xfrm rot="10800000" flipV="1">
            <a:off x="6101036" y="2740942"/>
            <a:ext cx="1947257" cy="233166"/>
          </a:xfrm>
          <a:prstGeom prst="bentConnector2">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13" name="Connector: Elbow 12">
            <a:extLst>
              <a:ext uri="{FF2B5EF4-FFF2-40B4-BE49-F238E27FC236}">
                <a16:creationId xmlns:a16="http://schemas.microsoft.com/office/drawing/2014/main" id="{034B96C5-DDC9-495D-B00D-F01A96E878AA}"/>
              </a:ext>
            </a:extLst>
          </p:cNvPr>
          <p:cNvCxnSpPr>
            <a:cxnSpLocks/>
            <a:stCxn id="18" idx="2"/>
          </p:cNvCxnSpPr>
          <p:nvPr/>
        </p:nvCxnSpPr>
        <p:spPr>
          <a:xfrm rot="5400000" flipH="1" flipV="1">
            <a:off x="3362518" y="2940267"/>
            <a:ext cx="1935139" cy="3082821"/>
          </a:xfrm>
          <a:prstGeom prst="bentConnector3">
            <a:avLst>
              <a:gd name="adj1" fmla="val -23232"/>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nvGrpSpPr>
          <p:cNvPr id="16" name="Group 15">
            <a:extLst>
              <a:ext uri="{FF2B5EF4-FFF2-40B4-BE49-F238E27FC236}">
                <a16:creationId xmlns:a16="http://schemas.microsoft.com/office/drawing/2014/main" id="{1D1D3707-979C-41E5-0B7D-B025AFC41969}"/>
              </a:ext>
            </a:extLst>
          </p:cNvPr>
          <p:cNvGrpSpPr/>
          <p:nvPr/>
        </p:nvGrpSpPr>
        <p:grpSpPr>
          <a:xfrm>
            <a:off x="2315252" y="4646127"/>
            <a:ext cx="946852" cy="803120"/>
            <a:chOff x="2443268" y="4646127"/>
            <a:chExt cx="946852" cy="803120"/>
          </a:xfrm>
        </p:grpSpPr>
        <p:sp>
          <p:nvSpPr>
            <p:cNvPr id="18" name="TextBox 17">
              <a:extLst>
                <a:ext uri="{FF2B5EF4-FFF2-40B4-BE49-F238E27FC236}">
                  <a16:creationId xmlns:a16="http://schemas.microsoft.com/office/drawing/2014/main" id="{E28BAF3D-8288-EB92-29ED-45680D16AE95}"/>
                </a:ext>
              </a:extLst>
            </p:cNvPr>
            <p:cNvSpPr txBox="1"/>
            <p:nvPr/>
          </p:nvSpPr>
          <p:spPr>
            <a:xfrm>
              <a:off x="2443268" y="5279970"/>
              <a:ext cx="946852" cy="169277"/>
            </a:xfrm>
            <a:prstGeom prst="rect">
              <a:avLst/>
            </a:prstGeom>
            <a:noFill/>
          </p:spPr>
          <p:txBody>
            <a:bodyPr wrap="square" lIns="0" tIns="0" rIns="0" bIns="0" rtlCol="0">
              <a:spAutoFit/>
            </a:bodyPr>
            <a:lstStyle/>
            <a:p>
              <a:pPr algn="ctr">
                <a:lnSpc>
                  <a:spcPct val="100000"/>
                </a:lnSpc>
                <a:spcBef>
                  <a:spcPts val="600"/>
                </a:spcBef>
              </a:pPr>
              <a:r>
                <a:rPr lang="en-GB" sz="1100" dirty="0">
                  <a:solidFill>
                    <a:schemeClr val="tx2"/>
                  </a:solidFill>
                </a:rPr>
                <a:t>H</a:t>
              </a:r>
              <a:r>
                <a:rPr lang="en-GB" sz="1100" baseline="-25000" dirty="0">
                  <a:solidFill>
                    <a:schemeClr val="tx2"/>
                  </a:solidFill>
                </a:rPr>
                <a:t>2</a:t>
              </a:r>
              <a:r>
                <a:rPr lang="en-GB" sz="1100" dirty="0">
                  <a:solidFill>
                    <a:schemeClr val="tx2"/>
                  </a:solidFill>
                </a:rPr>
                <a:t> STORAGE</a:t>
              </a:r>
            </a:p>
          </p:txBody>
        </p:sp>
        <p:pic>
          <p:nvPicPr>
            <p:cNvPr id="26" name="Picture 25">
              <a:extLst>
                <a:ext uri="{FF2B5EF4-FFF2-40B4-BE49-F238E27FC236}">
                  <a16:creationId xmlns:a16="http://schemas.microsoft.com/office/drawing/2014/main" id="{AC647485-988B-AF91-F96E-31A954CDA8D5}"/>
                </a:ext>
              </a:extLst>
            </p:cNvPr>
            <p:cNvPicPr>
              <a:picLocks noChangeAspect="1"/>
            </p:cNvPicPr>
            <p:nvPr/>
          </p:nvPicPr>
          <p:blipFill>
            <a:blip r:embed="rId10"/>
            <a:stretch>
              <a:fillRect/>
            </a:stretch>
          </p:blipFill>
          <p:spPr>
            <a:xfrm>
              <a:off x="2593060" y="4646127"/>
              <a:ext cx="647268" cy="639227"/>
            </a:xfrm>
            <a:prstGeom prst="rect">
              <a:avLst/>
            </a:prstGeom>
          </p:spPr>
        </p:pic>
      </p:grpSp>
      <p:grpSp>
        <p:nvGrpSpPr>
          <p:cNvPr id="224" name="Group 223">
            <a:extLst>
              <a:ext uri="{FF2B5EF4-FFF2-40B4-BE49-F238E27FC236}">
                <a16:creationId xmlns:a16="http://schemas.microsoft.com/office/drawing/2014/main" id="{A12C9511-CA14-206C-123A-871D5326EEF6}"/>
              </a:ext>
            </a:extLst>
          </p:cNvPr>
          <p:cNvGrpSpPr/>
          <p:nvPr/>
        </p:nvGrpSpPr>
        <p:grpSpPr>
          <a:xfrm>
            <a:off x="3592047" y="3739679"/>
            <a:ext cx="504119" cy="669160"/>
            <a:chOff x="3445743" y="3675671"/>
            <a:chExt cx="504119" cy="669160"/>
          </a:xfrm>
        </p:grpSpPr>
        <p:pic>
          <p:nvPicPr>
            <p:cNvPr id="225" name="Picture 224">
              <a:extLst>
                <a:ext uri="{FF2B5EF4-FFF2-40B4-BE49-F238E27FC236}">
                  <a16:creationId xmlns:a16="http://schemas.microsoft.com/office/drawing/2014/main" id="{DE9E1F00-B38E-AC1D-F444-68AA4AAB9456}"/>
                </a:ext>
              </a:extLst>
            </p:cNvPr>
            <p:cNvPicPr>
              <a:picLocks noChangeAspect="1"/>
            </p:cNvPicPr>
            <p:nvPr/>
          </p:nvPicPr>
          <p:blipFill>
            <a:blip r:embed="rId11"/>
            <a:stretch>
              <a:fillRect/>
            </a:stretch>
          </p:blipFill>
          <p:spPr>
            <a:xfrm>
              <a:off x="3445743" y="3675671"/>
              <a:ext cx="504119" cy="531038"/>
            </a:xfrm>
            <a:prstGeom prst="rect">
              <a:avLst/>
            </a:prstGeom>
          </p:spPr>
        </p:pic>
        <p:sp>
          <p:nvSpPr>
            <p:cNvPr id="232" name="TextBox 231">
              <a:extLst>
                <a:ext uri="{FF2B5EF4-FFF2-40B4-BE49-F238E27FC236}">
                  <a16:creationId xmlns:a16="http://schemas.microsoft.com/office/drawing/2014/main" id="{3DB32EFD-368A-E19C-9D20-204FA9D83E11}"/>
                </a:ext>
              </a:extLst>
            </p:cNvPr>
            <p:cNvSpPr txBox="1"/>
            <p:nvPr/>
          </p:nvSpPr>
          <p:spPr>
            <a:xfrm>
              <a:off x="3463802" y="4190943"/>
              <a:ext cx="468000" cy="153888"/>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CCGT</a:t>
              </a:r>
            </a:p>
          </p:txBody>
        </p:sp>
      </p:grpSp>
      <p:grpSp>
        <p:nvGrpSpPr>
          <p:cNvPr id="233" name="Group 232">
            <a:extLst>
              <a:ext uri="{FF2B5EF4-FFF2-40B4-BE49-F238E27FC236}">
                <a16:creationId xmlns:a16="http://schemas.microsoft.com/office/drawing/2014/main" id="{7C07BAC9-FDFA-B02D-8286-88FB36D8833D}"/>
              </a:ext>
            </a:extLst>
          </p:cNvPr>
          <p:cNvGrpSpPr/>
          <p:nvPr/>
        </p:nvGrpSpPr>
        <p:grpSpPr>
          <a:xfrm>
            <a:off x="247033" y="5349883"/>
            <a:ext cx="1040788" cy="700649"/>
            <a:chOff x="1885855" y="3323166"/>
            <a:chExt cx="1040788" cy="700649"/>
          </a:xfrm>
        </p:grpSpPr>
        <p:sp>
          <p:nvSpPr>
            <p:cNvPr id="248" name="TextBox 247">
              <a:extLst>
                <a:ext uri="{FF2B5EF4-FFF2-40B4-BE49-F238E27FC236}">
                  <a16:creationId xmlns:a16="http://schemas.microsoft.com/office/drawing/2014/main" id="{871A6BD0-6A5B-3270-240F-618F69108D44}"/>
                </a:ext>
              </a:extLst>
            </p:cNvPr>
            <p:cNvSpPr txBox="1"/>
            <p:nvPr/>
          </p:nvSpPr>
          <p:spPr>
            <a:xfrm>
              <a:off x="1885855" y="3869927"/>
              <a:ext cx="1040788" cy="153888"/>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ONSHORE WIND</a:t>
              </a:r>
            </a:p>
          </p:txBody>
        </p:sp>
        <p:pic>
          <p:nvPicPr>
            <p:cNvPr id="251" name="Picture 250">
              <a:extLst>
                <a:ext uri="{FF2B5EF4-FFF2-40B4-BE49-F238E27FC236}">
                  <a16:creationId xmlns:a16="http://schemas.microsoft.com/office/drawing/2014/main" id="{EDE9CC72-1C09-5A8B-3D4F-E206D64F2B8E}"/>
                </a:ext>
              </a:extLst>
            </p:cNvPr>
            <p:cNvPicPr>
              <a:picLocks noChangeAspect="1"/>
            </p:cNvPicPr>
            <p:nvPr/>
          </p:nvPicPr>
          <p:blipFill>
            <a:blip r:embed="rId12"/>
            <a:stretch>
              <a:fillRect/>
            </a:stretch>
          </p:blipFill>
          <p:spPr>
            <a:xfrm>
              <a:off x="1973116" y="3323166"/>
              <a:ext cx="566477" cy="553889"/>
            </a:xfrm>
            <a:prstGeom prst="rect">
              <a:avLst/>
            </a:prstGeom>
          </p:spPr>
        </p:pic>
      </p:grpSp>
      <p:cxnSp>
        <p:nvCxnSpPr>
          <p:cNvPr id="252" name="Connector: Elbow 251">
            <a:extLst>
              <a:ext uri="{FF2B5EF4-FFF2-40B4-BE49-F238E27FC236}">
                <a16:creationId xmlns:a16="http://schemas.microsoft.com/office/drawing/2014/main" id="{E0C7DF73-93CC-22E1-6885-565E96653DB7}"/>
              </a:ext>
            </a:extLst>
          </p:cNvPr>
          <p:cNvCxnSpPr>
            <a:cxnSpLocks/>
          </p:cNvCxnSpPr>
          <p:nvPr/>
        </p:nvCxnSpPr>
        <p:spPr>
          <a:xfrm flipV="1">
            <a:off x="873531" y="4006882"/>
            <a:ext cx="5705784" cy="1619945"/>
          </a:xfrm>
          <a:prstGeom prst="bentConnector3">
            <a:avLst>
              <a:gd name="adj1" fmla="val 70193"/>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53" name="Oval 252">
            <a:extLst>
              <a:ext uri="{FF2B5EF4-FFF2-40B4-BE49-F238E27FC236}">
                <a16:creationId xmlns:a16="http://schemas.microsoft.com/office/drawing/2014/main" id="{03DF79E3-291C-26E3-329F-7E34AE6DF35F}"/>
              </a:ext>
            </a:extLst>
          </p:cNvPr>
          <p:cNvSpPr/>
          <p:nvPr/>
        </p:nvSpPr>
        <p:spPr>
          <a:xfrm>
            <a:off x="1949581" y="4433486"/>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2</a:t>
            </a:r>
          </a:p>
        </p:txBody>
      </p:sp>
      <p:cxnSp>
        <p:nvCxnSpPr>
          <p:cNvPr id="254" name="Connector: Elbow 253">
            <a:extLst>
              <a:ext uri="{FF2B5EF4-FFF2-40B4-BE49-F238E27FC236}">
                <a16:creationId xmlns:a16="http://schemas.microsoft.com/office/drawing/2014/main" id="{E83313C8-1D25-3935-078D-5F3A5D21F96E}"/>
              </a:ext>
            </a:extLst>
          </p:cNvPr>
          <p:cNvCxnSpPr>
            <a:cxnSpLocks/>
            <a:stCxn id="264" idx="3"/>
          </p:cNvCxnSpPr>
          <p:nvPr/>
        </p:nvCxnSpPr>
        <p:spPr>
          <a:xfrm flipV="1">
            <a:off x="4108764" y="4006883"/>
            <a:ext cx="2497791" cy="957596"/>
          </a:xfrm>
          <a:prstGeom prst="bentConnector3">
            <a:avLst>
              <a:gd name="adj1" fmla="val 3133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61" name="Speech Bubble: Rectangle 260">
            <a:extLst>
              <a:ext uri="{FF2B5EF4-FFF2-40B4-BE49-F238E27FC236}">
                <a16:creationId xmlns:a16="http://schemas.microsoft.com/office/drawing/2014/main" id="{68F253C3-42B1-ED6F-61CC-FBB1BDA8D55B}"/>
              </a:ext>
            </a:extLst>
          </p:cNvPr>
          <p:cNvSpPr/>
          <p:nvPr/>
        </p:nvSpPr>
        <p:spPr>
          <a:xfrm>
            <a:off x="496973" y="3937817"/>
            <a:ext cx="864000" cy="561860"/>
          </a:xfrm>
          <a:prstGeom prst="wedgeRectCallout">
            <a:avLst>
              <a:gd name="adj1" fmla="val 131228"/>
              <a:gd name="adj2" fmla="val 42368"/>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t>Wind farm and CCGT conversion </a:t>
            </a:r>
          </a:p>
        </p:txBody>
      </p:sp>
      <p:grpSp>
        <p:nvGrpSpPr>
          <p:cNvPr id="262" name="Group 261">
            <a:extLst>
              <a:ext uri="{FF2B5EF4-FFF2-40B4-BE49-F238E27FC236}">
                <a16:creationId xmlns:a16="http://schemas.microsoft.com/office/drawing/2014/main" id="{722DEB08-CDEA-4289-2F96-00B379C45E9E}"/>
              </a:ext>
            </a:extLst>
          </p:cNvPr>
          <p:cNvGrpSpPr/>
          <p:nvPr/>
        </p:nvGrpSpPr>
        <p:grpSpPr>
          <a:xfrm>
            <a:off x="3583377" y="4723716"/>
            <a:ext cx="612000" cy="644929"/>
            <a:chOff x="3821121" y="4586556"/>
            <a:chExt cx="612000" cy="644929"/>
          </a:xfrm>
        </p:grpSpPr>
        <p:pic>
          <p:nvPicPr>
            <p:cNvPr id="264" name="Picture 263">
              <a:extLst>
                <a:ext uri="{FF2B5EF4-FFF2-40B4-BE49-F238E27FC236}">
                  <a16:creationId xmlns:a16="http://schemas.microsoft.com/office/drawing/2014/main" id="{E335D415-98EC-4E41-2959-E91E34B4CE8F}"/>
                </a:ext>
              </a:extLst>
            </p:cNvPr>
            <p:cNvPicPr>
              <a:picLocks noChangeAspect="1"/>
            </p:cNvPicPr>
            <p:nvPr/>
          </p:nvPicPr>
          <p:blipFill>
            <a:blip r:embed="rId13"/>
            <a:stretch>
              <a:fillRect/>
            </a:stretch>
          </p:blipFill>
          <p:spPr>
            <a:xfrm>
              <a:off x="3907735" y="4586556"/>
              <a:ext cx="438773" cy="481525"/>
            </a:xfrm>
            <a:prstGeom prst="rect">
              <a:avLst/>
            </a:prstGeom>
          </p:spPr>
        </p:pic>
        <p:sp>
          <p:nvSpPr>
            <p:cNvPr id="266" name="TextBox 265">
              <a:extLst>
                <a:ext uri="{FF2B5EF4-FFF2-40B4-BE49-F238E27FC236}">
                  <a16:creationId xmlns:a16="http://schemas.microsoft.com/office/drawing/2014/main" id="{1FBA95DE-4130-FA4F-2A65-700FF37F27D0}"/>
                </a:ext>
              </a:extLst>
            </p:cNvPr>
            <p:cNvSpPr txBox="1"/>
            <p:nvPr/>
          </p:nvSpPr>
          <p:spPr>
            <a:xfrm>
              <a:off x="3821121" y="5077597"/>
              <a:ext cx="612000" cy="153888"/>
            </a:xfrm>
            <a:prstGeom prst="rect">
              <a:avLst/>
            </a:prstGeom>
            <a:noFill/>
          </p:spPr>
          <p:txBody>
            <a:bodyPr wrap="square" lIns="0" tIns="0" rIns="0" bIns="0" rtlCol="0">
              <a:spAutoFit/>
            </a:bodyPr>
            <a:lstStyle/>
            <a:p>
              <a:pPr algn="ctr">
                <a:lnSpc>
                  <a:spcPct val="100000"/>
                </a:lnSpc>
                <a:spcBef>
                  <a:spcPts val="600"/>
                </a:spcBef>
              </a:pPr>
              <a:r>
                <a:rPr lang="en-GB" sz="1000" dirty="0">
                  <a:solidFill>
                    <a:schemeClr val="accent6"/>
                  </a:solidFill>
                </a:rPr>
                <a:t>H</a:t>
              </a:r>
              <a:r>
                <a:rPr lang="en-GB" sz="1000" baseline="-25000" dirty="0">
                  <a:solidFill>
                    <a:schemeClr val="accent6"/>
                  </a:solidFill>
                </a:rPr>
                <a:t>2</a:t>
              </a:r>
              <a:r>
                <a:rPr lang="en-GB" sz="1000" dirty="0">
                  <a:solidFill>
                    <a:schemeClr val="accent6"/>
                  </a:solidFill>
                </a:rPr>
                <a:t> CCGT</a:t>
              </a:r>
            </a:p>
          </p:txBody>
        </p:sp>
      </p:grpSp>
      <p:grpSp>
        <p:nvGrpSpPr>
          <p:cNvPr id="268" name="Group 267">
            <a:extLst>
              <a:ext uri="{FF2B5EF4-FFF2-40B4-BE49-F238E27FC236}">
                <a16:creationId xmlns:a16="http://schemas.microsoft.com/office/drawing/2014/main" id="{75C8AC3C-B850-EEFA-28A2-EB9A5AF0D010}"/>
              </a:ext>
            </a:extLst>
          </p:cNvPr>
          <p:cNvGrpSpPr/>
          <p:nvPr/>
        </p:nvGrpSpPr>
        <p:grpSpPr>
          <a:xfrm>
            <a:off x="1221342" y="4679465"/>
            <a:ext cx="1044000" cy="764975"/>
            <a:chOff x="983432" y="4038142"/>
            <a:chExt cx="1044000" cy="764975"/>
          </a:xfrm>
        </p:grpSpPr>
        <p:pic>
          <p:nvPicPr>
            <p:cNvPr id="269" name="Picture 268">
              <a:extLst>
                <a:ext uri="{FF2B5EF4-FFF2-40B4-BE49-F238E27FC236}">
                  <a16:creationId xmlns:a16="http://schemas.microsoft.com/office/drawing/2014/main" id="{634A973E-DD05-9C41-1A74-1A812D0D943C}"/>
                </a:ext>
              </a:extLst>
            </p:cNvPr>
            <p:cNvPicPr>
              <a:picLocks noChangeAspect="1"/>
            </p:cNvPicPr>
            <p:nvPr/>
          </p:nvPicPr>
          <p:blipFill>
            <a:blip r:embed="rId4"/>
            <a:stretch>
              <a:fillRect/>
            </a:stretch>
          </p:blipFill>
          <p:spPr>
            <a:xfrm>
              <a:off x="1229574" y="4038142"/>
              <a:ext cx="479868" cy="569273"/>
            </a:xfrm>
            <a:prstGeom prst="rect">
              <a:avLst/>
            </a:prstGeom>
          </p:spPr>
        </p:pic>
        <p:sp>
          <p:nvSpPr>
            <p:cNvPr id="273" name="TextBox 272">
              <a:extLst>
                <a:ext uri="{FF2B5EF4-FFF2-40B4-BE49-F238E27FC236}">
                  <a16:creationId xmlns:a16="http://schemas.microsoft.com/office/drawing/2014/main" id="{35ADC430-5ACD-C7C6-8A2F-E59ED610BECF}"/>
                </a:ext>
              </a:extLst>
            </p:cNvPr>
            <p:cNvSpPr txBox="1"/>
            <p:nvPr/>
          </p:nvSpPr>
          <p:spPr>
            <a:xfrm>
              <a:off x="983432" y="4649229"/>
              <a:ext cx="1044000" cy="153888"/>
            </a:xfrm>
            <a:prstGeom prst="rect">
              <a:avLst/>
            </a:prstGeom>
            <a:noFill/>
          </p:spPr>
          <p:txBody>
            <a:bodyPr wrap="square" lIns="0" tIns="0" rIns="0" bIns="0" rtlCol="0">
              <a:spAutoFit/>
            </a:bodyPr>
            <a:lstStyle/>
            <a:p>
              <a:pPr algn="l">
                <a:lnSpc>
                  <a:spcPct val="100000"/>
                </a:lnSpc>
                <a:spcBef>
                  <a:spcPts val="600"/>
                </a:spcBef>
              </a:pPr>
              <a:r>
                <a:rPr lang="en-GB" sz="1000">
                  <a:solidFill>
                    <a:schemeClr val="accent6"/>
                  </a:solidFill>
                </a:rPr>
                <a:t>ELECTROLYSER</a:t>
              </a:r>
            </a:p>
          </p:txBody>
        </p:sp>
      </p:grpSp>
      <p:cxnSp>
        <p:nvCxnSpPr>
          <p:cNvPr id="275" name="Connector: Curved 274">
            <a:extLst>
              <a:ext uri="{FF2B5EF4-FFF2-40B4-BE49-F238E27FC236}">
                <a16:creationId xmlns:a16="http://schemas.microsoft.com/office/drawing/2014/main" id="{3E0D0D36-4738-FE5B-6E7C-19AE35B72085}"/>
              </a:ext>
            </a:extLst>
          </p:cNvPr>
          <p:cNvCxnSpPr>
            <a:cxnSpLocks/>
            <a:stCxn id="232" idx="2"/>
            <a:endCxn id="264" idx="0"/>
          </p:cNvCxnSpPr>
          <p:nvPr/>
        </p:nvCxnSpPr>
        <p:spPr>
          <a:xfrm rot="16200000" flipH="1">
            <a:off x="3709304" y="4543641"/>
            <a:ext cx="314877" cy="45272"/>
          </a:xfrm>
          <a:prstGeom prst="curvedConnector3">
            <a:avLst>
              <a:gd name="adj1" fmla="val 50000"/>
            </a:avLst>
          </a:prstGeom>
          <a:ln>
            <a:solidFill>
              <a:schemeClr val="accent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76" name="TextBox 275">
            <a:extLst>
              <a:ext uri="{FF2B5EF4-FFF2-40B4-BE49-F238E27FC236}">
                <a16:creationId xmlns:a16="http://schemas.microsoft.com/office/drawing/2014/main" id="{7D4BE19E-CED4-8D7F-93EB-A219A1164E70}"/>
              </a:ext>
            </a:extLst>
          </p:cNvPr>
          <p:cNvSpPr txBox="1"/>
          <p:nvPr/>
        </p:nvSpPr>
        <p:spPr>
          <a:xfrm>
            <a:off x="3900423" y="4450054"/>
            <a:ext cx="947228" cy="276999"/>
          </a:xfrm>
          <a:prstGeom prst="rect">
            <a:avLst/>
          </a:prstGeom>
          <a:noFill/>
        </p:spPr>
        <p:txBody>
          <a:bodyPr wrap="square" lIns="0" tIns="0" rIns="0" bIns="0" rtlCol="0">
            <a:spAutoFit/>
          </a:bodyPr>
          <a:lstStyle/>
          <a:p>
            <a:pPr algn="ctr">
              <a:lnSpc>
                <a:spcPct val="100000"/>
              </a:lnSpc>
              <a:spcBef>
                <a:spcPts val="600"/>
              </a:spcBef>
            </a:pPr>
            <a:r>
              <a:rPr lang="en-GB" sz="900" i="1">
                <a:solidFill>
                  <a:schemeClr val="accent1"/>
                </a:solidFill>
              </a:rPr>
              <a:t>Convert from gas to hydrogen</a:t>
            </a:r>
          </a:p>
        </p:txBody>
      </p:sp>
      <p:cxnSp>
        <p:nvCxnSpPr>
          <p:cNvPr id="282" name="Connector: Elbow 281">
            <a:extLst>
              <a:ext uri="{FF2B5EF4-FFF2-40B4-BE49-F238E27FC236}">
                <a16:creationId xmlns:a16="http://schemas.microsoft.com/office/drawing/2014/main" id="{5528F7A5-11EF-1788-BA69-916AD2CCA795}"/>
              </a:ext>
            </a:extLst>
          </p:cNvPr>
          <p:cNvCxnSpPr>
            <a:cxnSpLocks/>
            <a:stCxn id="269" idx="3"/>
            <a:endCxn id="26" idx="1"/>
          </p:cNvCxnSpPr>
          <p:nvPr/>
        </p:nvCxnSpPr>
        <p:spPr>
          <a:xfrm>
            <a:off x="1947352" y="4964102"/>
            <a:ext cx="517692" cy="1639"/>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284" name="Connector: Elbow 283">
            <a:extLst>
              <a:ext uri="{FF2B5EF4-FFF2-40B4-BE49-F238E27FC236}">
                <a16:creationId xmlns:a16="http://schemas.microsoft.com/office/drawing/2014/main" id="{2B75A050-FD6A-E571-BE11-20968E404C62}"/>
              </a:ext>
            </a:extLst>
          </p:cNvPr>
          <p:cNvCxnSpPr>
            <a:cxnSpLocks/>
            <a:stCxn id="251" idx="0"/>
            <a:endCxn id="269" idx="1"/>
          </p:cNvCxnSpPr>
          <p:nvPr/>
        </p:nvCxnSpPr>
        <p:spPr>
          <a:xfrm rot="5400000" flipH="1" flipV="1">
            <a:off x="849618" y="4732018"/>
            <a:ext cx="385781" cy="849951"/>
          </a:xfrm>
          <a:prstGeom prst="bentConnector2">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85" name="Connector: Elbow 284">
            <a:extLst>
              <a:ext uri="{FF2B5EF4-FFF2-40B4-BE49-F238E27FC236}">
                <a16:creationId xmlns:a16="http://schemas.microsoft.com/office/drawing/2014/main" id="{2346FF58-CE7A-06B7-0944-306B4F6F953D}"/>
              </a:ext>
            </a:extLst>
          </p:cNvPr>
          <p:cNvCxnSpPr>
            <a:cxnSpLocks/>
            <a:endCxn id="225" idx="1"/>
          </p:cNvCxnSpPr>
          <p:nvPr/>
        </p:nvCxnSpPr>
        <p:spPr>
          <a:xfrm rot="10800000" flipV="1">
            <a:off x="3592048" y="3248246"/>
            <a:ext cx="782527" cy="756951"/>
          </a:xfrm>
          <a:prstGeom prst="bentConnector3">
            <a:avLst>
              <a:gd name="adj1" fmla="val 154921"/>
            </a:avLst>
          </a:prstGeom>
          <a:ln w="28575">
            <a:solidFill>
              <a:srgbClr val="FF6699"/>
            </a:solidFill>
            <a:tailEnd type="triangle"/>
          </a:ln>
        </p:spPr>
        <p:style>
          <a:lnRef idx="1">
            <a:schemeClr val="accent1"/>
          </a:lnRef>
          <a:fillRef idx="0">
            <a:schemeClr val="accent1"/>
          </a:fillRef>
          <a:effectRef idx="0">
            <a:schemeClr val="accent1"/>
          </a:effectRef>
          <a:fontRef idx="minor">
            <a:schemeClr val="tx1"/>
          </a:fontRef>
        </p:style>
      </p:cxnSp>
      <p:cxnSp>
        <p:nvCxnSpPr>
          <p:cNvPr id="286" name="Connector: Elbow 285">
            <a:extLst>
              <a:ext uri="{FF2B5EF4-FFF2-40B4-BE49-F238E27FC236}">
                <a16:creationId xmlns:a16="http://schemas.microsoft.com/office/drawing/2014/main" id="{E460A5E5-2A3A-4643-AEF4-D560079F1E78}"/>
              </a:ext>
            </a:extLst>
          </p:cNvPr>
          <p:cNvCxnSpPr>
            <a:cxnSpLocks/>
            <a:stCxn id="26" idx="3"/>
            <a:endCxn id="264" idx="1"/>
          </p:cNvCxnSpPr>
          <p:nvPr/>
        </p:nvCxnSpPr>
        <p:spPr>
          <a:xfrm flipV="1">
            <a:off x="3112312" y="4964479"/>
            <a:ext cx="557679" cy="1262"/>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287" name="Connector: Elbow 286">
            <a:extLst>
              <a:ext uri="{FF2B5EF4-FFF2-40B4-BE49-F238E27FC236}">
                <a16:creationId xmlns:a16="http://schemas.microsoft.com/office/drawing/2014/main" id="{6F0FE44D-6491-80F7-597C-9AF23FF7EAA5}"/>
              </a:ext>
            </a:extLst>
          </p:cNvPr>
          <p:cNvCxnSpPr>
            <a:cxnSpLocks/>
          </p:cNvCxnSpPr>
          <p:nvPr/>
        </p:nvCxnSpPr>
        <p:spPr>
          <a:xfrm rot="5400000" flipH="1" flipV="1">
            <a:off x="5549091" y="4727757"/>
            <a:ext cx="652941" cy="0"/>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CDA27E12-CBD1-276B-2F12-F0F0A1CA65CE}"/>
              </a:ext>
            </a:extLst>
          </p:cNvPr>
          <p:cNvSpPr/>
          <p:nvPr/>
        </p:nvSpPr>
        <p:spPr>
          <a:xfrm>
            <a:off x="243660" y="3791371"/>
            <a:ext cx="5489513" cy="2253443"/>
          </a:xfrm>
          <a:prstGeom prst="rect">
            <a:avLst/>
          </a:prstGeom>
          <a:noFill/>
          <a:ln w="952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cxnSp>
        <p:nvCxnSpPr>
          <p:cNvPr id="33" name="Connector: Elbow 32">
            <a:extLst>
              <a:ext uri="{FF2B5EF4-FFF2-40B4-BE49-F238E27FC236}">
                <a16:creationId xmlns:a16="http://schemas.microsoft.com/office/drawing/2014/main" id="{07EB540D-53B2-097B-2308-B01DA726674C}"/>
              </a:ext>
            </a:extLst>
          </p:cNvPr>
          <p:cNvCxnSpPr>
            <a:cxnSpLocks/>
            <a:stCxn id="225" idx="3"/>
          </p:cNvCxnSpPr>
          <p:nvPr/>
        </p:nvCxnSpPr>
        <p:spPr>
          <a:xfrm>
            <a:off x="4096166" y="4005198"/>
            <a:ext cx="2510389" cy="1685"/>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47" name="Group 46">
            <a:extLst>
              <a:ext uri="{FF2B5EF4-FFF2-40B4-BE49-F238E27FC236}">
                <a16:creationId xmlns:a16="http://schemas.microsoft.com/office/drawing/2014/main" id="{8DE1B569-CEBD-D61F-BB04-56F1846F49B6}"/>
              </a:ext>
            </a:extLst>
          </p:cNvPr>
          <p:cNvGrpSpPr/>
          <p:nvPr/>
        </p:nvGrpSpPr>
        <p:grpSpPr>
          <a:xfrm>
            <a:off x="5009215" y="4001675"/>
            <a:ext cx="749274" cy="191611"/>
            <a:chOff x="4324940" y="3867185"/>
            <a:chExt cx="749274" cy="191611"/>
          </a:xfrm>
        </p:grpSpPr>
        <p:sp>
          <p:nvSpPr>
            <p:cNvPr id="48" name="TextBox 47">
              <a:extLst>
                <a:ext uri="{FF2B5EF4-FFF2-40B4-BE49-F238E27FC236}">
                  <a16:creationId xmlns:a16="http://schemas.microsoft.com/office/drawing/2014/main" id="{AD683845-7F09-380E-E23F-D3CC99C809BA}"/>
                </a:ext>
              </a:extLst>
            </p:cNvPr>
            <p:cNvSpPr txBox="1"/>
            <p:nvPr/>
          </p:nvSpPr>
          <p:spPr>
            <a:xfrm>
              <a:off x="4324940" y="3889472"/>
              <a:ext cx="749274" cy="169324"/>
            </a:xfrm>
            <a:prstGeom prst="rect">
              <a:avLst/>
            </a:prstGeom>
            <a:noFill/>
          </p:spPr>
          <p:txBody>
            <a:bodyPr wrap="square" lIns="0" tIns="0" rIns="0" bIns="0" rtlCol="0">
              <a:spAutoFit/>
            </a:bodyPr>
            <a:lstStyle/>
            <a:p>
              <a:pPr algn="ctr">
                <a:lnSpc>
                  <a:spcPct val="100000"/>
                </a:lnSpc>
                <a:spcBef>
                  <a:spcPts val="600"/>
                </a:spcBef>
              </a:pPr>
              <a:r>
                <a:rPr lang="en-GB" sz="1100">
                  <a:solidFill>
                    <a:srgbClr val="FF0000"/>
                  </a:solidFill>
                </a:rPr>
                <a:t>Constraint</a:t>
              </a:r>
            </a:p>
          </p:txBody>
        </p:sp>
        <p:cxnSp>
          <p:nvCxnSpPr>
            <p:cNvPr id="49" name="Straight Connector 48">
              <a:extLst>
                <a:ext uri="{FF2B5EF4-FFF2-40B4-BE49-F238E27FC236}">
                  <a16:creationId xmlns:a16="http://schemas.microsoft.com/office/drawing/2014/main" id="{3004787D-E3B1-0B91-6B9F-8096D917A194}"/>
                </a:ext>
              </a:extLst>
            </p:cNvPr>
            <p:cNvCxnSpPr>
              <a:cxnSpLocks/>
            </p:cNvCxnSpPr>
            <p:nvPr/>
          </p:nvCxnSpPr>
          <p:spPr>
            <a:xfrm flipH="1">
              <a:off x="4379441" y="3867185"/>
              <a:ext cx="640273" cy="0"/>
            </a:xfrm>
            <a:prstGeom prst="line">
              <a:avLst/>
            </a:prstGeom>
            <a:ln w="76200">
              <a:solidFill>
                <a:srgbClr val="FF0000"/>
              </a:solidFill>
              <a:tailEnd type="none"/>
            </a:ln>
          </p:spPr>
          <p:style>
            <a:lnRef idx="1">
              <a:schemeClr val="accent1"/>
            </a:lnRef>
            <a:fillRef idx="0">
              <a:schemeClr val="accent1"/>
            </a:fillRef>
            <a:effectRef idx="0">
              <a:schemeClr val="accent1"/>
            </a:effectRef>
            <a:fontRef idx="minor">
              <a:schemeClr val="tx1"/>
            </a:fontRef>
          </p:style>
        </p:cxnSp>
      </p:grpSp>
      <p:grpSp>
        <p:nvGrpSpPr>
          <p:cNvPr id="2" name="Group 1">
            <a:extLst>
              <a:ext uri="{FF2B5EF4-FFF2-40B4-BE49-F238E27FC236}">
                <a16:creationId xmlns:a16="http://schemas.microsoft.com/office/drawing/2014/main" id="{B132FD0D-71B1-3DB6-62E0-9C3A32B4E6AE}"/>
              </a:ext>
            </a:extLst>
          </p:cNvPr>
          <p:cNvGrpSpPr/>
          <p:nvPr/>
        </p:nvGrpSpPr>
        <p:grpSpPr>
          <a:xfrm>
            <a:off x="1348459" y="1278588"/>
            <a:ext cx="766767" cy="987438"/>
            <a:chOff x="2034259" y="1278588"/>
            <a:chExt cx="766767" cy="987438"/>
          </a:xfrm>
        </p:grpSpPr>
        <p:pic>
          <p:nvPicPr>
            <p:cNvPr id="7" name="Picture 6">
              <a:extLst>
                <a:ext uri="{FF2B5EF4-FFF2-40B4-BE49-F238E27FC236}">
                  <a16:creationId xmlns:a16="http://schemas.microsoft.com/office/drawing/2014/main" id="{326FA511-919B-2BB2-E3C8-B0B0FB13C1EC}"/>
                </a:ext>
              </a:extLst>
            </p:cNvPr>
            <p:cNvPicPr>
              <a:picLocks noChangeAspect="1"/>
            </p:cNvPicPr>
            <p:nvPr/>
          </p:nvPicPr>
          <p:blipFill>
            <a:blip r:embed="rId14"/>
            <a:stretch>
              <a:fillRect/>
            </a:stretch>
          </p:blipFill>
          <p:spPr>
            <a:xfrm>
              <a:off x="2127989" y="1278588"/>
              <a:ext cx="579306" cy="619676"/>
            </a:xfrm>
            <a:prstGeom prst="rect">
              <a:avLst/>
            </a:prstGeom>
          </p:spPr>
        </p:pic>
        <p:sp>
          <p:nvSpPr>
            <p:cNvPr id="9" name="TextBox 8">
              <a:extLst>
                <a:ext uri="{FF2B5EF4-FFF2-40B4-BE49-F238E27FC236}">
                  <a16:creationId xmlns:a16="http://schemas.microsoft.com/office/drawing/2014/main" id="{20837BDB-69E9-9656-0C9A-BF795766FE00}"/>
                </a:ext>
              </a:extLst>
            </p:cNvPr>
            <p:cNvSpPr txBox="1"/>
            <p:nvPr/>
          </p:nvSpPr>
          <p:spPr>
            <a:xfrm>
              <a:off x="2034259" y="1958249"/>
              <a:ext cx="766767" cy="307777"/>
            </a:xfrm>
            <a:prstGeom prst="rect">
              <a:avLst/>
            </a:prstGeom>
            <a:noFill/>
          </p:spPr>
          <p:txBody>
            <a:bodyPr wrap="square" lIns="0" tIns="0" rIns="0" bIns="0" rtlCol="0">
              <a:spAutoFit/>
            </a:bodyPr>
            <a:lstStyle/>
            <a:p>
              <a:pPr algn="ctr">
                <a:lnSpc>
                  <a:spcPct val="100000"/>
                </a:lnSpc>
                <a:spcBef>
                  <a:spcPts val="600"/>
                </a:spcBef>
              </a:pPr>
              <a:r>
                <a:rPr lang="en-GB" sz="1000">
                  <a:solidFill>
                    <a:schemeClr val="tx2"/>
                  </a:solidFill>
                </a:rPr>
                <a:t>INDUSTRIAL CLUSTER</a:t>
              </a:r>
            </a:p>
          </p:txBody>
        </p:sp>
      </p:grpSp>
      <p:cxnSp>
        <p:nvCxnSpPr>
          <p:cNvPr id="10" name="Connector: Elbow 9">
            <a:extLst>
              <a:ext uri="{FF2B5EF4-FFF2-40B4-BE49-F238E27FC236}">
                <a16:creationId xmlns:a16="http://schemas.microsoft.com/office/drawing/2014/main" id="{05EFE4B5-F3B2-1C46-9898-AEFAA4E8B8EE}"/>
              </a:ext>
            </a:extLst>
          </p:cNvPr>
          <p:cNvCxnSpPr>
            <a:cxnSpLocks/>
            <a:stCxn id="9" idx="2"/>
            <a:endCxn id="240" idx="0"/>
          </p:cNvCxnSpPr>
          <p:nvPr/>
        </p:nvCxnSpPr>
        <p:spPr>
          <a:xfrm rot="5400000">
            <a:off x="1414105" y="2580402"/>
            <a:ext cx="632114" cy="3363"/>
          </a:xfrm>
          <a:prstGeom prst="bentConnector3">
            <a:avLst>
              <a:gd name="adj1" fmla="val 50000"/>
            </a:avLst>
          </a:prstGeom>
          <a:ln w="28575">
            <a:solidFill>
              <a:schemeClr val="accent6"/>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Connector: Elbow 10">
            <a:extLst>
              <a:ext uri="{FF2B5EF4-FFF2-40B4-BE49-F238E27FC236}">
                <a16:creationId xmlns:a16="http://schemas.microsoft.com/office/drawing/2014/main" id="{BB172B36-39A5-7C40-8394-5C208E8C1196}"/>
              </a:ext>
            </a:extLst>
          </p:cNvPr>
          <p:cNvCxnSpPr>
            <a:cxnSpLocks/>
            <a:stCxn id="240" idx="1"/>
            <a:endCxn id="24" idx="2"/>
          </p:cNvCxnSpPr>
          <p:nvPr/>
        </p:nvCxnSpPr>
        <p:spPr>
          <a:xfrm rot="10800000">
            <a:off x="713168" y="1916299"/>
            <a:ext cx="729229" cy="1245003"/>
          </a:xfrm>
          <a:prstGeom prst="bentConnector2">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B80BED04-0EF8-A28A-BD62-F3D544761209}"/>
              </a:ext>
            </a:extLst>
          </p:cNvPr>
          <p:cNvGrpSpPr/>
          <p:nvPr/>
        </p:nvGrpSpPr>
        <p:grpSpPr>
          <a:xfrm>
            <a:off x="326552" y="1320513"/>
            <a:ext cx="773229" cy="595785"/>
            <a:chOff x="5179917" y="1472648"/>
            <a:chExt cx="773229" cy="595785"/>
          </a:xfrm>
        </p:grpSpPr>
        <p:pic>
          <p:nvPicPr>
            <p:cNvPr id="19" name="Picture 18">
              <a:extLst>
                <a:ext uri="{FF2B5EF4-FFF2-40B4-BE49-F238E27FC236}">
                  <a16:creationId xmlns:a16="http://schemas.microsoft.com/office/drawing/2014/main" id="{D13B2016-D2BC-8D56-AB1D-C76E54B2BBC9}"/>
                </a:ext>
              </a:extLst>
            </p:cNvPr>
            <p:cNvPicPr>
              <a:picLocks noChangeAspect="1"/>
            </p:cNvPicPr>
            <p:nvPr/>
          </p:nvPicPr>
          <p:blipFill>
            <a:blip r:embed="rId15"/>
            <a:stretch>
              <a:fillRect/>
            </a:stretch>
          </p:blipFill>
          <p:spPr>
            <a:xfrm>
              <a:off x="5266877" y="1472648"/>
              <a:ext cx="635900" cy="441897"/>
            </a:xfrm>
            <a:prstGeom prst="rect">
              <a:avLst/>
            </a:prstGeom>
          </p:spPr>
        </p:pic>
        <p:sp>
          <p:nvSpPr>
            <p:cNvPr id="24" name="TextBox 23">
              <a:extLst>
                <a:ext uri="{FF2B5EF4-FFF2-40B4-BE49-F238E27FC236}">
                  <a16:creationId xmlns:a16="http://schemas.microsoft.com/office/drawing/2014/main" id="{EE8B512F-112E-8BDE-2913-737642C01CD7}"/>
                </a:ext>
              </a:extLst>
            </p:cNvPr>
            <p:cNvSpPr txBox="1"/>
            <p:nvPr/>
          </p:nvSpPr>
          <p:spPr>
            <a:xfrm>
              <a:off x="5179917" y="1914545"/>
              <a:ext cx="773229" cy="153888"/>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CCUS</a:t>
              </a:r>
            </a:p>
          </p:txBody>
        </p:sp>
      </p:grpSp>
      <p:sp>
        <p:nvSpPr>
          <p:cNvPr id="29" name="Oval 28">
            <a:extLst>
              <a:ext uri="{FF2B5EF4-FFF2-40B4-BE49-F238E27FC236}">
                <a16:creationId xmlns:a16="http://schemas.microsoft.com/office/drawing/2014/main" id="{04579446-65AC-88B4-5221-A5A9A3E3D14D}"/>
              </a:ext>
            </a:extLst>
          </p:cNvPr>
          <p:cNvSpPr/>
          <p:nvPr/>
        </p:nvSpPr>
        <p:spPr>
          <a:xfrm>
            <a:off x="2431677" y="1227551"/>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3</a:t>
            </a:r>
          </a:p>
        </p:txBody>
      </p:sp>
      <p:sp>
        <p:nvSpPr>
          <p:cNvPr id="31" name="Speech Bubble: Rectangle 30">
            <a:extLst>
              <a:ext uri="{FF2B5EF4-FFF2-40B4-BE49-F238E27FC236}">
                <a16:creationId xmlns:a16="http://schemas.microsoft.com/office/drawing/2014/main" id="{224E9682-97C3-D2A4-C166-DCFA5468C5E9}"/>
              </a:ext>
            </a:extLst>
          </p:cNvPr>
          <p:cNvSpPr/>
          <p:nvPr/>
        </p:nvSpPr>
        <p:spPr>
          <a:xfrm>
            <a:off x="3454658" y="1134165"/>
            <a:ext cx="1140978" cy="561860"/>
          </a:xfrm>
          <a:prstGeom prst="wedgeRectCallout">
            <a:avLst>
              <a:gd name="adj1" fmla="val -113832"/>
              <a:gd name="adj2" fmla="val -15888"/>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t>Industrial cluster and blue hydrogen hub</a:t>
            </a:r>
          </a:p>
        </p:txBody>
      </p:sp>
      <p:grpSp>
        <p:nvGrpSpPr>
          <p:cNvPr id="238" name="Group 237">
            <a:extLst>
              <a:ext uri="{FF2B5EF4-FFF2-40B4-BE49-F238E27FC236}">
                <a16:creationId xmlns:a16="http://schemas.microsoft.com/office/drawing/2014/main" id="{B2380795-94AB-AB36-0481-977F1267116F}"/>
              </a:ext>
            </a:extLst>
          </p:cNvPr>
          <p:cNvGrpSpPr/>
          <p:nvPr/>
        </p:nvGrpSpPr>
        <p:grpSpPr>
          <a:xfrm>
            <a:off x="1174293" y="2898140"/>
            <a:ext cx="1204497" cy="699431"/>
            <a:chOff x="1960755" y="2624134"/>
            <a:chExt cx="1204497" cy="699431"/>
          </a:xfrm>
        </p:grpSpPr>
        <p:sp>
          <p:nvSpPr>
            <p:cNvPr id="239" name="TextBox 238">
              <a:extLst>
                <a:ext uri="{FF2B5EF4-FFF2-40B4-BE49-F238E27FC236}">
                  <a16:creationId xmlns:a16="http://schemas.microsoft.com/office/drawing/2014/main" id="{5EAED757-7A41-1BA3-306D-3E6062F761B5}"/>
                </a:ext>
              </a:extLst>
            </p:cNvPr>
            <p:cNvSpPr txBox="1"/>
            <p:nvPr/>
          </p:nvSpPr>
          <p:spPr>
            <a:xfrm>
              <a:off x="1960755" y="3169677"/>
              <a:ext cx="1204497" cy="153888"/>
            </a:xfrm>
            <a:prstGeom prst="rect">
              <a:avLst/>
            </a:prstGeom>
            <a:noFill/>
          </p:spPr>
          <p:txBody>
            <a:bodyPr wrap="square" lIns="0" tIns="0" rIns="0" bIns="0" rtlCol="0">
              <a:spAutoFit/>
            </a:bodyPr>
            <a:lstStyle/>
            <a:p>
              <a:pPr algn="ctr">
                <a:lnSpc>
                  <a:spcPct val="100000"/>
                </a:lnSpc>
                <a:spcBef>
                  <a:spcPts val="600"/>
                </a:spcBef>
              </a:pPr>
              <a:r>
                <a:rPr lang="en-GB" sz="1000" dirty="0">
                  <a:solidFill>
                    <a:schemeClr val="accent6"/>
                  </a:solidFill>
                </a:rPr>
                <a:t>BLUE H</a:t>
              </a:r>
              <a:r>
                <a:rPr lang="en-GB" sz="1000" baseline="-25000" dirty="0">
                  <a:solidFill>
                    <a:schemeClr val="accent6"/>
                  </a:solidFill>
                </a:rPr>
                <a:t>2</a:t>
              </a:r>
              <a:r>
                <a:rPr lang="en-GB" sz="1000" dirty="0">
                  <a:solidFill>
                    <a:schemeClr val="accent6"/>
                  </a:solidFill>
                </a:rPr>
                <a:t> PLANT</a:t>
              </a:r>
            </a:p>
          </p:txBody>
        </p:sp>
        <p:pic>
          <p:nvPicPr>
            <p:cNvPr id="240" name="Picture 239">
              <a:extLst>
                <a:ext uri="{FF2B5EF4-FFF2-40B4-BE49-F238E27FC236}">
                  <a16:creationId xmlns:a16="http://schemas.microsoft.com/office/drawing/2014/main" id="{FB8290EC-9E8C-F232-B639-F4946BE42C98}"/>
                </a:ext>
              </a:extLst>
            </p:cNvPr>
            <p:cNvPicPr>
              <a:picLocks noChangeAspect="1"/>
            </p:cNvPicPr>
            <p:nvPr/>
          </p:nvPicPr>
          <p:blipFill>
            <a:blip r:embed="rId16"/>
            <a:stretch>
              <a:fillRect/>
            </a:stretch>
          </p:blipFill>
          <p:spPr>
            <a:xfrm>
              <a:off x="2228858" y="2624134"/>
              <a:ext cx="572168" cy="526321"/>
            </a:xfrm>
            <a:prstGeom prst="rect">
              <a:avLst/>
            </a:prstGeom>
          </p:spPr>
        </p:pic>
      </p:grpSp>
      <p:sp>
        <p:nvSpPr>
          <p:cNvPr id="241" name="Rectangle 240">
            <a:extLst>
              <a:ext uri="{FF2B5EF4-FFF2-40B4-BE49-F238E27FC236}">
                <a16:creationId xmlns:a16="http://schemas.microsoft.com/office/drawing/2014/main" id="{F5DA6F4A-311B-21CF-98D7-CCFB6342A5F8}"/>
              </a:ext>
            </a:extLst>
          </p:cNvPr>
          <p:cNvSpPr/>
          <p:nvPr/>
        </p:nvSpPr>
        <p:spPr>
          <a:xfrm>
            <a:off x="1182169" y="1134164"/>
            <a:ext cx="1593093" cy="2558887"/>
          </a:xfrm>
          <a:prstGeom prst="rect">
            <a:avLst/>
          </a:prstGeom>
          <a:noFill/>
          <a:ln w="952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cxnSp>
        <p:nvCxnSpPr>
          <p:cNvPr id="246" name="Connector: Elbow 245">
            <a:extLst>
              <a:ext uri="{FF2B5EF4-FFF2-40B4-BE49-F238E27FC236}">
                <a16:creationId xmlns:a16="http://schemas.microsoft.com/office/drawing/2014/main" id="{F7BF7904-D72E-A65A-7133-8F98A3CA9D6F}"/>
              </a:ext>
            </a:extLst>
          </p:cNvPr>
          <p:cNvCxnSpPr>
            <a:cxnSpLocks/>
            <a:endCxn id="240" idx="3"/>
          </p:cNvCxnSpPr>
          <p:nvPr/>
        </p:nvCxnSpPr>
        <p:spPr>
          <a:xfrm rot="10800000">
            <a:off x="2014564" y="3161302"/>
            <a:ext cx="2361882" cy="677"/>
          </a:xfrm>
          <a:prstGeom prst="bentConnector3">
            <a:avLst>
              <a:gd name="adj1" fmla="val 50000"/>
            </a:avLst>
          </a:prstGeom>
          <a:ln w="28575">
            <a:solidFill>
              <a:srgbClr val="FF6699"/>
            </a:solidFill>
            <a:tailEnd type="triangle"/>
          </a:ln>
        </p:spPr>
        <p:style>
          <a:lnRef idx="1">
            <a:schemeClr val="accent1"/>
          </a:lnRef>
          <a:fillRef idx="0">
            <a:schemeClr val="accent1"/>
          </a:fillRef>
          <a:effectRef idx="0">
            <a:schemeClr val="accent1"/>
          </a:effectRef>
          <a:fontRef idx="minor">
            <a:schemeClr val="tx1"/>
          </a:fontRef>
        </p:style>
      </p:cxnSp>
      <p:cxnSp>
        <p:nvCxnSpPr>
          <p:cNvPr id="247" name="Connector: Elbow 246">
            <a:extLst>
              <a:ext uri="{FF2B5EF4-FFF2-40B4-BE49-F238E27FC236}">
                <a16:creationId xmlns:a16="http://schemas.microsoft.com/office/drawing/2014/main" id="{195DD5CF-2A2D-9348-24E9-2C8EC34060D0}"/>
              </a:ext>
            </a:extLst>
          </p:cNvPr>
          <p:cNvCxnSpPr>
            <a:cxnSpLocks/>
          </p:cNvCxnSpPr>
          <p:nvPr/>
        </p:nvCxnSpPr>
        <p:spPr>
          <a:xfrm rot="10800000">
            <a:off x="1966638" y="1571665"/>
            <a:ext cx="2407937" cy="1511943"/>
          </a:xfrm>
          <a:prstGeom prst="bentConnector3">
            <a:avLst>
              <a:gd name="adj1" fmla="val 50000"/>
            </a:avLst>
          </a:prstGeom>
          <a:ln w="28575">
            <a:solidFill>
              <a:srgbClr val="FF6699"/>
            </a:solidFill>
            <a:tailEnd type="triangle"/>
          </a:ln>
        </p:spPr>
        <p:style>
          <a:lnRef idx="1">
            <a:schemeClr val="accent1"/>
          </a:lnRef>
          <a:fillRef idx="0">
            <a:schemeClr val="accent1"/>
          </a:fillRef>
          <a:effectRef idx="0">
            <a:schemeClr val="accent1"/>
          </a:effectRef>
          <a:fontRef idx="minor">
            <a:schemeClr val="tx1"/>
          </a:fontRef>
        </p:style>
      </p:cxnSp>
      <p:cxnSp>
        <p:nvCxnSpPr>
          <p:cNvPr id="257" name="Connector: Elbow 256">
            <a:extLst>
              <a:ext uri="{FF2B5EF4-FFF2-40B4-BE49-F238E27FC236}">
                <a16:creationId xmlns:a16="http://schemas.microsoft.com/office/drawing/2014/main" id="{C1A2E0BD-31DA-D99A-2DAB-352EDAC79A87}"/>
              </a:ext>
            </a:extLst>
          </p:cNvPr>
          <p:cNvCxnSpPr>
            <a:cxnSpLocks/>
          </p:cNvCxnSpPr>
          <p:nvPr/>
        </p:nvCxnSpPr>
        <p:spPr>
          <a:xfrm>
            <a:off x="2775262" y="2413608"/>
            <a:ext cx="3889239" cy="1326356"/>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263" name="Group 262">
            <a:extLst>
              <a:ext uri="{FF2B5EF4-FFF2-40B4-BE49-F238E27FC236}">
                <a16:creationId xmlns:a16="http://schemas.microsoft.com/office/drawing/2014/main" id="{967C425C-F98C-7888-6D64-38C3F7F2EA74}"/>
              </a:ext>
            </a:extLst>
          </p:cNvPr>
          <p:cNvGrpSpPr/>
          <p:nvPr/>
        </p:nvGrpSpPr>
        <p:grpSpPr>
          <a:xfrm>
            <a:off x="4374574" y="2998467"/>
            <a:ext cx="966792" cy="643818"/>
            <a:chOff x="4429438" y="2998467"/>
            <a:chExt cx="966792" cy="643818"/>
          </a:xfrm>
        </p:grpSpPr>
        <p:sp>
          <p:nvSpPr>
            <p:cNvPr id="265" name="Rectangle 264">
              <a:extLst>
                <a:ext uri="{FF2B5EF4-FFF2-40B4-BE49-F238E27FC236}">
                  <a16:creationId xmlns:a16="http://schemas.microsoft.com/office/drawing/2014/main" id="{4659F1AD-41CD-CB7F-922F-CB4C35F71A3A}"/>
                </a:ext>
              </a:extLst>
            </p:cNvPr>
            <p:cNvSpPr/>
            <p:nvPr/>
          </p:nvSpPr>
          <p:spPr>
            <a:xfrm>
              <a:off x="4429438" y="3035935"/>
              <a:ext cx="966792" cy="9534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267" name="Rectangle 266">
              <a:extLst>
                <a:ext uri="{FF2B5EF4-FFF2-40B4-BE49-F238E27FC236}">
                  <a16:creationId xmlns:a16="http://schemas.microsoft.com/office/drawing/2014/main" id="{AAFA0375-F164-F11E-8993-971A6247B121}"/>
                </a:ext>
              </a:extLst>
            </p:cNvPr>
            <p:cNvSpPr/>
            <p:nvPr/>
          </p:nvSpPr>
          <p:spPr>
            <a:xfrm>
              <a:off x="4429438" y="3200575"/>
              <a:ext cx="966792" cy="9534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grpSp>
          <p:nvGrpSpPr>
            <p:cNvPr id="270" name="Group 269">
              <a:extLst>
                <a:ext uri="{FF2B5EF4-FFF2-40B4-BE49-F238E27FC236}">
                  <a16:creationId xmlns:a16="http://schemas.microsoft.com/office/drawing/2014/main" id="{05995EBE-2031-F087-550F-560C153C647A}"/>
                </a:ext>
              </a:extLst>
            </p:cNvPr>
            <p:cNvGrpSpPr/>
            <p:nvPr/>
          </p:nvGrpSpPr>
          <p:grpSpPr>
            <a:xfrm>
              <a:off x="4431310" y="2998467"/>
              <a:ext cx="950997" cy="643818"/>
              <a:chOff x="1828128" y="2648328"/>
              <a:chExt cx="950997" cy="643818"/>
            </a:xfrm>
          </p:grpSpPr>
          <p:pic>
            <p:nvPicPr>
              <p:cNvPr id="274" name="Picture 273">
                <a:extLst>
                  <a:ext uri="{FF2B5EF4-FFF2-40B4-BE49-F238E27FC236}">
                    <a16:creationId xmlns:a16="http://schemas.microsoft.com/office/drawing/2014/main" id="{349CC2F1-C640-3762-9B8E-2E59356F944D}"/>
                  </a:ext>
                </a:extLst>
              </p:cNvPr>
              <p:cNvPicPr>
                <a:picLocks noChangeAspect="1"/>
              </p:cNvPicPr>
              <p:nvPr/>
            </p:nvPicPr>
            <p:blipFill>
              <a:blip r:embed="rId17"/>
              <a:stretch>
                <a:fillRect/>
              </a:stretch>
            </p:blipFill>
            <p:spPr>
              <a:xfrm>
                <a:off x="1828128" y="2648328"/>
                <a:ext cx="950997" cy="327022"/>
              </a:xfrm>
              <a:prstGeom prst="rect">
                <a:avLst/>
              </a:prstGeom>
            </p:spPr>
          </p:pic>
          <p:sp>
            <p:nvSpPr>
              <p:cNvPr id="280" name="TextBox 279">
                <a:extLst>
                  <a:ext uri="{FF2B5EF4-FFF2-40B4-BE49-F238E27FC236}">
                    <a16:creationId xmlns:a16="http://schemas.microsoft.com/office/drawing/2014/main" id="{06286F1C-1730-BA24-5A1A-8B0B4C351F32}"/>
                  </a:ext>
                </a:extLst>
              </p:cNvPr>
              <p:cNvSpPr txBox="1"/>
              <p:nvPr/>
            </p:nvSpPr>
            <p:spPr>
              <a:xfrm>
                <a:off x="1913292" y="2984369"/>
                <a:ext cx="773229" cy="307777"/>
              </a:xfrm>
              <a:prstGeom prst="rect">
                <a:avLst/>
              </a:prstGeom>
              <a:noFill/>
            </p:spPr>
            <p:txBody>
              <a:bodyPr wrap="square" lIns="0" tIns="0" rIns="0" bIns="0" rtlCol="0">
                <a:spAutoFit/>
              </a:bodyPr>
              <a:lstStyle/>
              <a:p>
                <a:pPr algn="ctr">
                  <a:lnSpc>
                    <a:spcPct val="100000"/>
                  </a:lnSpc>
                  <a:spcBef>
                    <a:spcPts val="600"/>
                  </a:spcBef>
                </a:pPr>
                <a:r>
                  <a:rPr lang="en-GB" sz="1000">
                    <a:solidFill>
                      <a:srgbClr val="FF6699"/>
                    </a:solidFill>
                  </a:rPr>
                  <a:t>NAT.GAS NETWORK</a:t>
                </a:r>
              </a:p>
            </p:txBody>
          </p:sp>
        </p:grpSp>
      </p:grpSp>
      <p:sp>
        <p:nvSpPr>
          <p:cNvPr id="271" name="Rectangle 270">
            <a:extLst>
              <a:ext uri="{FF2B5EF4-FFF2-40B4-BE49-F238E27FC236}">
                <a16:creationId xmlns:a16="http://schemas.microsoft.com/office/drawing/2014/main" id="{5C326F42-FF4E-A32F-AE2D-93E425A89A9D}"/>
              </a:ext>
            </a:extLst>
          </p:cNvPr>
          <p:cNvSpPr/>
          <p:nvPr/>
        </p:nvSpPr>
        <p:spPr>
          <a:xfrm>
            <a:off x="97411" y="923984"/>
            <a:ext cx="11699140" cy="5405475"/>
          </a:xfrm>
          <a:prstGeom prst="rect">
            <a:avLst/>
          </a:prstGeom>
          <a:solidFill>
            <a:srgbClr val="F2F2F2">
              <a:alpha val="94902"/>
            </a:srgb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600"/>
              </a:spcBef>
            </a:pPr>
            <a:endParaRPr lang="en-GB" sz="2000"/>
          </a:p>
        </p:txBody>
      </p:sp>
      <p:cxnSp>
        <p:nvCxnSpPr>
          <p:cNvPr id="12" name="Connector: Elbow 11">
            <a:extLst>
              <a:ext uri="{FF2B5EF4-FFF2-40B4-BE49-F238E27FC236}">
                <a16:creationId xmlns:a16="http://schemas.microsoft.com/office/drawing/2014/main" id="{A71533F5-C3FD-E01C-17EA-AE8987BB291E}"/>
              </a:ext>
            </a:extLst>
          </p:cNvPr>
          <p:cNvCxnSpPr>
            <a:cxnSpLocks/>
            <a:stCxn id="60" idx="2"/>
          </p:cNvCxnSpPr>
          <p:nvPr/>
        </p:nvCxnSpPr>
        <p:spPr>
          <a:xfrm rot="5400000" flipH="1">
            <a:off x="6227249" y="3387894"/>
            <a:ext cx="2162039" cy="2414468"/>
          </a:xfrm>
          <a:prstGeom prst="bentConnector3">
            <a:avLst>
              <a:gd name="adj1" fmla="val -10573"/>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nvGrpSpPr>
          <p:cNvPr id="243" name="Group 242">
            <a:extLst>
              <a:ext uri="{FF2B5EF4-FFF2-40B4-BE49-F238E27FC236}">
                <a16:creationId xmlns:a16="http://schemas.microsoft.com/office/drawing/2014/main" id="{3E524C5B-9CAC-9044-F6D0-6EC2D8F7B37A}"/>
              </a:ext>
            </a:extLst>
          </p:cNvPr>
          <p:cNvGrpSpPr/>
          <p:nvPr/>
        </p:nvGrpSpPr>
        <p:grpSpPr>
          <a:xfrm>
            <a:off x="9342188" y="4929135"/>
            <a:ext cx="1044000" cy="762747"/>
            <a:chOff x="9537002" y="4856990"/>
            <a:chExt cx="1044000" cy="762747"/>
          </a:xfrm>
        </p:grpSpPr>
        <p:pic>
          <p:nvPicPr>
            <p:cNvPr id="258" name="Picture 257">
              <a:extLst>
                <a:ext uri="{FF2B5EF4-FFF2-40B4-BE49-F238E27FC236}">
                  <a16:creationId xmlns:a16="http://schemas.microsoft.com/office/drawing/2014/main" id="{BDC08AEE-5D0C-FBFC-4D19-323F3B006A00}"/>
                </a:ext>
              </a:extLst>
            </p:cNvPr>
            <p:cNvPicPr>
              <a:picLocks noChangeAspect="1"/>
            </p:cNvPicPr>
            <p:nvPr/>
          </p:nvPicPr>
          <p:blipFill>
            <a:blip r:embed="rId4"/>
            <a:stretch>
              <a:fillRect/>
            </a:stretch>
          </p:blipFill>
          <p:spPr>
            <a:xfrm>
              <a:off x="9819068" y="4856990"/>
              <a:ext cx="479868" cy="569273"/>
            </a:xfrm>
            <a:prstGeom prst="rect">
              <a:avLst/>
            </a:prstGeom>
          </p:spPr>
        </p:pic>
        <p:sp>
          <p:nvSpPr>
            <p:cNvPr id="283" name="TextBox 282">
              <a:extLst>
                <a:ext uri="{FF2B5EF4-FFF2-40B4-BE49-F238E27FC236}">
                  <a16:creationId xmlns:a16="http://schemas.microsoft.com/office/drawing/2014/main" id="{937F4FD9-FDB3-63EC-F6B4-E9CD944EBA97}"/>
                </a:ext>
              </a:extLst>
            </p:cNvPr>
            <p:cNvSpPr txBox="1"/>
            <p:nvPr/>
          </p:nvSpPr>
          <p:spPr>
            <a:xfrm>
              <a:off x="9537002" y="5465849"/>
              <a:ext cx="1044000" cy="153888"/>
            </a:xfrm>
            <a:prstGeom prst="rect">
              <a:avLst/>
            </a:prstGeom>
            <a:noFill/>
          </p:spPr>
          <p:txBody>
            <a:bodyPr wrap="square" lIns="0" tIns="0" rIns="0" bIns="0" rtlCol="0">
              <a:spAutoFit/>
            </a:bodyPr>
            <a:lstStyle/>
            <a:p>
              <a:pPr algn="l">
                <a:lnSpc>
                  <a:spcPct val="100000"/>
                </a:lnSpc>
                <a:spcBef>
                  <a:spcPts val="600"/>
                </a:spcBef>
              </a:pPr>
              <a:r>
                <a:rPr lang="en-GB" sz="1000" dirty="0">
                  <a:solidFill>
                    <a:schemeClr val="accent6"/>
                  </a:solidFill>
                </a:rPr>
                <a:t>ELECTROLYSER</a:t>
              </a:r>
            </a:p>
          </p:txBody>
        </p:sp>
      </p:grpSp>
      <p:sp>
        <p:nvSpPr>
          <p:cNvPr id="42" name="Oval 41">
            <a:extLst>
              <a:ext uri="{FF2B5EF4-FFF2-40B4-BE49-F238E27FC236}">
                <a16:creationId xmlns:a16="http://schemas.microsoft.com/office/drawing/2014/main" id="{1DE42BAB-ECA5-1959-E429-D4A2D7EB9112}"/>
              </a:ext>
            </a:extLst>
          </p:cNvPr>
          <p:cNvSpPr/>
          <p:nvPr/>
        </p:nvSpPr>
        <p:spPr>
          <a:xfrm>
            <a:off x="8602576" y="5658232"/>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4</a:t>
            </a:r>
          </a:p>
        </p:txBody>
      </p:sp>
      <p:cxnSp>
        <p:nvCxnSpPr>
          <p:cNvPr id="46" name="Connector: Elbow 45">
            <a:extLst>
              <a:ext uri="{FF2B5EF4-FFF2-40B4-BE49-F238E27FC236}">
                <a16:creationId xmlns:a16="http://schemas.microsoft.com/office/drawing/2014/main" id="{AAB5539B-7472-6BC4-9675-066D254751A8}"/>
              </a:ext>
            </a:extLst>
          </p:cNvPr>
          <p:cNvCxnSpPr>
            <a:cxnSpLocks/>
            <a:stCxn id="56" idx="0"/>
          </p:cNvCxnSpPr>
          <p:nvPr/>
        </p:nvCxnSpPr>
        <p:spPr>
          <a:xfrm rot="16200000" flipV="1">
            <a:off x="6709644" y="4675334"/>
            <a:ext cx="616641" cy="938"/>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Connector: Elbow 52">
            <a:extLst>
              <a:ext uri="{FF2B5EF4-FFF2-40B4-BE49-F238E27FC236}">
                <a16:creationId xmlns:a16="http://schemas.microsoft.com/office/drawing/2014/main" id="{1BA95624-042F-E1F3-9D10-E292EB38EB8E}"/>
              </a:ext>
            </a:extLst>
          </p:cNvPr>
          <p:cNvCxnSpPr>
            <a:cxnSpLocks/>
            <a:stCxn id="258" idx="1"/>
            <a:endCxn id="61" idx="3"/>
          </p:cNvCxnSpPr>
          <p:nvPr/>
        </p:nvCxnSpPr>
        <p:spPr>
          <a:xfrm rot="10800000">
            <a:off x="8810904" y="5212560"/>
            <a:ext cx="813350" cy="1212"/>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54" name="Speech Bubble: Rectangle 53">
            <a:extLst>
              <a:ext uri="{FF2B5EF4-FFF2-40B4-BE49-F238E27FC236}">
                <a16:creationId xmlns:a16="http://schemas.microsoft.com/office/drawing/2014/main" id="{21D566EE-B314-547F-6FA7-4CE28333948C}"/>
              </a:ext>
            </a:extLst>
          </p:cNvPr>
          <p:cNvSpPr/>
          <p:nvPr/>
        </p:nvSpPr>
        <p:spPr>
          <a:xfrm>
            <a:off x="9053523" y="5724260"/>
            <a:ext cx="1944000" cy="561860"/>
          </a:xfrm>
          <a:prstGeom prst="wedgeRectCallout">
            <a:avLst>
              <a:gd name="adj1" fmla="val -59329"/>
              <a:gd name="adj2" fmla="val -37757"/>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dirty="0"/>
              <a:t>Hydrogen storage to maximise recovery of renewable energy and provide seasonal storage</a:t>
            </a:r>
          </a:p>
        </p:txBody>
      </p:sp>
      <p:grpSp>
        <p:nvGrpSpPr>
          <p:cNvPr id="55" name="Group 54">
            <a:extLst>
              <a:ext uri="{FF2B5EF4-FFF2-40B4-BE49-F238E27FC236}">
                <a16:creationId xmlns:a16="http://schemas.microsoft.com/office/drawing/2014/main" id="{090CAA3D-2085-2AD7-B9F2-B36295BDA22F}"/>
              </a:ext>
            </a:extLst>
          </p:cNvPr>
          <p:cNvGrpSpPr/>
          <p:nvPr/>
        </p:nvGrpSpPr>
        <p:grpSpPr>
          <a:xfrm>
            <a:off x="6592823" y="4984123"/>
            <a:ext cx="946852" cy="804891"/>
            <a:chOff x="6447631" y="4390175"/>
            <a:chExt cx="946852" cy="804891"/>
          </a:xfrm>
        </p:grpSpPr>
        <p:pic>
          <p:nvPicPr>
            <p:cNvPr id="56" name="Picture 55">
              <a:extLst>
                <a:ext uri="{FF2B5EF4-FFF2-40B4-BE49-F238E27FC236}">
                  <a16:creationId xmlns:a16="http://schemas.microsoft.com/office/drawing/2014/main" id="{02C3EF6B-BE48-6196-F76D-400FBA36DB8D}"/>
                </a:ext>
              </a:extLst>
            </p:cNvPr>
            <p:cNvPicPr>
              <a:picLocks noChangeAspect="1"/>
            </p:cNvPicPr>
            <p:nvPr/>
          </p:nvPicPr>
          <p:blipFill>
            <a:blip r:embed="rId18"/>
            <a:stretch>
              <a:fillRect/>
            </a:stretch>
          </p:blipFill>
          <p:spPr>
            <a:xfrm>
              <a:off x="6619167" y="4390175"/>
              <a:ext cx="508148" cy="462349"/>
            </a:xfrm>
            <a:prstGeom prst="rect">
              <a:avLst/>
            </a:prstGeom>
          </p:spPr>
        </p:pic>
        <p:sp>
          <p:nvSpPr>
            <p:cNvPr id="57" name="TextBox 56">
              <a:extLst>
                <a:ext uri="{FF2B5EF4-FFF2-40B4-BE49-F238E27FC236}">
                  <a16:creationId xmlns:a16="http://schemas.microsoft.com/office/drawing/2014/main" id="{F7D82445-DC03-A952-A31D-53D66D08D5AF}"/>
                </a:ext>
              </a:extLst>
            </p:cNvPr>
            <p:cNvSpPr txBox="1"/>
            <p:nvPr/>
          </p:nvSpPr>
          <p:spPr>
            <a:xfrm>
              <a:off x="6447631" y="4856512"/>
              <a:ext cx="946852" cy="338554"/>
            </a:xfrm>
            <a:prstGeom prst="rect">
              <a:avLst/>
            </a:prstGeom>
            <a:noFill/>
          </p:spPr>
          <p:txBody>
            <a:bodyPr wrap="square" lIns="0" tIns="0" rIns="0" bIns="0" rtlCol="0">
              <a:spAutoFit/>
            </a:bodyPr>
            <a:lstStyle/>
            <a:p>
              <a:pPr algn="ctr">
                <a:lnSpc>
                  <a:spcPct val="100000"/>
                </a:lnSpc>
                <a:spcBef>
                  <a:spcPts val="600"/>
                </a:spcBef>
              </a:pPr>
              <a:r>
                <a:rPr lang="en-GB" sz="1100">
                  <a:solidFill>
                    <a:schemeClr val="tx2"/>
                  </a:solidFill>
                </a:rPr>
                <a:t>POWER GENERATOR</a:t>
              </a:r>
            </a:p>
          </p:txBody>
        </p:sp>
      </p:grpSp>
      <p:grpSp>
        <p:nvGrpSpPr>
          <p:cNvPr id="58" name="Group 57">
            <a:extLst>
              <a:ext uri="{FF2B5EF4-FFF2-40B4-BE49-F238E27FC236}">
                <a16:creationId xmlns:a16="http://schemas.microsoft.com/office/drawing/2014/main" id="{D7663A8B-502A-780F-FEFD-8792BFC9C2F3}"/>
              </a:ext>
            </a:extLst>
          </p:cNvPr>
          <p:cNvGrpSpPr/>
          <p:nvPr/>
        </p:nvGrpSpPr>
        <p:grpSpPr>
          <a:xfrm>
            <a:off x="8042077" y="4892946"/>
            <a:ext cx="946852" cy="783201"/>
            <a:chOff x="8042077" y="4892946"/>
            <a:chExt cx="946852" cy="783201"/>
          </a:xfrm>
        </p:grpSpPr>
        <p:sp>
          <p:nvSpPr>
            <p:cNvPr id="60" name="TextBox 59">
              <a:extLst>
                <a:ext uri="{FF2B5EF4-FFF2-40B4-BE49-F238E27FC236}">
                  <a16:creationId xmlns:a16="http://schemas.microsoft.com/office/drawing/2014/main" id="{7E4AC969-EC5B-DD70-ADBF-07703C6726BF}"/>
                </a:ext>
              </a:extLst>
            </p:cNvPr>
            <p:cNvSpPr txBox="1"/>
            <p:nvPr/>
          </p:nvSpPr>
          <p:spPr>
            <a:xfrm>
              <a:off x="8042077" y="5506870"/>
              <a:ext cx="946852" cy="169277"/>
            </a:xfrm>
            <a:prstGeom prst="rect">
              <a:avLst/>
            </a:prstGeom>
            <a:noFill/>
          </p:spPr>
          <p:txBody>
            <a:bodyPr wrap="square" lIns="0" tIns="0" rIns="0" bIns="0" rtlCol="0">
              <a:spAutoFit/>
            </a:bodyPr>
            <a:lstStyle/>
            <a:p>
              <a:pPr algn="ctr">
                <a:lnSpc>
                  <a:spcPct val="100000"/>
                </a:lnSpc>
                <a:spcBef>
                  <a:spcPts val="600"/>
                </a:spcBef>
              </a:pPr>
              <a:r>
                <a:rPr lang="en-GB" sz="1100" dirty="0">
                  <a:solidFill>
                    <a:schemeClr val="tx2"/>
                  </a:solidFill>
                </a:rPr>
                <a:t>H</a:t>
              </a:r>
              <a:r>
                <a:rPr lang="en-GB" sz="1100" baseline="-25000" dirty="0">
                  <a:solidFill>
                    <a:schemeClr val="tx2"/>
                  </a:solidFill>
                </a:rPr>
                <a:t>2</a:t>
              </a:r>
              <a:r>
                <a:rPr lang="en-GB" sz="1100" dirty="0">
                  <a:solidFill>
                    <a:schemeClr val="tx2"/>
                  </a:solidFill>
                </a:rPr>
                <a:t> STORAGE</a:t>
              </a:r>
            </a:p>
          </p:txBody>
        </p:sp>
        <p:pic>
          <p:nvPicPr>
            <p:cNvPr id="61" name="Picture 60">
              <a:extLst>
                <a:ext uri="{FF2B5EF4-FFF2-40B4-BE49-F238E27FC236}">
                  <a16:creationId xmlns:a16="http://schemas.microsoft.com/office/drawing/2014/main" id="{FE870F38-6085-78F3-FAD6-1B145823BF94}"/>
                </a:ext>
              </a:extLst>
            </p:cNvPr>
            <p:cNvPicPr>
              <a:picLocks noChangeAspect="1"/>
            </p:cNvPicPr>
            <p:nvPr/>
          </p:nvPicPr>
          <p:blipFill>
            <a:blip r:embed="rId10"/>
            <a:stretch>
              <a:fillRect/>
            </a:stretch>
          </p:blipFill>
          <p:spPr>
            <a:xfrm>
              <a:off x="8163636" y="4892946"/>
              <a:ext cx="647268" cy="639227"/>
            </a:xfrm>
            <a:prstGeom prst="rect">
              <a:avLst/>
            </a:prstGeom>
          </p:spPr>
        </p:pic>
      </p:grpSp>
      <p:cxnSp>
        <p:nvCxnSpPr>
          <p:cNvPr id="62" name="Connector: Elbow 61">
            <a:extLst>
              <a:ext uri="{FF2B5EF4-FFF2-40B4-BE49-F238E27FC236}">
                <a16:creationId xmlns:a16="http://schemas.microsoft.com/office/drawing/2014/main" id="{F5B7B7B3-0AC9-939E-4673-D0F20F644178}"/>
              </a:ext>
            </a:extLst>
          </p:cNvPr>
          <p:cNvCxnSpPr>
            <a:cxnSpLocks/>
            <a:stCxn id="61" idx="1"/>
            <a:endCxn id="56" idx="3"/>
          </p:cNvCxnSpPr>
          <p:nvPr/>
        </p:nvCxnSpPr>
        <p:spPr>
          <a:xfrm rot="10800000" flipV="1">
            <a:off x="7272508" y="5212560"/>
            <a:ext cx="891129" cy="2738"/>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63" name="Connector: Elbow 62">
            <a:extLst>
              <a:ext uri="{FF2B5EF4-FFF2-40B4-BE49-F238E27FC236}">
                <a16:creationId xmlns:a16="http://schemas.microsoft.com/office/drawing/2014/main" id="{E6F3A1B5-ABE8-5255-507B-16C83DAA636D}"/>
              </a:ext>
            </a:extLst>
          </p:cNvPr>
          <p:cNvCxnSpPr>
            <a:cxnSpLocks/>
          </p:cNvCxnSpPr>
          <p:nvPr/>
        </p:nvCxnSpPr>
        <p:spPr>
          <a:xfrm rot="5400000" flipH="1" flipV="1">
            <a:off x="5775945" y="4718613"/>
            <a:ext cx="652941" cy="0"/>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nvGrpSpPr>
          <p:cNvPr id="288" name="Group 287">
            <a:extLst>
              <a:ext uri="{FF2B5EF4-FFF2-40B4-BE49-F238E27FC236}">
                <a16:creationId xmlns:a16="http://schemas.microsoft.com/office/drawing/2014/main" id="{0882BD20-210C-698B-6029-5A873A4414B2}"/>
              </a:ext>
            </a:extLst>
          </p:cNvPr>
          <p:cNvGrpSpPr/>
          <p:nvPr/>
        </p:nvGrpSpPr>
        <p:grpSpPr>
          <a:xfrm>
            <a:off x="10855670" y="4934548"/>
            <a:ext cx="773229" cy="840637"/>
            <a:chOff x="10036997" y="3421593"/>
            <a:chExt cx="773229" cy="840637"/>
          </a:xfrm>
        </p:grpSpPr>
        <p:sp>
          <p:nvSpPr>
            <p:cNvPr id="289" name="TextBox 288">
              <a:extLst>
                <a:ext uri="{FF2B5EF4-FFF2-40B4-BE49-F238E27FC236}">
                  <a16:creationId xmlns:a16="http://schemas.microsoft.com/office/drawing/2014/main" id="{2A993692-3729-037F-D759-857458E5290A}"/>
                </a:ext>
              </a:extLst>
            </p:cNvPr>
            <p:cNvSpPr txBox="1"/>
            <p:nvPr/>
          </p:nvSpPr>
          <p:spPr>
            <a:xfrm>
              <a:off x="10036997" y="3954453"/>
              <a:ext cx="773229" cy="307777"/>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OFFSHORE WIND</a:t>
              </a:r>
            </a:p>
          </p:txBody>
        </p:sp>
        <p:pic>
          <p:nvPicPr>
            <p:cNvPr id="290" name="Picture 289">
              <a:extLst>
                <a:ext uri="{FF2B5EF4-FFF2-40B4-BE49-F238E27FC236}">
                  <a16:creationId xmlns:a16="http://schemas.microsoft.com/office/drawing/2014/main" id="{DED3D896-88A7-FEFD-DE50-25B198896719}"/>
                </a:ext>
              </a:extLst>
            </p:cNvPr>
            <p:cNvPicPr>
              <a:picLocks noChangeAspect="1"/>
            </p:cNvPicPr>
            <p:nvPr/>
          </p:nvPicPr>
          <p:blipFill>
            <a:blip r:embed="rId9"/>
            <a:stretch>
              <a:fillRect/>
            </a:stretch>
          </p:blipFill>
          <p:spPr>
            <a:xfrm>
              <a:off x="10154242" y="3421593"/>
              <a:ext cx="538739" cy="518367"/>
            </a:xfrm>
            <a:prstGeom prst="rect">
              <a:avLst/>
            </a:prstGeom>
          </p:spPr>
        </p:pic>
      </p:grpSp>
      <p:cxnSp>
        <p:nvCxnSpPr>
          <p:cNvPr id="291" name="Straight Arrow Connector 290">
            <a:extLst>
              <a:ext uri="{FF2B5EF4-FFF2-40B4-BE49-F238E27FC236}">
                <a16:creationId xmlns:a16="http://schemas.microsoft.com/office/drawing/2014/main" id="{E8A8905A-C86A-8395-F69B-9D23C77E133D}"/>
              </a:ext>
            </a:extLst>
          </p:cNvPr>
          <p:cNvCxnSpPr>
            <a:cxnSpLocks/>
          </p:cNvCxnSpPr>
          <p:nvPr/>
        </p:nvCxnSpPr>
        <p:spPr>
          <a:xfrm flipH="1">
            <a:off x="10094978" y="5193732"/>
            <a:ext cx="868793" cy="20040"/>
          </a:xfrm>
          <a:prstGeom prst="straightConnector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294" name="Group 293">
            <a:extLst>
              <a:ext uri="{FF2B5EF4-FFF2-40B4-BE49-F238E27FC236}">
                <a16:creationId xmlns:a16="http://schemas.microsoft.com/office/drawing/2014/main" id="{9DE7DA58-BEAD-3B17-99BB-83230FF899D3}"/>
              </a:ext>
            </a:extLst>
          </p:cNvPr>
          <p:cNvGrpSpPr/>
          <p:nvPr/>
        </p:nvGrpSpPr>
        <p:grpSpPr>
          <a:xfrm>
            <a:off x="7515123" y="4208450"/>
            <a:ext cx="2996600" cy="1004110"/>
            <a:chOff x="7515123" y="4208450"/>
            <a:chExt cx="2996600" cy="1004110"/>
          </a:xfrm>
        </p:grpSpPr>
        <p:cxnSp>
          <p:nvCxnSpPr>
            <p:cNvPr id="296" name="Straight Connector 295">
              <a:extLst>
                <a:ext uri="{FF2B5EF4-FFF2-40B4-BE49-F238E27FC236}">
                  <a16:creationId xmlns:a16="http://schemas.microsoft.com/office/drawing/2014/main" id="{69E59143-ADEB-36E0-18CC-3B1BA8C88678}"/>
                </a:ext>
              </a:extLst>
            </p:cNvPr>
            <p:cNvCxnSpPr>
              <a:cxnSpLocks/>
            </p:cNvCxnSpPr>
            <p:nvPr/>
          </p:nvCxnSpPr>
          <p:spPr>
            <a:xfrm>
              <a:off x="10511723" y="4892946"/>
              <a:ext cx="0" cy="319614"/>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7" name="Connector: Elbow 296">
              <a:extLst>
                <a:ext uri="{FF2B5EF4-FFF2-40B4-BE49-F238E27FC236}">
                  <a16:creationId xmlns:a16="http://schemas.microsoft.com/office/drawing/2014/main" id="{88ED04D4-31D5-EAD7-ED72-50333CA8EFD0}"/>
                </a:ext>
              </a:extLst>
            </p:cNvPr>
            <p:cNvCxnSpPr>
              <a:cxnSpLocks/>
            </p:cNvCxnSpPr>
            <p:nvPr/>
          </p:nvCxnSpPr>
          <p:spPr>
            <a:xfrm rot="10800000">
              <a:off x="7515123" y="4208450"/>
              <a:ext cx="2988367" cy="684499"/>
            </a:xfrm>
            <a:prstGeom prst="bentConnector3">
              <a:avLst>
                <a:gd name="adj1" fmla="val 9984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98" name="Group 297">
            <a:extLst>
              <a:ext uri="{FF2B5EF4-FFF2-40B4-BE49-F238E27FC236}">
                <a16:creationId xmlns:a16="http://schemas.microsoft.com/office/drawing/2014/main" id="{F171E32D-FFD0-6D44-1F1F-46A3A7CFCBA7}"/>
              </a:ext>
            </a:extLst>
          </p:cNvPr>
          <p:cNvGrpSpPr/>
          <p:nvPr/>
        </p:nvGrpSpPr>
        <p:grpSpPr>
          <a:xfrm>
            <a:off x="5460514" y="2904670"/>
            <a:ext cx="1060865" cy="609438"/>
            <a:chOff x="5460514" y="2904670"/>
            <a:chExt cx="1060865" cy="609438"/>
          </a:xfrm>
        </p:grpSpPr>
        <p:pic>
          <p:nvPicPr>
            <p:cNvPr id="299" name="Picture 298">
              <a:extLst>
                <a:ext uri="{FF2B5EF4-FFF2-40B4-BE49-F238E27FC236}">
                  <a16:creationId xmlns:a16="http://schemas.microsoft.com/office/drawing/2014/main" id="{019A1E8A-BFCA-5C0F-4B94-E14A9564C7EA}"/>
                </a:ext>
              </a:extLst>
            </p:cNvPr>
            <p:cNvPicPr>
              <a:picLocks noChangeAspect="1"/>
            </p:cNvPicPr>
            <p:nvPr/>
          </p:nvPicPr>
          <p:blipFill>
            <a:blip r:embed="rId19"/>
            <a:stretch>
              <a:fillRect/>
            </a:stretch>
          </p:blipFill>
          <p:spPr>
            <a:xfrm>
              <a:off x="5460514" y="2904670"/>
              <a:ext cx="1060865" cy="476978"/>
            </a:xfrm>
            <a:prstGeom prst="rect">
              <a:avLst/>
            </a:prstGeom>
            <a:ln>
              <a:noFill/>
            </a:ln>
          </p:spPr>
        </p:pic>
        <p:sp>
          <p:nvSpPr>
            <p:cNvPr id="300" name="TextBox 299">
              <a:extLst>
                <a:ext uri="{FF2B5EF4-FFF2-40B4-BE49-F238E27FC236}">
                  <a16:creationId xmlns:a16="http://schemas.microsoft.com/office/drawing/2014/main" id="{C95D24C1-D274-AF95-2DF7-3E84C17B8647}"/>
                </a:ext>
              </a:extLst>
            </p:cNvPr>
            <p:cNvSpPr txBox="1"/>
            <p:nvPr/>
          </p:nvSpPr>
          <p:spPr>
            <a:xfrm>
              <a:off x="5518522" y="3356009"/>
              <a:ext cx="944849" cy="153888"/>
            </a:xfrm>
            <a:prstGeom prst="rect">
              <a:avLst/>
            </a:prstGeom>
            <a:noFill/>
            <a:ln>
              <a:noFill/>
            </a:ln>
          </p:spPr>
          <p:txBody>
            <a:bodyPr wrap="square" lIns="0" tIns="0" rIns="0" bIns="0" rtlCol="0">
              <a:spAutoFit/>
            </a:bodyPr>
            <a:lstStyle/>
            <a:p>
              <a:pPr algn="l">
                <a:lnSpc>
                  <a:spcPct val="100000"/>
                </a:lnSpc>
                <a:spcBef>
                  <a:spcPts val="600"/>
                </a:spcBef>
              </a:pPr>
              <a:r>
                <a:rPr lang="en-GB" sz="1000" dirty="0">
                  <a:solidFill>
                    <a:schemeClr val="accent6"/>
                  </a:solidFill>
                </a:rPr>
                <a:t>H</a:t>
              </a:r>
              <a:r>
                <a:rPr lang="en-GB" sz="1000" baseline="-25000" dirty="0">
                  <a:solidFill>
                    <a:schemeClr val="accent6"/>
                  </a:solidFill>
                </a:rPr>
                <a:t>2</a:t>
              </a:r>
              <a:r>
                <a:rPr lang="en-GB" sz="1000" dirty="0">
                  <a:solidFill>
                    <a:schemeClr val="accent6"/>
                  </a:solidFill>
                </a:rPr>
                <a:t> NETWORK</a:t>
              </a:r>
            </a:p>
          </p:txBody>
        </p:sp>
        <p:sp>
          <p:nvSpPr>
            <p:cNvPr id="302" name="Rectangle 301">
              <a:extLst>
                <a:ext uri="{FF2B5EF4-FFF2-40B4-BE49-F238E27FC236}">
                  <a16:creationId xmlns:a16="http://schemas.microsoft.com/office/drawing/2014/main" id="{02FE3F9C-0969-2A65-6555-A077849EB403}"/>
                </a:ext>
              </a:extLst>
            </p:cNvPr>
            <p:cNvSpPr/>
            <p:nvPr/>
          </p:nvSpPr>
          <p:spPr>
            <a:xfrm>
              <a:off x="5795043" y="2974108"/>
              <a:ext cx="152911" cy="540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303" name="Rectangle 302">
              <a:extLst>
                <a:ext uri="{FF2B5EF4-FFF2-40B4-BE49-F238E27FC236}">
                  <a16:creationId xmlns:a16="http://schemas.microsoft.com/office/drawing/2014/main" id="{A58998E9-7440-5367-FC96-4CFAE60CA273}"/>
                </a:ext>
              </a:extLst>
            </p:cNvPr>
            <p:cNvSpPr/>
            <p:nvPr/>
          </p:nvSpPr>
          <p:spPr>
            <a:xfrm>
              <a:off x="6024579" y="2974108"/>
              <a:ext cx="152911" cy="540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grpSp>
      <p:grpSp>
        <p:nvGrpSpPr>
          <p:cNvPr id="304" name="Group 303">
            <a:extLst>
              <a:ext uri="{FF2B5EF4-FFF2-40B4-BE49-F238E27FC236}">
                <a16:creationId xmlns:a16="http://schemas.microsoft.com/office/drawing/2014/main" id="{A8B8BF9D-3988-3734-4584-C876AC8A3AC2}"/>
              </a:ext>
            </a:extLst>
          </p:cNvPr>
          <p:cNvGrpSpPr/>
          <p:nvPr/>
        </p:nvGrpSpPr>
        <p:grpSpPr>
          <a:xfrm>
            <a:off x="6471122" y="3467482"/>
            <a:ext cx="1044000" cy="900000"/>
            <a:chOff x="6471122" y="3266314"/>
            <a:chExt cx="1044000" cy="900000"/>
          </a:xfrm>
        </p:grpSpPr>
        <p:grpSp>
          <p:nvGrpSpPr>
            <p:cNvPr id="305" name="Group 304">
              <a:extLst>
                <a:ext uri="{FF2B5EF4-FFF2-40B4-BE49-F238E27FC236}">
                  <a16:creationId xmlns:a16="http://schemas.microsoft.com/office/drawing/2014/main" id="{9F837C1E-69DC-7092-689C-8AB28701F1C5}"/>
                </a:ext>
              </a:extLst>
            </p:cNvPr>
            <p:cNvGrpSpPr/>
            <p:nvPr/>
          </p:nvGrpSpPr>
          <p:grpSpPr>
            <a:xfrm>
              <a:off x="6471122" y="3266430"/>
              <a:ext cx="1044000" cy="894739"/>
              <a:chOff x="6218869" y="3230527"/>
              <a:chExt cx="1044000" cy="894739"/>
            </a:xfrm>
          </p:grpSpPr>
          <p:grpSp>
            <p:nvGrpSpPr>
              <p:cNvPr id="310" name="Group 309">
                <a:extLst>
                  <a:ext uri="{FF2B5EF4-FFF2-40B4-BE49-F238E27FC236}">
                    <a16:creationId xmlns:a16="http://schemas.microsoft.com/office/drawing/2014/main" id="{D76A889E-14D5-1CC2-7A4C-DFB0CF33125B}"/>
                  </a:ext>
                </a:extLst>
              </p:cNvPr>
              <p:cNvGrpSpPr/>
              <p:nvPr/>
            </p:nvGrpSpPr>
            <p:grpSpPr>
              <a:xfrm>
                <a:off x="6412248" y="3230527"/>
                <a:ext cx="657243" cy="544732"/>
                <a:chOff x="6366874" y="3230527"/>
                <a:chExt cx="657243" cy="544732"/>
              </a:xfrm>
            </p:grpSpPr>
            <p:pic>
              <p:nvPicPr>
                <p:cNvPr id="312" name="Picture 311">
                  <a:extLst>
                    <a:ext uri="{FF2B5EF4-FFF2-40B4-BE49-F238E27FC236}">
                      <a16:creationId xmlns:a16="http://schemas.microsoft.com/office/drawing/2014/main" id="{BBF31BF8-4624-3783-2C30-92A0C5A77BAF}"/>
                    </a:ext>
                  </a:extLst>
                </p:cNvPr>
                <p:cNvPicPr>
                  <a:picLocks noChangeAspect="1"/>
                </p:cNvPicPr>
                <p:nvPr/>
              </p:nvPicPr>
              <p:blipFill>
                <a:blip r:embed="rId20"/>
                <a:stretch>
                  <a:fillRect/>
                </a:stretch>
              </p:blipFill>
              <p:spPr>
                <a:xfrm>
                  <a:off x="6366874" y="3310907"/>
                  <a:ext cx="269018" cy="383972"/>
                </a:xfrm>
                <a:prstGeom prst="rect">
                  <a:avLst/>
                </a:prstGeom>
              </p:spPr>
            </p:pic>
            <p:pic>
              <p:nvPicPr>
                <p:cNvPr id="313" name="Picture 312">
                  <a:extLst>
                    <a:ext uri="{FF2B5EF4-FFF2-40B4-BE49-F238E27FC236}">
                      <a16:creationId xmlns:a16="http://schemas.microsoft.com/office/drawing/2014/main" id="{DC4E1D59-47EC-A92E-E25B-F9E120107C27}"/>
                    </a:ext>
                  </a:extLst>
                </p:cNvPr>
                <p:cNvPicPr>
                  <a:picLocks noChangeAspect="1"/>
                </p:cNvPicPr>
                <p:nvPr/>
              </p:nvPicPr>
              <p:blipFill>
                <a:blip r:embed="rId20"/>
                <a:stretch>
                  <a:fillRect/>
                </a:stretch>
              </p:blipFill>
              <p:spPr>
                <a:xfrm>
                  <a:off x="6642468" y="3230527"/>
                  <a:ext cx="381649" cy="544732"/>
                </a:xfrm>
                <a:prstGeom prst="rect">
                  <a:avLst/>
                </a:prstGeom>
              </p:spPr>
            </p:pic>
          </p:grpSp>
          <p:sp>
            <p:nvSpPr>
              <p:cNvPr id="311" name="TextBox 310">
                <a:extLst>
                  <a:ext uri="{FF2B5EF4-FFF2-40B4-BE49-F238E27FC236}">
                    <a16:creationId xmlns:a16="http://schemas.microsoft.com/office/drawing/2014/main" id="{86A5F4F4-9D10-E5B1-C036-87F48D2604A8}"/>
                  </a:ext>
                </a:extLst>
              </p:cNvPr>
              <p:cNvSpPr txBox="1"/>
              <p:nvPr/>
            </p:nvSpPr>
            <p:spPr>
              <a:xfrm>
                <a:off x="6218869" y="3817489"/>
                <a:ext cx="1044000" cy="307777"/>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ELECTRICITY TRANSMISSION</a:t>
                </a:r>
              </a:p>
            </p:txBody>
          </p:sp>
        </p:grpSp>
        <p:sp>
          <p:nvSpPr>
            <p:cNvPr id="307" name="Rectangle 306">
              <a:extLst>
                <a:ext uri="{FF2B5EF4-FFF2-40B4-BE49-F238E27FC236}">
                  <a16:creationId xmlns:a16="http://schemas.microsoft.com/office/drawing/2014/main" id="{836747AD-2797-CC22-5C7F-8FB52F13C4B4}"/>
                </a:ext>
              </a:extLst>
            </p:cNvPr>
            <p:cNvSpPr/>
            <p:nvPr/>
          </p:nvSpPr>
          <p:spPr>
            <a:xfrm>
              <a:off x="6940095" y="3266314"/>
              <a:ext cx="154800" cy="900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308" name="Rectangle 307">
              <a:extLst>
                <a:ext uri="{FF2B5EF4-FFF2-40B4-BE49-F238E27FC236}">
                  <a16:creationId xmlns:a16="http://schemas.microsoft.com/office/drawing/2014/main" id="{FE9FE820-0E23-6C38-B155-BDEDA78FB676}"/>
                </a:ext>
              </a:extLst>
            </p:cNvPr>
            <p:cNvSpPr/>
            <p:nvPr/>
          </p:nvSpPr>
          <p:spPr>
            <a:xfrm>
              <a:off x="6606555" y="3731710"/>
              <a:ext cx="756000" cy="148009"/>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309" name="Rectangle 308">
              <a:extLst>
                <a:ext uri="{FF2B5EF4-FFF2-40B4-BE49-F238E27FC236}">
                  <a16:creationId xmlns:a16="http://schemas.microsoft.com/office/drawing/2014/main" id="{56DB3D75-7A21-658E-4848-AA04F4FB6395}"/>
                </a:ext>
              </a:extLst>
            </p:cNvPr>
            <p:cNvSpPr/>
            <p:nvPr/>
          </p:nvSpPr>
          <p:spPr>
            <a:xfrm>
              <a:off x="6564922" y="3442975"/>
              <a:ext cx="792000" cy="148009"/>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grpSp>
      <p:grpSp>
        <p:nvGrpSpPr>
          <p:cNvPr id="151" name="Group 150">
            <a:extLst>
              <a:ext uri="{FF2B5EF4-FFF2-40B4-BE49-F238E27FC236}">
                <a16:creationId xmlns:a16="http://schemas.microsoft.com/office/drawing/2014/main" id="{B599BEE6-B318-4852-AB76-FDD82DB227F6}"/>
              </a:ext>
            </a:extLst>
          </p:cNvPr>
          <p:cNvGrpSpPr/>
          <p:nvPr/>
        </p:nvGrpSpPr>
        <p:grpSpPr>
          <a:xfrm>
            <a:off x="9862205" y="30276"/>
            <a:ext cx="1962659" cy="902143"/>
            <a:chOff x="10233038" y="11701"/>
            <a:chExt cx="1962659" cy="902143"/>
          </a:xfrm>
        </p:grpSpPr>
        <p:cxnSp>
          <p:nvCxnSpPr>
            <p:cNvPr id="153" name="Straight Connector 152">
              <a:extLst>
                <a:ext uri="{FF2B5EF4-FFF2-40B4-BE49-F238E27FC236}">
                  <a16:creationId xmlns:a16="http://schemas.microsoft.com/office/drawing/2014/main" id="{BA0CA7D8-98D5-4E7F-8679-B00B225F7EF9}"/>
                </a:ext>
              </a:extLst>
            </p:cNvPr>
            <p:cNvCxnSpPr>
              <a:cxnSpLocks/>
            </p:cNvCxnSpPr>
            <p:nvPr/>
          </p:nvCxnSpPr>
          <p:spPr>
            <a:xfrm>
              <a:off x="10368404" y="156149"/>
              <a:ext cx="676967"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9AA6CD84-D481-468B-9FEB-86AFCEB53EB6}"/>
                </a:ext>
              </a:extLst>
            </p:cNvPr>
            <p:cNvCxnSpPr>
              <a:cxnSpLocks/>
            </p:cNvCxnSpPr>
            <p:nvPr/>
          </p:nvCxnSpPr>
          <p:spPr>
            <a:xfrm>
              <a:off x="10368404" y="331965"/>
              <a:ext cx="676967" cy="0"/>
            </a:xfrm>
            <a:prstGeom prst="line">
              <a:avLst/>
            </a:prstGeom>
            <a:ln w="38100">
              <a:solidFill>
                <a:srgbClr val="FF6699"/>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AC15E3CC-0071-428B-9290-EB48FC2C4F78}"/>
                </a:ext>
              </a:extLst>
            </p:cNvPr>
            <p:cNvCxnSpPr>
              <a:cxnSpLocks/>
            </p:cNvCxnSpPr>
            <p:nvPr/>
          </p:nvCxnSpPr>
          <p:spPr>
            <a:xfrm>
              <a:off x="10368404" y="525172"/>
              <a:ext cx="676967"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57" name="TextBox 156">
              <a:extLst>
                <a:ext uri="{FF2B5EF4-FFF2-40B4-BE49-F238E27FC236}">
                  <a16:creationId xmlns:a16="http://schemas.microsoft.com/office/drawing/2014/main" id="{C3A54DC4-1689-4935-A9CB-7729A2AC225F}"/>
                </a:ext>
              </a:extLst>
            </p:cNvPr>
            <p:cNvSpPr txBox="1"/>
            <p:nvPr/>
          </p:nvSpPr>
          <p:spPr>
            <a:xfrm>
              <a:off x="11123822" y="72090"/>
              <a:ext cx="1043564" cy="123111"/>
            </a:xfrm>
            <a:prstGeom prst="rect">
              <a:avLst/>
            </a:prstGeom>
            <a:noFill/>
          </p:spPr>
          <p:txBody>
            <a:bodyPr wrap="square" lIns="0" tIns="0" rIns="0" bIns="0" rtlCol="0">
              <a:spAutoFit/>
            </a:bodyPr>
            <a:lstStyle/>
            <a:p>
              <a:pPr>
                <a:lnSpc>
                  <a:spcPct val="100000"/>
                </a:lnSpc>
                <a:spcBef>
                  <a:spcPts val="600"/>
                </a:spcBef>
              </a:pPr>
              <a:r>
                <a:rPr lang="en-GB" sz="800">
                  <a:solidFill>
                    <a:schemeClr val="accent1"/>
                  </a:solidFill>
                </a:rPr>
                <a:t>Electricity network</a:t>
              </a:r>
            </a:p>
          </p:txBody>
        </p:sp>
        <p:sp>
          <p:nvSpPr>
            <p:cNvPr id="159" name="TextBox 158">
              <a:extLst>
                <a:ext uri="{FF2B5EF4-FFF2-40B4-BE49-F238E27FC236}">
                  <a16:creationId xmlns:a16="http://schemas.microsoft.com/office/drawing/2014/main" id="{9F6CA0B4-6887-4207-B1D8-7A25E7777E81}"/>
                </a:ext>
              </a:extLst>
            </p:cNvPr>
            <p:cNvSpPr txBox="1"/>
            <p:nvPr/>
          </p:nvSpPr>
          <p:spPr>
            <a:xfrm>
              <a:off x="11123819" y="260428"/>
              <a:ext cx="773229" cy="123111"/>
            </a:xfrm>
            <a:prstGeom prst="rect">
              <a:avLst/>
            </a:prstGeom>
            <a:noFill/>
          </p:spPr>
          <p:txBody>
            <a:bodyPr wrap="square" lIns="0" tIns="0" rIns="0" bIns="0" rtlCol="0">
              <a:spAutoFit/>
            </a:bodyPr>
            <a:lstStyle/>
            <a:p>
              <a:pPr>
                <a:lnSpc>
                  <a:spcPct val="100000"/>
                </a:lnSpc>
                <a:spcBef>
                  <a:spcPts val="600"/>
                </a:spcBef>
              </a:pPr>
              <a:r>
                <a:rPr lang="en-GB" sz="800">
                  <a:solidFill>
                    <a:schemeClr val="accent1"/>
                  </a:solidFill>
                </a:rPr>
                <a:t>Gas network</a:t>
              </a:r>
            </a:p>
          </p:txBody>
        </p:sp>
        <p:sp>
          <p:nvSpPr>
            <p:cNvPr id="160" name="TextBox 159">
              <a:extLst>
                <a:ext uri="{FF2B5EF4-FFF2-40B4-BE49-F238E27FC236}">
                  <a16:creationId xmlns:a16="http://schemas.microsoft.com/office/drawing/2014/main" id="{81B3A7EE-98CB-4704-83C8-73052EDA35B7}"/>
                </a:ext>
              </a:extLst>
            </p:cNvPr>
            <p:cNvSpPr txBox="1"/>
            <p:nvPr/>
          </p:nvSpPr>
          <p:spPr>
            <a:xfrm>
              <a:off x="11123820" y="448767"/>
              <a:ext cx="1043564" cy="123111"/>
            </a:xfrm>
            <a:prstGeom prst="rect">
              <a:avLst/>
            </a:prstGeom>
            <a:noFill/>
          </p:spPr>
          <p:txBody>
            <a:bodyPr wrap="square" lIns="0" tIns="0" rIns="0" bIns="0" rtlCol="0">
              <a:spAutoFit/>
            </a:bodyPr>
            <a:lstStyle/>
            <a:p>
              <a:pPr>
                <a:lnSpc>
                  <a:spcPct val="100000"/>
                </a:lnSpc>
                <a:spcBef>
                  <a:spcPts val="600"/>
                </a:spcBef>
              </a:pPr>
              <a:r>
                <a:rPr lang="en-GB" sz="800">
                  <a:solidFill>
                    <a:schemeClr val="accent1"/>
                  </a:solidFill>
                </a:rPr>
                <a:t>Hydrogen network</a:t>
              </a:r>
            </a:p>
          </p:txBody>
        </p:sp>
        <p:cxnSp>
          <p:nvCxnSpPr>
            <p:cNvPr id="161" name="Straight Connector 160">
              <a:extLst>
                <a:ext uri="{FF2B5EF4-FFF2-40B4-BE49-F238E27FC236}">
                  <a16:creationId xmlns:a16="http://schemas.microsoft.com/office/drawing/2014/main" id="{C3B019C5-31AF-4E9F-8B96-AAC687A0BC5C}"/>
                </a:ext>
              </a:extLst>
            </p:cNvPr>
            <p:cNvCxnSpPr>
              <a:cxnSpLocks/>
            </p:cNvCxnSpPr>
            <p:nvPr/>
          </p:nvCxnSpPr>
          <p:spPr>
            <a:xfrm>
              <a:off x="10368404" y="695891"/>
              <a:ext cx="676967"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162" name="TextBox 161">
              <a:extLst>
                <a:ext uri="{FF2B5EF4-FFF2-40B4-BE49-F238E27FC236}">
                  <a16:creationId xmlns:a16="http://schemas.microsoft.com/office/drawing/2014/main" id="{937448EF-5171-4A09-8900-41B9527FBB41}"/>
                </a:ext>
              </a:extLst>
            </p:cNvPr>
            <p:cNvSpPr txBox="1"/>
            <p:nvPr/>
          </p:nvSpPr>
          <p:spPr>
            <a:xfrm>
              <a:off x="11123820" y="609932"/>
              <a:ext cx="1043564" cy="123111"/>
            </a:xfrm>
            <a:prstGeom prst="rect">
              <a:avLst/>
            </a:prstGeom>
            <a:noFill/>
          </p:spPr>
          <p:txBody>
            <a:bodyPr wrap="square" lIns="0" tIns="0" rIns="0" bIns="0" rtlCol="0">
              <a:spAutoFit/>
            </a:bodyPr>
            <a:lstStyle/>
            <a:p>
              <a:pPr>
                <a:lnSpc>
                  <a:spcPct val="100000"/>
                </a:lnSpc>
                <a:spcBef>
                  <a:spcPts val="600"/>
                </a:spcBef>
              </a:pPr>
              <a:r>
                <a:rPr lang="en-GB" sz="800">
                  <a:solidFill>
                    <a:schemeClr val="accent1"/>
                  </a:solidFill>
                </a:rPr>
                <a:t>Carbon network</a:t>
              </a:r>
            </a:p>
          </p:txBody>
        </p:sp>
        <p:sp>
          <p:nvSpPr>
            <p:cNvPr id="163" name="Rectangle 162">
              <a:extLst>
                <a:ext uri="{FF2B5EF4-FFF2-40B4-BE49-F238E27FC236}">
                  <a16:creationId xmlns:a16="http://schemas.microsoft.com/office/drawing/2014/main" id="{6CB91844-CF8B-439A-B86E-F07F4E0CE529}"/>
                </a:ext>
              </a:extLst>
            </p:cNvPr>
            <p:cNvSpPr/>
            <p:nvPr/>
          </p:nvSpPr>
          <p:spPr>
            <a:xfrm>
              <a:off x="10233038" y="11701"/>
              <a:ext cx="1934348" cy="902143"/>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cxnSp>
          <p:nvCxnSpPr>
            <p:cNvPr id="164" name="Straight Connector 163">
              <a:extLst>
                <a:ext uri="{FF2B5EF4-FFF2-40B4-BE49-F238E27FC236}">
                  <a16:creationId xmlns:a16="http://schemas.microsoft.com/office/drawing/2014/main" id="{B36B3901-F0CA-421E-96EA-0A7F1B9896E7}"/>
                </a:ext>
              </a:extLst>
            </p:cNvPr>
            <p:cNvCxnSpPr>
              <a:cxnSpLocks/>
            </p:cNvCxnSpPr>
            <p:nvPr/>
          </p:nvCxnSpPr>
          <p:spPr>
            <a:xfrm>
              <a:off x="10378232" y="847163"/>
              <a:ext cx="676967" cy="0"/>
            </a:xfrm>
            <a:prstGeom prst="line">
              <a:avLst/>
            </a:prstGeom>
            <a:ln w="38100">
              <a:solidFill>
                <a:srgbClr val="9933FF"/>
              </a:solidFill>
              <a:prstDash val="sysDash"/>
            </a:ln>
          </p:spPr>
          <p:style>
            <a:lnRef idx="1">
              <a:schemeClr val="accent1"/>
            </a:lnRef>
            <a:fillRef idx="0">
              <a:schemeClr val="accent1"/>
            </a:fillRef>
            <a:effectRef idx="0">
              <a:schemeClr val="accent1"/>
            </a:effectRef>
            <a:fontRef idx="minor">
              <a:schemeClr val="tx1"/>
            </a:fontRef>
          </p:style>
        </p:cxnSp>
        <p:sp>
          <p:nvSpPr>
            <p:cNvPr id="165" name="TextBox 164">
              <a:extLst>
                <a:ext uri="{FF2B5EF4-FFF2-40B4-BE49-F238E27FC236}">
                  <a16:creationId xmlns:a16="http://schemas.microsoft.com/office/drawing/2014/main" id="{20082E6A-4C87-4A28-8D77-F09A7461C332}"/>
                </a:ext>
              </a:extLst>
            </p:cNvPr>
            <p:cNvSpPr txBox="1"/>
            <p:nvPr/>
          </p:nvSpPr>
          <p:spPr>
            <a:xfrm>
              <a:off x="11152133" y="778313"/>
              <a:ext cx="1043564" cy="123111"/>
            </a:xfrm>
            <a:prstGeom prst="rect">
              <a:avLst/>
            </a:prstGeom>
            <a:noFill/>
          </p:spPr>
          <p:txBody>
            <a:bodyPr wrap="square" lIns="0" tIns="0" rIns="0" bIns="0" rtlCol="0">
              <a:spAutoFit/>
            </a:bodyPr>
            <a:lstStyle/>
            <a:p>
              <a:pPr>
                <a:lnSpc>
                  <a:spcPct val="100000"/>
                </a:lnSpc>
                <a:spcBef>
                  <a:spcPts val="600"/>
                </a:spcBef>
              </a:pPr>
              <a:r>
                <a:rPr lang="en-GB" sz="800">
                  <a:solidFill>
                    <a:schemeClr val="accent1"/>
                  </a:solidFill>
                </a:rPr>
                <a:t>Heat  network</a:t>
              </a:r>
            </a:p>
          </p:txBody>
        </p:sp>
      </p:grpSp>
    </p:spTree>
    <p:extLst>
      <p:ext uri="{BB962C8B-B14F-4D97-AF65-F5344CB8AC3E}">
        <p14:creationId xmlns:p14="http://schemas.microsoft.com/office/powerpoint/2010/main" val="31205341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07544DE-28A5-187B-11F0-79E105CFDF35}"/>
              </a:ext>
            </a:extLst>
          </p:cNvPr>
          <p:cNvSpPr>
            <a:spLocks noGrp="1"/>
          </p:cNvSpPr>
          <p:nvPr>
            <p:ph type="sldNum" sz="quarter" idx="12"/>
          </p:nvPr>
        </p:nvSpPr>
        <p:spPr>
          <a:xfrm>
            <a:off x="540000" y="6374553"/>
            <a:ext cx="266400" cy="145195"/>
          </a:xfrm>
        </p:spPr>
        <p:txBody>
          <a:bodyPr/>
          <a:lstStyle/>
          <a:p>
            <a:fld id="{5BA07366-CB75-4AA8-9E5B-928B849F427C}" type="slidenum">
              <a:rPr lang="en-GB" smtClean="0"/>
              <a:t>28</a:t>
            </a:fld>
            <a:endParaRPr lang="en-GB"/>
          </a:p>
        </p:txBody>
      </p:sp>
      <p:graphicFrame>
        <p:nvGraphicFramePr>
          <p:cNvPr id="12" name="Table 12">
            <a:extLst>
              <a:ext uri="{FF2B5EF4-FFF2-40B4-BE49-F238E27FC236}">
                <a16:creationId xmlns:a16="http://schemas.microsoft.com/office/drawing/2014/main" id="{0ED9C046-E145-8375-65AC-6D74B129FCA8}"/>
              </a:ext>
            </a:extLst>
          </p:cNvPr>
          <p:cNvGraphicFramePr>
            <a:graphicFrameLocks noGrp="1"/>
          </p:cNvGraphicFramePr>
          <p:nvPr>
            <p:extLst>
              <p:ext uri="{D42A27DB-BD31-4B8C-83A1-F6EECF244321}">
                <p14:modId xmlns:p14="http://schemas.microsoft.com/office/powerpoint/2010/main" val="2699009845"/>
              </p:ext>
            </p:extLst>
          </p:nvPr>
        </p:nvGraphicFramePr>
        <p:xfrm>
          <a:off x="0" y="8389"/>
          <a:ext cx="12240000" cy="6840000"/>
        </p:xfrm>
        <a:graphic>
          <a:graphicData uri="http://schemas.openxmlformats.org/drawingml/2006/table">
            <a:tbl>
              <a:tblPr firstCol="1" bandRow="1">
                <a:tableStyleId>{5C22544A-7EE6-4342-B048-85BDC9FD1C3A}</a:tableStyleId>
              </a:tblPr>
              <a:tblGrid>
                <a:gridCol w="1227611">
                  <a:extLst>
                    <a:ext uri="{9D8B030D-6E8A-4147-A177-3AD203B41FA5}">
                      <a16:colId xmlns:a16="http://schemas.microsoft.com/office/drawing/2014/main" val="1608248868"/>
                    </a:ext>
                  </a:extLst>
                </a:gridCol>
                <a:gridCol w="4874336">
                  <a:extLst>
                    <a:ext uri="{9D8B030D-6E8A-4147-A177-3AD203B41FA5}">
                      <a16:colId xmlns:a16="http://schemas.microsoft.com/office/drawing/2014/main" val="247346671"/>
                    </a:ext>
                  </a:extLst>
                </a:gridCol>
                <a:gridCol w="1227611">
                  <a:extLst>
                    <a:ext uri="{9D8B030D-6E8A-4147-A177-3AD203B41FA5}">
                      <a16:colId xmlns:a16="http://schemas.microsoft.com/office/drawing/2014/main" val="3112085081"/>
                    </a:ext>
                  </a:extLst>
                </a:gridCol>
                <a:gridCol w="4910442">
                  <a:extLst>
                    <a:ext uri="{9D8B030D-6E8A-4147-A177-3AD203B41FA5}">
                      <a16:colId xmlns:a16="http://schemas.microsoft.com/office/drawing/2014/main" val="3915988822"/>
                    </a:ext>
                  </a:extLst>
                </a:gridCol>
              </a:tblGrid>
              <a:tr h="361102">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bg1"/>
                          </a:solidFill>
                        </a:rPr>
                        <a:t>UC4: </a:t>
                      </a:r>
                      <a:r>
                        <a:rPr lang="en-GB" sz="1200" dirty="0"/>
                        <a:t>HYDROGEN STORAGE TO MAXIMISE RECOVERY OF RENEWABLE ENERGY</a:t>
                      </a:r>
                    </a:p>
                  </a:txBody>
                  <a:tcPr anchor="ctr">
                    <a:lnB w="38100" cap="flat" cmpd="sng" algn="ctr">
                      <a:solidFill>
                        <a:schemeClr val="bg1"/>
                      </a:solidFill>
                      <a:prstDash val="solid"/>
                      <a:round/>
                      <a:headEnd type="none" w="med" len="med"/>
                      <a:tailEnd type="none" w="med" len="med"/>
                    </a:lnB>
                  </a:tcPr>
                </a:tc>
                <a:tc hMerge="1">
                  <a:txBody>
                    <a:bodyPr/>
                    <a:lstStyle/>
                    <a:p>
                      <a:endParaRPr lang="en-GB" sz="1200">
                        <a:solidFill>
                          <a:schemeClr val="bg1"/>
                        </a:solidFill>
                      </a:endParaRPr>
                    </a:p>
                  </a:txBody>
                  <a:tcPr>
                    <a:solidFill>
                      <a:schemeClr val="tx2"/>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378060462"/>
                  </a:ext>
                </a:extLst>
              </a:tr>
              <a:tr h="550320">
                <a:tc>
                  <a:txBody>
                    <a:bodyPr/>
                    <a:lstStyle/>
                    <a:p>
                      <a:r>
                        <a:rPr lang="en-GB" sz="1000" dirty="0"/>
                        <a:t>Goal</a:t>
                      </a:r>
                    </a:p>
                  </a:txBody>
                  <a:tcPr>
                    <a:lnT w="38100" cap="flat" cmpd="sng" algn="ctr">
                      <a:solidFill>
                        <a:schemeClr val="bg1"/>
                      </a:solidFill>
                      <a:prstDash val="solid"/>
                      <a:round/>
                      <a:headEnd type="none" w="med" len="med"/>
                      <a:tailEnd type="none" w="med" len="med"/>
                    </a:lnT>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t>Optimise hydrogen storage design and plan to facilitate net zero, ensure security of supply and facilitate competitive markets.</a:t>
                      </a:r>
                    </a:p>
                    <a:p>
                      <a:endParaRPr lang="en-GB" sz="1000" dirty="0">
                        <a:solidFill>
                          <a:schemeClr val="tx1"/>
                        </a:solidFill>
                      </a:endParaRPr>
                    </a:p>
                  </a:txBody>
                  <a:tcPr>
                    <a:solidFill>
                      <a:schemeClr val="bg1">
                        <a:lumMod val="95000"/>
                      </a:schemeClr>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Associated Synergies/ Benefits</a:t>
                      </a:r>
                    </a:p>
                    <a:p>
                      <a:endParaRPr lang="en-GB" sz="1000" b="1" dirty="0">
                        <a:solidFill>
                          <a:schemeClr val="bg1"/>
                        </a:solidFill>
                      </a:endParaRPr>
                    </a:p>
                  </a:txBody>
                  <a:tcPr>
                    <a:solidFill>
                      <a:srgbClr val="0F204B"/>
                    </a:solidFill>
                  </a:tcPr>
                </a:tc>
                <a:tc rowSpan="2">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dirty="0"/>
                        <a:t>Contribute to the Long Duration Storage Strategy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dirty="0"/>
                        <a:t>Reduce emissions from electricity system balancing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dirty="0"/>
                        <a:t>Facilitate innovation</a:t>
                      </a:r>
                    </a:p>
                    <a:p>
                      <a:endParaRPr lang="en-GB" sz="1000" dirty="0"/>
                    </a:p>
                  </a:txBody>
                  <a:tcPr>
                    <a:lnT w="38100" cap="flat" cmpd="sng" algn="ctr">
                      <a:solidFill>
                        <a:schemeClr val="bg1"/>
                      </a:solid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2793467315"/>
                  </a:ext>
                </a:extLst>
              </a:tr>
              <a:tr h="550320">
                <a:tc>
                  <a:txBody>
                    <a:bodyPr/>
                    <a:lstStyle/>
                    <a:p>
                      <a:r>
                        <a:rPr lang="en-GB" sz="1000" dirty="0"/>
                        <a:t>“Networked Energy” Elements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t>Electricity generation, onshore electricity and gas networks, hydrogen production, flexibility/storage </a:t>
                      </a:r>
                    </a:p>
                  </a:txBody>
                  <a:tcPr>
                    <a:solidFill>
                      <a:schemeClr val="bg1">
                        <a:lumMod val="95000"/>
                      </a:schemeClr>
                    </a:solidFill>
                  </a:tcPr>
                </a:tc>
                <a:tc vMerge="1">
                  <a:txBody>
                    <a:bodyPr/>
                    <a:lstStyle/>
                    <a:p>
                      <a:endParaRPr lang="en-GB" sz="1000">
                        <a:solidFill>
                          <a:schemeClr val="bg1"/>
                        </a:solidFill>
                      </a:endParaRPr>
                    </a:p>
                  </a:txBody>
                  <a:tcPr>
                    <a:solidFill>
                      <a:srgbClr val="0F204B"/>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i="0"/>
                    </a:p>
                  </a:txBody>
                  <a:tcPr>
                    <a:solidFill>
                      <a:schemeClr val="bg1">
                        <a:lumMod val="95000"/>
                      </a:schemeClr>
                    </a:solidFill>
                  </a:tcPr>
                </a:tc>
                <a:extLst>
                  <a:ext uri="{0D108BD9-81ED-4DB2-BD59-A6C34878D82A}">
                    <a16:rowId xmlns:a16="http://schemas.microsoft.com/office/drawing/2014/main" val="1016739233"/>
                  </a:ext>
                </a:extLst>
              </a:tr>
              <a:tr h="10089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solidFill>
                            <a:schemeClr val="bg1"/>
                          </a:solidFill>
                        </a:rPr>
                        <a:t>Stakeholders</a:t>
                      </a:r>
                    </a:p>
                    <a:p>
                      <a:endParaRPr lang="en-GB" sz="1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dirty="0"/>
                        <a:t>Renewable generators, storage operators, hydrogen networks, peaking plant, electricity networks, Crown Estate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i="0" dirty="0">
                        <a:latin typeface="+mn-lt"/>
                      </a:endParaRPr>
                    </a:p>
                  </a:txBody>
                  <a:tcP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Key Barriers and Dependencies</a:t>
                      </a:r>
                    </a:p>
                    <a:p>
                      <a:endParaRPr lang="en-GB" sz="1000" b="1" dirty="0">
                        <a:solidFill>
                          <a:schemeClr val="bg1"/>
                        </a:solidFill>
                      </a:endParaRPr>
                    </a:p>
                  </a:txBody>
                  <a:tcPr>
                    <a:solidFill>
                      <a:srgbClr val="0F204B"/>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i="0" dirty="0">
                          <a:latin typeface="+mn-lt"/>
                        </a:rPr>
                        <a:t>Interdependency between renewable electricity generation, power grid capacity, electrolysis capacity, hydrogen storage, hydrogen pipelines and hydrogen power generation capacity.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i="0" dirty="0">
                          <a:latin typeface="+mn-lt"/>
                        </a:rPr>
                        <a:t>Barriers include long lead times for geological hydrogen storage and the need to coordinate the above interdependencies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i="0" dirty="0">
                          <a:latin typeface="+mn-lt"/>
                        </a:rPr>
                        <a:t>Funding for the gas networks</a:t>
                      </a:r>
                    </a:p>
                  </a:txBody>
                  <a:tcPr>
                    <a:solidFill>
                      <a:schemeClr val="bg1">
                        <a:lumMod val="95000"/>
                      </a:schemeClr>
                    </a:solidFill>
                  </a:tcPr>
                </a:tc>
                <a:extLst>
                  <a:ext uri="{0D108BD9-81ED-4DB2-BD59-A6C34878D82A}">
                    <a16:rowId xmlns:a16="http://schemas.microsoft.com/office/drawing/2014/main" val="1998079933"/>
                  </a:ext>
                </a:extLst>
              </a:tr>
              <a:tr h="2924929">
                <a:tc>
                  <a:txBody>
                    <a:bodyPr/>
                    <a:lstStyle/>
                    <a:p>
                      <a:r>
                        <a:rPr lang="en-GB" sz="1000" dirty="0"/>
                        <a:t>Description</a:t>
                      </a:r>
                    </a:p>
                  </a:txBody>
                  <a:tcPr>
                    <a:lnB w="38100" cap="flat" cmpd="sng" algn="ctr">
                      <a:solidFill>
                        <a:schemeClr val="bg1"/>
                      </a:solidFill>
                      <a:prstDash val="solid"/>
                      <a:round/>
                      <a:headEnd type="none" w="med" len="med"/>
                      <a:tailEnd type="none" w="med" len="med"/>
                    </a:lnB>
                  </a:tcPr>
                </a:tc>
                <a:tc gridSpan="3">
                  <a:txBody>
                    <a:bodyPr/>
                    <a:lstStyle/>
                    <a:p>
                      <a:r>
                        <a:rPr lang="en-GB" sz="1000" dirty="0">
                          <a:solidFill>
                            <a:schemeClr val="tx1"/>
                          </a:solidFill>
                        </a:rPr>
                        <a:t>One of the UK Government’s ambition is to increase offshore wind capacity to 40 GW by 2030 as part of reaching the net zero target by 2050. Although this power capacity will generally facilitate net zero, security of supply and system balancing, the networks will also need to plan for long periods of low wind output and remaining electricity demand will need to be met by other sources. For example, when heating demand is very high and wind power generation is low for 2-3 days, long duration storage is required.</a:t>
                      </a:r>
                    </a:p>
                    <a:p>
                      <a:endParaRPr lang="en-GB" sz="1000" dirty="0">
                        <a:solidFill>
                          <a:schemeClr val="tx1"/>
                        </a:solidFill>
                      </a:endParaRPr>
                    </a:p>
                    <a:p>
                      <a:r>
                        <a:rPr lang="en-GB" sz="1000" dirty="0">
                          <a:solidFill>
                            <a:schemeClr val="tx1"/>
                          </a:solidFill>
                        </a:rPr>
                        <a:t>Whilst natural gas peaking plant provides a solution to this issue, this does not align with net zero and the targets on the use of unabated gas.  Hydrogen storage and peaking power generation could provide a viable solution (as set out in the recent BEIS’ Long Duration Energy Storage report and the Climate Change Committee’s decarbonised power system report), but several factors need to be considered by the FSO.</a:t>
                      </a:r>
                    </a:p>
                    <a:p>
                      <a:endParaRPr lang="en-GB" sz="1000" dirty="0">
                        <a:solidFill>
                          <a:schemeClr val="tx1"/>
                        </a:solidFill>
                        <a:cs typeface="Arial"/>
                      </a:endParaRPr>
                    </a:p>
                    <a:p>
                      <a:r>
                        <a:rPr lang="en-GB" sz="1000" dirty="0">
                          <a:solidFill>
                            <a:schemeClr val="tx1"/>
                          </a:solidFill>
                          <a:cs typeface="Arial"/>
                        </a:rPr>
                        <a:t>The FSO can inform decision making on the following:</a:t>
                      </a:r>
                    </a:p>
                    <a:p>
                      <a:r>
                        <a:rPr lang="en-GB" sz="1000" dirty="0">
                          <a:solidFill>
                            <a:schemeClr val="tx1"/>
                          </a:solidFill>
                        </a:rPr>
                        <a:t>1. </a:t>
                      </a:r>
                      <a:r>
                        <a:rPr lang="en-GB" sz="1000" b="1" dirty="0">
                          <a:solidFill>
                            <a:schemeClr val="tx1"/>
                          </a:solidFill>
                        </a:rPr>
                        <a:t>When is H</a:t>
                      </a:r>
                      <a:r>
                        <a:rPr lang="en-GB" sz="1000" b="1" baseline="-25000" dirty="0">
                          <a:solidFill>
                            <a:schemeClr val="tx1"/>
                          </a:solidFill>
                        </a:rPr>
                        <a:t>2</a:t>
                      </a:r>
                      <a:r>
                        <a:rPr lang="en-GB" sz="1000" b="1" dirty="0">
                          <a:solidFill>
                            <a:schemeClr val="tx1"/>
                          </a:solidFill>
                        </a:rPr>
                        <a:t> storage required? </a:t>
                      </a:r>
                      <a:r>
                        <a:rPr lang="en-GB" sz="1000" dirty="0">
                          <a:solidFill>
                            <a:schemeClr val="tx1"/>
                          </a:solidFill>
                        </a:rPr>
                        <a:t>The lead time for developing hydrogen storage is from 5 to 10 years. So operators need to start investing and planning for hydrogen storage well before hydrogen can be used. Delivery time is critical for net zero progress as well as to ensure security of supply and system balancing. </a:t>
                      </a:r>
                      <a:endParaRPr lang="en-GB" sz="1000" dirty="0">
                        <a:solidFill>
                          <a:schemeClr val="tx1"/>
                        </a:solidFill>
                        <a:cs typeface="Arial"/>
                      </a:endParaRPr>
                    </a:p>
                    <a:p>
                      <a:r>
                        <a:rPr lang="en-GB" sz="1000" dirty="0">
                          <a:solidFill>
                            <a:schemeClr val="tx1"/>
                          </a:solidFill>
                        </a:rPr>
                        <a:t>2. </a:t>
                      </a:r>
                      <a:r>
                        <a:rPr lang="en-GB" sz="1000" b="1" dirty="0">
                          <a:solidFill>
                            <a:schemeClr val="tx1"/>
                          </a:solidFill>
                        </a:rPr>
                        <a:t>How much H</a:t>
                      </a:r>
                      <a:r>
                        <a:rPr lang="en-GB" sz="1000" b="1" baseline="-25000" dirty="0">
                          <a:solidFill>
                            <a:schemeClr val="tx1"/>
                          </a:solidFill>
                        </a:rPr>
                        <a:t>2</a:t>
                      </a:r>
                      <a:r>
                        <a:rPr lang="en-GB" sz="1000" b="1" dirty="0">
                          <a:solidFill>
                            <a:schemeClr val="tx1"/>
                          </a:solidFill>
                        </a:rPr>
                        <a:t> and what are the suitable H</a:t>
                      </a:r>
                      <a:r>
                        <a:rPr lang="en-GB" sz="1000" b="1" baseline="-25000" dirty="0">
                          <a:solidFill>
                            <a:schemeClr val="tx1"/>
                          </a:solidFill>
                        </a:rPr>
                        <a:t>2</a:t>
                      </a:r>
                      <a:r>
                        <a:rPr lang="en-GB" sz="1000" b="1" dirty="0">
                          <a:solidFill>
                            <a:schemeClr val="tx1"/>
                          </a:solidFill>
                        </a:rPr>
                        <a:t> storage forms for different conditions? </a:t>
                      </a:r>
                      <a:r>
                        <a:rPr lang="en-GB" sz="1000" dirty="0">
                          <a:solidFill>
                            <a:schemeClr val="tx1"/>
                          </a:solidFill>
                        </a:rPr>
                        <a:t>The FSO could provide advice and optimise the hydrogen storage design including considerations such as the volume of storage required, the scale of storage required, withdrawal rate, energy losses of hydrogen as hydrogen is produced from power, stored and then fed back to the network. </a:t>
                      </a:r>
                    </a:p>
                    <a:p>
                      <a:r>
                        <a:rPr lang="en-GB" sz="1000" dirty="0">
                          <a:solidFill>
                            <a:schemeClr val="tx1"/>
                          </a:solidFill>
                        </a:rPr>
                        <a:t>3. </a:t>
                      </a:r>
                      <a:r>
                        <a:rPr lang="en-GB" sz="1000" b="1" dirty="0">
                          <a:solidFill>
                            <a:schemeClr val="tx1"/>
                          </a:solidFill>
                        </a:rPr>
                        <a:t>Where should the H</a:t>
                      </a:r>
                      <a:r>
                        <a:rPr lang="en-GB" sz="1000" b="1" baseline="-25000" dirty="0">
                          <a:solidFill>
                            <a:schemeClr val="tx1"/>
                          </a:solidFill>
                        </a:rPr>
                        <a:t>2</a:t>
                      </a:r>
                      <a:r>
                        <a:rPr lang="en-GB" sz="1000" b="1" dirty="0">
                          <a:solidFill>
                            <a:schemeClr val="tx1"/>
                          </a:solidFill>
                        </a:rPr>
                        <a:t> storage facilities be located? </a:t>
                      </a:r>
                      <a:r>
                        <a:rPr lang="en-GB" sz="1000" b="0" dirty="0">
                          <a:solidFill>
                            <a:schemeClr val="tx1"/>
                          </a:solidFill>
                        </a:rPr>
                        <a:t>The location of H</a:t>
                      </a:r>
                      <a:r>
                        <a:rPr lang="en-GB" sz="1000" b="0" baseline="-25000" dirty="0">
                          <a:solidFill>
                            <a:schemeClr val="tx1"/>
                          </a:solidFill>
                        </a:rPr>
                        <a:t>2</a:t>
                      </a:r>
                      <a:r>
                        <a:rPr lang="en-GB" sz="1000" b="0" dirty="0">
                          <a:solidFill>
                            <a:schemeClr val="tx1"/>
                          </a:solidFill>
                        </a:rPr>
                        <a:t> storage facilities is a difficult decisions as it depends on the location of the generation facility, the transportation options for H</a:t>
                      </a:r>
                      <a:r>
                        <a:rPr lang="en-GB" sz="1000" b="0" baseline="-25000" dirty="0">
                          <a:solidFill>
                            <a:schemeClr val="tx1"/>
                          </a:solidFill>
                        </a:rPr>
                        <a:t>2</a:t>
                      </a:r>
                      <a:r>
                        <a:rPr lang="en-GB" sz="1000" b="0" dirty="0">
                          <a:solidFill>
                            <a:schemeClr val="tx1"/>
                          </a:solidFill>
                        </a:rPr>
                        <a:t> and the geological condition of the area (e.g. in case of salt cavern H</a:t>
                      </a:r>
                      <a:r>
                        <a:rPr lang="en-GB" sz="1000" b="0" baseline="-25000" dirty="0">
                          <a:solidFill>
                            <a:schemeClr val="tx1"/>
                          </a:solidFill>
                        </a:rPr>
                        <a:t>2</a:t>
                      </a:r>
                      <a:r>
                        <a:rPr lang="en-GB" sz="1000" b="0" dirty="0">
                          <a:solidFill>
                            <a:schemeClr val="tx1"/>
                          </a:solidFill>
                        </a:rPr>
                        <a:t> storage). In addition, the FSO will need to consider the location of H</a:t>
                      </a:r>
                      <a:r>
                        <a:rPr lang="en-GB" sz="1000" b="0" baseline="-25000" dirty="0">
                          <a:solidFill>
                            <a:schemeClr val="tx1"/>
                          </a:solidFill>
                        </a:rPr>
                        <a:t>2</a:t>
                      </a:r>
                      <a:r>
                        <a:rPr lang="en-GB" sz="1000" b="0" dirty="0">
                          <a:solidFill>
                            <a:schemeClr val="tx1"/>
                          </a:solidFill>
                        </a:rPr>
                        <a:t> storage with regard to the location of the electricity network constraints. </a:t>
                      </a:r>
                      <a:endParaRPr lang="en-GB" sz="1000" dirty="0">
                        <a:solidFill>
                          <a:schemeClr val="tx1"/>
                        </a:solidFill>
                      </a:endParaRPr>
                    </a:p>
                    <a:p>
                      <a:r>
                        <a:rPr lang="en-GB" sz="1000" i="0" dirty="0">
                          <a:solidFill>
                            <a:schemeClr val="tx1"/>
                          </a:solidFill>
                        </a:rPr>
                        <a:t>4.  At later stage, th</a:t>
                      </a:r>
                      <a:r>
                        <a:rPr lang="en-GB" sz="1000" dirty="0">
                          <a:solidFill>
                            <a:schemeClr val="tx1"/>
                          </a:solidFill>
                        </a:rPr>
                        <a:t>e FSO will also need to consider how to operate a system with all the different flexible sources (e.g. hydrogen storage, vehicle to grid, batteries) and </a:t>
                      </a:r>
                      <a:r>
                        <a:rPr lang="en-GB" sz="1000" b="1" dirty="0">
                          <a:solidFill>
                            <a:schemeClr val="tx1"/>
                          </a:solidFill>
                        </a:rPr>
                        <a:t>facilitate free and fair markets for the different technologies. </a:t>
                      </a:r>
                      <a:endParaRPr lang="en-GB" sz="1000" dirty="0">
                        <a:cs typeface="Arial"/>
                      </a:endParaRPr>
                    </a:p>
                  </a:txBody>
                  <a:tcPr>
                    <a:lnB w="3810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GB" sz="1000"/>
                    </a:p>
                  </a:txBody>
                  <a:tcPr>
                    <a:lnB w="3810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GB" sz="1000"/>
                    </a:p>
                  </a:txBody>
                  <a:tcPr>
                    <a:lnB w="381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075743074"/>
                  </a:ext>
                </a:extLst>
              </a:tr>
              <a:tr h="1444409">
                <a:tc gridSpan="4">
                  <a:txBody>
                    <a:bodyPr/>
                    <a:lstStyle/>
                    <a:p>
                      <a:r>
                        <a:rPr lang="en-GB" sz="1000" dirty="0"/>
                        <a:t>What does it mean for the FSO?</a:t>
                      </a:r>
                    </a:p>
                    <a:p>
                      <a:r>
                        <a:rPr lang="en-GB" sz="1000" b="0" dirty="0">
                          <a:solidFill>
                            <a:schemeClr val="bg1"/>
                          </a:solidFill>
                        </a:rPr>
                        <a:t>The role of the FSO would be to: </a:t>
                      </a:r>
                    </a:p>
                    <a:p>
                      <a:pPr marL="228600" indent="-228600">
                        <a:buFont typeface="+mj-lt"/>
                        <a:buAutoNum type="arabicPeriod"/>
                      </a:pPr>
                      <a:r>
                        <a:rPr lang="en-GB" sz="1000" b="0" dirty="0">
                          <a:solidFill>
                            <a:schemeClr val="bg1"/>
                          </a:solidFill>
                        </a:rPr>
                        <a:t>Contribute to strategic national decisions on hydrogen storage capacity.</a:t>
                      </a:r>
                    </a:p>
                    <a:p>
                      <a:pPr marL="228600" indent="-228600">
                        <a:buFont typeface="+mj-lt"/>
                        <a:buAutoNum type="arabicPeriod"/>
                      </a:pPr>
                      <a:r>
                        <a:rPr lang="en-GB" sz="1000" b="0" dirty="0">
                          <a:solidFill>
                            <a:schemeClr val="bg1"/>
                          </a:solidFill>
                        </a:rPr>
                        <a:t>Provide advice to Government based on forecasts of required hydrogen power generation capacity to ensure the smooth running of a decarbonised power sector.</a:t>
                      </a:r>
                    </a:p>
                    <a:p>
                      <a:pPr marL="228600" indent="-228600">
                        <a:buFont typeface="+mj-lt"/>
                        <a:buAutoNum type="arabicPeriod"/>
                      </a:pPr>
                      <a:r>
                        <a:rPr lang="en-GB" sz="1000" b="0" dirty="0">
                          <a:solidFill>
                            <a:schemeClr val="bg1"/>
                          </a:solidFill>
                        </a:rPr>
                        <a:t>Complement the advice provided by geological organisations through advising on where hydrogen storage would make sense from an above-ground perspective e.g. in relation to location of power and hydrogen transmission.</a:t>
                      </a:r>
                    </a:p>
                  </a:txBody>
                  <a:tcPr>
                    <a:lnT w="38100" cap="flat" cmpd="sng" algn="ctr">
                      <a:solidFill>
                        <a:schemeClr val="bg1"/>
                      </a:solidFill>
                      <a:prstDash val="solid"/>
                      <a:round/>
                      <a:headEnd type="none" w="med" len="med"/>
                      <a:tailEnd type="none" w="med" len="med"/>
                    </a:lnT>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i="1">
                          <a:solidFill>
                            <a:schemeClr val="tx1"/>
                          </a:solidFill>
                        </a:rPr>
                        <a:t>To be completed at later phase</a:t>
                      </a:r>
                      <a:endParaRPr lang="en-GB" sz="1100" i="1">
                        <a:solidFill>
                          <a:schemeClr val="tx1"/>
                        </a:solidFill>
                        <a:cs typeface="Arial"/>
                      </a:endParaRPr>
                    </a:p>
                  </a:txBody>
                  <a:tcPr>
                    <a:lnT w="38100" cap="flat" cmpd="sng" algn="ctr">
                      <a:solidFill>
                        <a:schemeClr val="bg1"/>
                      </a:solidFill>
                      <a:prstDash val="solid"/>
                      <a:round/>
                      <a:headEnd type="none" w="med" len="med"/>
                      <a:tailEnd type="none" w="med" len="med"/>
                    </a:lnT>
                    <a:solidFill>
                      <a:schemeClr val="bg1">
                        <a:lumMod val="95000"/>
                      </a:schemeClr>
                    </a:solidFill>
                  </a:tcPr>
                </a:tc>
                <a:tc hMerge="1">
                  <a:txBody>
                    <a:bodyPr/>
                    <a:lstStyle/>
                    <a:p>
                      <a:endParaRPr lang="en-GB"/>
                    </a:p>
                  </a:txBody>
                  <a:tcPr>
                    <a:lnT w="38100" cap="flat" cmpd="sng" algn="ctr">
                      <a:solidFill>
                        <a:schemeClr val="bg1"/>
                      </a:solidFill>
                      <a:prstDash val="solid"/>
                      <a:round/>
                      <a:headEnd type="none" w="med" len="med"/>
                      <a:tailEnd type="none" w="med" len="med"/>
                    </a:lnT>
                  </a:tcPr>
                </a:tc>
                <a:tc hMerge="1">
                  <a:txBody>
                    <a:bodyPr/>
                    <a:lstStyle/>
                    <a:p>
                      <a:endParaRPr lang="en-GB"/>
                    </a:p>
                  </a:txBody>
                  <a:tcPr/>
                </a:tc>
                <a:extLst>
                  <a:ext uri="{0D108BD9-81ED-4DB2-BD59-A6C34878D82A}">
                    <a16:rowId xmlns:a16="http://schemas.microsoft.com/office/drawing/2014/main" val="3965796589"/>
                  </a:ext>
                </a:extLst>
              </a:tr>
            </a:tbl>
          </a:graphicData>
        </a:graphic>
      </p:graphicFrame>
      <p:pic>
        <p:nvPicPr>
          <p:cNvPr id="2" name="Picture 1">
            <a:extLst>
              <a:ext uri="{FF2B5EF4-FFF2-40B4-BE49-F238E27FC236}">
                <a16:creationId xmlns:a16="http://schemas.microsoft.com/office/drawing/2014/main" id="{E79FEABA-76EB-D0FC-F6C6-5424A9CFF032}"/>
              </a:ext>
            </a:extLst>
          </p:cNvPr>
          <p:cNvPicPr>
            <a:picLocks noChangeAspect="1"/>
          </p:cNvPicPr>
          <p:nvPr/>
        </p:nvPicPr>
        <p:blipFill>
          <a:blip r:embed="rId3"/>
          <a:stretch>
            <a:fillRect/>
          </a:stretch>
        </p:blipFill>
        <p:spPr>
          <a:xfrm>
            <a:off x="10802701" y="25640"/>
            <a:ext cx="233758" cy="314018"/>
          </a:xfrm>
          <a:prstGeom prst="rect">
            <a:avLst/>
          </a:prstGeom>
        </p:spPr>
      </p:pic>
      <p:sp>
        <p:nvSpPr>
          <p:cNvPr id="8" name="Date Placeholder 7">
            <a:extLst>
              <a:ext uri="{FF2B5EF4-FFF2-40B4-BE49-F238E27FC236}">
                <a16:creationId xmlns:a16="http://schemas.microsoft.com/office/drawing/2014/main" id="{56D2EA10-2A27-09A3-317C-664A32C40A8E}"/>
              </a:ext>
            </a:extLst>
          </p:cNvPr>
          <p:cNvSpPr>
            <a:spLocks noGrp="1"/>
          </p:cNvSpPr>
          <p:nvPr>
            <p:ph type="dt" sz="half" idx="10"/>
          </p:nvPr>
        </p:nvSpPr>
        <p:spPr/>
        <p:txBody>
          <a:bodyPr/>
          <a:lstStyle/>
          <a:p>
            <a:fld id="{0090776B-86BC-4D3D-906D-21C2E00A716F}" type="datetime4">
              <a:rPr lang="en-GB" smtClean="0"/>
              <a:t>23 January 2024</a:t>
            </a:fld>
            <a:endParaRPr lang="en-GB"/>
          </a:p>
        </p:txBody>
      </p:sp>
      <p:pic>
        <p:nvPicPr>
          <p:cNvPr id="9" name="Picture 8">
            <a:extLst>
              <a:ext uri="{FF2B5EF4-FFF2-40B4-BE49-F238E27FC236}">
                <a16:creationId xmlns:a16="http://schemas.microsoft.com/office/drawing/2014/main" id="{EDFC1142-D942-4A16-B448-18DF1BAC10E3}"/>
              </a:ext>
            </a:extLst>
          </p:cNvPr>
          <p:cNvPicPr>
            <a:picLocks noChangeAspect="1"/>
          </p:cNvPicPr>
          <p:nvPr/>
        </p:nvPicPr>
        <p:blipFill>
          <a:blip r:embed="rId4"/>
          <a:stretch>
            <a:fillRect/>
          </a:stretch>
        </p:blipFill>
        <p:spPr>
          <a:xfrm>
            <a:off x="11125504" y="36917"/>
            <a:ext cx="288000" cy="302741"/>
          </a:xfrm>
          <a:prstGeom prst="rect">
            <a:avLst/>
          </a:prstGeom>
        </p:spPr>
      </p:pic>
      <p:sp>
        <p:nvSpPr>
          <p:cNvPr id="10" name="TextBox 9">
            <a:extLst>
              <a:ext uri="{FF2B5EF4-FFF2-40B4-BE49-F238E27FC236}">
                <a16:creationId xmlns:a16="http://schemas.microsoft.com/office/drawing/2014/main" id="{1B76643B-3F97-4AA2-BC25-8E919FC49D8F}"/>
              </a:ext>
            </a:extLst>
          </p:cNvPr>
          <p:cNvSpPr txBox="1"/>
          <p:nvPr/>
        </p:nvSpPr>
        <p:spPr>
          <a:xfrm>
            <a:off x="11502549" y="31881"/>
            <a:ext cx="288000" cy="307777"/>
          </a:xfrm>
          <a:prstGeom prst="rect">
            <a:avLst/>
          </a:prstGeom>
          <a:noFill/>
        </p:spPr>
        <p:txBody>
          <a:bodyPr wrap="square" lIns="0" tIns="0" rIns="0" bIns="0" rtlCol="0">
            <a:spAutoFit/>
          </a:bodyPr>
          <a:lstStyle/>
          <a:p>
            <a:pPr algn="l">
              <a:lnSpc>
                <a:spcPct val="100000"/>
              </a:lnSpc>
              <a:spcBef>
                <a:spcPts val="600"/>
              </a:spcBef>
            </a:pPr>
            <a:r>
              <a:rPr lang="en-GB" sz="2000" b="1" dirty="0">
                <a:solidFill>
                  <a:schemeClr val="bg1"/>
                </a:solidFill>
              </a:rPr>
              <a:t>H</a:t>
            </a:r>
            <a:r>
              <a:rPr lang="en-GB" sz="2000" b="1" baseline="-25000" dirty="0">
                <a:solidFill>
                  <a:schemeClr val="bg1"/>
                </a:solidFill>
              </a:rPr>
              <a:t>2</a:t>
            </a:r>
          </a:p>
        </p:txBody>
      </p:sp>
      <p:pic>
        <p:nvPicPr>
          <p:cNvPr id="11" name="Picture 10">
            <a:extLst>
              <a:ext uri="{FF2B5EF4-FFF2-40B4-BE49-F238E27FC236}">
                <a16:creationId xmlns:a16="http://schemas.microsoft.com/office/drawing/2014/main" id="{E1A0E295-0DC9-44D5-8344-3F9264EAA678}"/>
              </a:ext>
            </a:extLst>
          </p:cNvPr>
          <p:cNvPicPr>
            <a:picLocks noChangeAspect="1"/>
          </p:cNvPicPr>
          <p:nvPr/>
        </p:nvPicPr>
        <p:blipFill>
          <a:blip r:embed="rId5"/>
          <a:stretch>
            <a:fillRect/>
          </a:stretch>
        </p:blipFill>
        <p:spPr>
          <a:xfrm>
            <a:off x="11879595" y="28338"/>
            <a:ext cx="288000" cy="311320"/>
          </a:xfrm>
          <a:prstGeom prst="rect">
            <a:avLst/>
          </a:prstGeom>
        </p:spPr>
      </p:pic>
    </p:spTree>
    <p:extLst>
      <p:ext uri="{BB962C8B-B14F-4D97-AF65-F5344CB8AC3E}">
        <p14:creationId xmlns:p14="http://schemas.microsoft.com/office/powerpoint/2010/main" val="41287889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92" name="Connector: Elbow 291">
            <a:extLst>
              <a:ext uri="{FF2B5EF4-FFF2-40B4-BE49-F238E27FC236}">
                <a16:creationId xmlns:a16="http://schemas.microsoft.com/office/drawing/2014/main" id="{D761307E-4FC8-08DF-E308-E12BE573DF39}"/>
              </a:ext>
            </a:extLst>
          </p:cNvPr>
          <p:cNvCxnSpPr>
            <a:cxnSpLocks/>
          </p:cNvCxnSpPr>
          <p:nvPr/>
        </p:nvCxnSpPr>
        <p:spPr>
          <a:xfrm rot="10800000">
            <a:off x="7362555" y="4006883"/>
            <a:ext cx="886418" cy="411832"/>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203" name="Group 202">
            <a:extLst>
              <a:ext uri="{FF2B5EF4-FFF2-40B4-BE49-F238E27FC236}">
                <a16:creationId xmlns:a16="http://schemas.microsoft.com/office/drawing/2014/main" id="{DE93B20C-5117-20D7-9358-B16DB98C71D7}"/>
              </a:ext>
            </a:extLst>
          </p:cNvPr>
          <p:cNvGrpSpPr/>
          <p:nvPr/>
        </p:nvGrpSpPr>
        <p:grpSpPr>
          <a:xfrm>
            <a:off x="5835643" y="3883281"/>
            <a:ext cx="324000" cy="255703"/>
            <a:chOff x="5883273" y="3682113"/>
            <a:chExt cx="324000" cy="255703"/>
          </a:xfrm>
        </p:grpSpPr>
        <p:sp>
          <p:nvSpPr>
            <p:cNvPr id="5" name="Rectangle 4">
              <a:extLst>
                <a:ext uri="{FF2B5EF4-FFF2-40B4-BE49-F238E27FC236}">
                  <a16:creationId xmlns:a16="http://schemas.microsoft.com/office/drawing/2014/main" id="{43519210-852E-6914-D824-84D320D54892}"/>
                </a:ext>
              </a:extLst>
            </p:cNvPr>
            <p:cNvSpPr/>
            <p:nvPr/>
          </p:nvSpPr>
          <p:spPr>
            <a:xfrm>
              <a:off x="5883273" y="3733673"/>
              <a:ext cx="324000" cy="152582"/>
            </a:xfrm>
            <a:prstGeom prst="rect">
              <a:avLst/>
            </a:prstGeom>
            <a:solidFill>
              <a:srgbClr val="F2F2F2">
                <a:alpha val="81961"/>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272" name="Rectangle 271">
              <a:extLst>
                <a:ext uri="{FF2B5EF4-FFF2-40B4-BE49-F238E27FC236}">
                  <a16:creationId xmlns:a16="http://schemas.microsoft.com/office/drawing/2014/main" id="{7328FD76-A993-50E6-B7D4-DA518EAB8C1B}"/>
                </a:ext>
              </a:extLst>
            </p:cNvPr>
            <p:cNvSpPr/>
            <p:nvPr/>
          </p:nvSpPr>
          <p:spPr>
            <a:xfrm>
              <a:off x="5883273" y="3682113"/>
              <a:ext cx="324000" cy="255703"/>
            </a:xfrm>
            <a:prstGeom prst="rect">
              <a:avLst/>
            </a:prstGeom>
            <a:solidFill>
              <a:srgbClr val="F2F2F2">
                <a:alpha val="50196"/>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grpSp>
      <p:sp>
        <p:nvSpPr>
          <p:cNvPr id="4" name="Slide Number Placeholder 3">
            <a:extLst>
              <a:ext uri="{FF2B5EF4-FFF2-40B4-BE49-F238E27FC236}">
                <a16:creationId xmlns:a16="http://schemas.microsoft.com/office/drawing/2014/main" id="{D49BD5B0-4218-B8D9-FD85-04D56C273EC1}"/>
              </a:ext>
            </a:extLst>
          </p:cNvPr>
          <p:cNvSpPr>
            <a:spLocks noGrp="1"/>
          </p:cNvSpPr>
          <p:nvPr>
            <p:ph type="sldNum" sz="quarter" idx="12"/>
          </p:nvPr>
        </p:nvSpPr>
        <p:spPr/>
        <p:txBody>
          <a:bodyPr/>
          <a:lstStyle/>
          <a:p>
            <a:fld id="{5BA07366-CB75-4AA8-9E5B-928B849F427C}" type="slidenum">
              <a:rPr lang="en-GB" smtClean="0"/>
              <a:t>29</a:t>
            </a:fld>
            <a:endParaRPr lang="en-GB"/>
          </a:p>
        </p:txBody>
      </p:sp>
      <p:sp>
        <p:nvSpPr>
          <p:cNvPr id="17" name="Oval 16">
            <a:extLst>
              <a:ext uri="{FF2B5EF4-FFF2-40B4-BE49-F238E27FC236}">
                <a16:creationId xmlns:a16="http://schemas.microsoft.com/office/drawing/2014/main" id="{F536D39C-6E44-A723-D6E2-140D848AF8B0}"/>
              </a:ext>
            </a:extLst>
          </p:cNvPr>
          <p:cNvSpPr/>
          <p:nvPr/>
        </p:nvSpPr>
        <p:spPr>
          <a:xfrm>
            <a:off x="4502053" y="2762989"/>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6</a:t>
            </a:r>
          </a:p>
        </p:txBody>
      </p:sp>
      <p:sp>
        <p:nvSpPr>
          <p:cNvPr id="295" name="Title 1">
            <a:extLst>
              <a:ext uri="{FF2B5EF4-FFF2-40B4-BE49-F238E27FC236}">
                <a16:creationId xmlns:a16="http://schemas.microsoft.com/office/drawing/2014/main" id="{48C90619-A31E-9492-1391-CE5CC8ABB982}"/>
              </a:ext>
            </a:extLst>
          </p:cNvPr>
          <p:cNvSpPr txBox="1">
            <a:spLocks/>
          </p:cNvSpPr>
          <p:nvPr/>
        </p:nvSpPr>
        <p:spPr>
          <a:xfrm>
            <a:off x="97411" y="385010"/>
            <a:ext cx="11110914" cy="936000"/>
          </a:xfrm>
          <a:prstGeom prst="rect">
            <a:avLst/>
          </a:prstGeom>
        </p:spPr>
        <p:txBody>
          <a:bodyPr vert="horz" lIns="0" tIns="0" rIns="0" bIns="0" rtlCol="0" anchor="t" anchorCtr="0">
            <a:noAutofit/>
          </a:bodyPr>
          <a:lstStyle>
            <a:lvl1pPr algn="l" defTabSz="914400" rtl="0" eaLnBrk="1" latinLnBrk="0" hangingPunct="1">
              <a:lnSpc>
                <a:spcPct val="83000"/>
              </a:lnSpc>
              <a:spcBef>
                <a:spcPct val="0"/>
              </a:spcBef>
              <a:buNone/>
              <a:defRPr sz="3600" b="0" kern="1200">
                <a:solidFill>
                  <a:schemeClr val="accent1"/>
                </a:solidFill>
                <a:latin typeface="+mj-lt"/>
                <a:ea typeface="+mj-ea"/>
                <a:cs typeface="+mj-cs"/>
              </a:defRPr>
            </a:lvl1pPr>
          </a:lstStyle>
          <a:p>
            <a:r>
              <a:rPr lang="en-GB" sz="3200" dirty="0"/>
              <a:t>3.2 Use case 5</a:t>
            </a:r>
          </a:p>
        </p:txBody>
      </p:sp>
      <p:sp>
        <p:nvSpPr>
          <p:cNvPr id="6" name="Speech Bubble: Rectangle 5">
            <a:extLst>
              <a:ext uri="{FF2B5EF4-FFF2-40B4-BE49-F238E27FC236}">
                <a16:creationId xmlns:a16="http://schemas.microsoft.com/office/drawing/2014/main" id="{9F7B8526-1C6F-1EC7-F7EF-82FFC201B111}"/>
              </a:ext>
            </a:extLst>
          </p:cNvPr>
          <p:cNvSpPr/>
          <p:nvPr/>
        </p:nvSpPr>
        <p:spPr>
          <a:xfrm>
            <a:off x="3372629" y="2558671"/>
            <a:ext cx="899470" cy="399797"/>
          </a:xfrm>
          <a:prstGeom prst="wedgeRectCallout">
            <a:avLst>
              <a:gd name="adj1" fmla="val 71132"/>
              <a:gd name="adj2" fmla="val 116208"/>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t>Future of gas network</a:t>
            </a:r>
          </a:p>
        </p:txBody>
      </p:sp>
      <p:grpSp>
        <p:nvGrpSpPr>
          <p:cNvPr id="244" name="Group 243">
            <a:extLst>
              <a:ext uri="{FF2B5EF4-FFF2-40B4-BE49-F238E27FC236}">
                <a16:creationId xmlns:a16="http://schemas.microsoft.com/office/drawing/2014/main" id="{53481262-DF8E-E7DA-0776-2AED9FCA8E30}"/>
              </a:ext>
            </a:extLst>
          </p:cNvPr>
          <p:cNvGrpSpPr/>
          <p:nvPr/>
        </p:nvGrpSpPr>
        <p:grpSpPr>
          <a:xfrm>
            <a:off x="8248973" y="4191753"/>
            <a:ext cx="1003797" cy="427564"/>
            <a:chOff x="8248973" y="4191753"/>
            <a:chExt cx="1003797" cy="427564"/>
          </a:xfrm>
        </p:grpSpPr>
        <p:pic>
          <p:nvPicPr>
            <p:cNvPr id="230" name="Picture 229">
              <a:extLst>
                <a:ext uri="{FF2B5EF4-FFF2-40B4-BE49-F238E27FC236}">
                  <a16:creationId xmlns:a16="http://schemas.microsoft.com/office/drawing/2014/main" id="{C655A96C-5754-84D5-5DDA-5A675E5D2401}"/>
                </a:ext>
              </a:extLst>
            </p:cNvPr>
            <p:cNvPicPr>
              <a:picLocks noChangeAspect="1"/>
            </p:cNvPicPr>
            <p:nvPr/>
          </p:nvPicPr>
          <p:blipFill>
            <a:blip r:embed="rId3"/>
            <a:stretch>
              <a:fillRect/>
            </a:stretch>
          </p:blipFill>
          <p:spPr>
            <a:xfrm>
              <a:off x="8248973" y="4218966"/>
              <a:ext cx="459422" cy="399497"/>
            </a:xfrm>
            <a:prstGeom prst="rect">
              <a:avLst/>
            </a:prstGeom>
          </p:spPr>
        </p:pic>
        <p:pic>
          <p:nvPicPr>
            <p:cNvPr id="231" name="Picture 230">
              <a:extLst>
                <a:ext uri="{FF2B5EF4-FFF2-40B4-BE49-F238E27FC236}">
                  <a16:creationId xmlns:a16="http://schemas.microsoft.com/office/drawing/2014/main" id="{8FDB7B98-7160-6142-2853-EDDDEC8041BB}"/>
                </a:ext>
              </a:extLst>
            </p:cNvPr>
            <p:cNvPicPr>
              <a:picLocks noChangeAspect="1"/>
            </p:cNvPicPr>
            <p:nvPr/>
          </p:nvPicPr>
          <p:blipFill>
            <a:blip r:embed="rId4"/>
            <a:stretch>
              <a:fillRect/>
            </a:stretch>
          </p:blipFill>
          <p:spPr>
            <a:xfrm>
              <a:off x="8755603" y="4191753"/>
              <a:ext cx="497167" cy="427564"/>
            </a:xfrm>
            <a:prstGeom prst="rect">
              <a:avLst/>
            </a:prstGeom>
          </p:spPr>
        </p:pic>
      </p:grpSp>
      <p:sp>
        <p:nvSpPr>
          <p:cNvPr id="234" name="Oval 233">
            <a:extLst>
              <a:ext uri="{FF2B5EF4-FFF2-40B4-BE49-F238E27FC236}">
                <a16:creationId xmlns:a16="http://schemas.microsoft.com/office/drawing/2014/main" id="{8083E8D9-20A0-A865-6D99-68E6264F4A33}"/>
              </a:ext>
            </a:extLst>
          </p:cNvPr>
          <p:cNvSpPr/>
          <p:nvPr/>
        </p:nvSpPr>
        <p:spPr>
          <a:xfrm>
            <a:off x="9472925" y="4290509"/>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7</a:t>
            </a:r>
          </a:p>
        </p:txBody>
      </p:sp>
      <p:sp>
        <p:nvSpPr>
          <p:cNvPr id="236" name="Speech Bubble: Rectangle 235">
            <a:extLst>
              <a:ext uri="{FF2B5EF4-FFF2-40B4-BE49-F238E27FC236}">
                <a16:creationId xmlns:a16="http://schemas.microsoft.com/office/drawing/2014/main" id="{C2FF002E-8122-63D2-D2DE-A24F1D438DBB}"/>
              </a:ext>
            </a:extLst>
          </p:cNvPr>
          <p:cNvSpPr/>
          <p:nvPr/>
        </p:nvSpPr>
        <p:spPr>
          <a:xfrm>
            <a:off x="9870075" y="4097540"/>
            <a:ext cx="1669504" cy="516975"/>
          </a:xfrm>
          <a:prstGeom prst="wedgeRectCallout">
            <a:avLst>
              <a:gd name="adj1" fmla="val -70353"/>
              <a:gd name="adj2" fmla="val -25978"/>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t>Flexibility of whole system options for long term planning and stability</a:t>
            </a:r>
          </a:p>
        </p:txBody>
      </p:sp>
      <p:grpSp>
        <p:nvGrpSpPr>
          <p:cNvPr id="226" name="Group 225">
            <a:extLst>
              <a:ext uri="{FF2B5EF4-FFF2-40B4-BE49-F238E27FC236}">
                <a16:creationId xmlns:a16="http://schemas.microsoft.com/office/drawing/2014/main" id="{2232B54C-0C1C-3188-F3E2-43758C52BE56}"/>
              </a:ext>
            </a:extLst>
          </p:cNvPr>
          <p:cNvGrpSpPr/>
          <p:nvPr/>
        </p:nvGrpSpPr>
        <p:grpSpPr>
          <a:xfrm>
            <a:off x="10511723" y="2477175"/>
            <a:ext cx="773229" cy="840637"/>
            <a:chOff x="10036997" y="3421593"/>
            <a:chExt cx="773229" cy="840637"/>
          </a:xfrm>
        </p:grpSpPr>
        <p:sp>
          <p:nvSpPr>
            <p:cNvPr id="95" name="TextBox 94">
              <a:extLst>
                <a:ext uri="{FF2B5EF4-FFF2-40B4-BE49-F238E27FC236}">
                  <a16:creationId xmlns:a16="http://schemas.microsoft.com/office/drawing/2014/main" id="{7BB5077F-57DD-AA98-43E5-D4C07B0E8D4A}"/>
                </a:ext>
              </a:extLst>
            </p:cNvPr>
            <p:cNvSpPr txBox="1"/>
            <p:nvPr/>
          </p:nvSpPr>
          <p:spPr>
            <a:xfrm>
              <a:off x="10036997" y="3954453"/>
              <a:ext cx="773229" cy="307777"/>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OFFSHORE WIND</a:t>
              </a:r>
            </a:p>
          </p:txBody>
        </p:sp>
        <p:pic>
          <p:nvPicPr>
            <p:cNvPr id="98" name="Picture 97">
              <a:extLst>
                <a:ext uri="{FF2B5EF4-FFF2-40B4-BE49-F238E27FC236}">
                  <a16:creationId xmlns:a16="http://schemas.microsoft.com/office/drawing/2014/main" id="{EC4D5494-0997-70EC-0C9C-1AAF83990E54}"/>
                </a:ext>
              </a:extLst>
            </p:cNvPr>
            <p:cNvPicPr>
              <a:picLocks noChangeAspect="1"/>
            </p:cNvPicPr>
            <p:nvPr/>
          </p:nvPicPr>
          <p:blipFill>
            <a:blip r:embed="rId5"/>
            <a:stretch>
              <a:fillRect/>
            </a:stretch>
          </p:blipFill>
          <p:spPr>
            <a:xfrm>
              <a:off x="10154242" y="3421593"/>
              <a:ext cx="538739" cy="518367"/>
            </a:xfrm>
            <a:prstGeom prst="rect">
              <a:avLst/>
            </a:prstGeom>
          </p:spPr>
        </p:pic>
      </p:grpSp>
      <p:sp>
        <p:nvSpPr>
          <p:cNvPr id="156" name="Oval 155">
            <a:extLst>
              <a:ext uri="{FF2B5EF4-FFF2-40B4-BE49-F238E27FC236}">
                <a16:creationId xmlns:a16="http://schemas.microsoft.com/office/drawing/2014/main" id="{B1E327E3-79B6-E240-D63B-1962AC0F1C14}"/>
              </a:ext>
            </a:extLst>
          </p:cNvPr>
          <p:cNvSpPr/>
          <p:nvPr/>
        </p:nvSpPr>
        <p:spPr>
          <a:xfrm>
            <a:off x="9045584" y="2791369"/>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1</a:t>
            </a:r>
          </a:p>
        </p:txBody>
      </p:sp>
      <p:sp>
        <p:nvSpPr>
          <p:cNvPr id="256" name="Speech Bubble: Rectangle 255">
            <a:extLst>
              <a:ext uri="{FF2B5EF4-FFF2-40B4-BE49-F238E27FC236}">
                <a16:creationId xmlns:a16="http://schemas.microsoft.com/office/drawing/2014/main" id="{477FF350-18C4-0496-062D-64000F1A23CD}"/>
              </a:ext>
            </a:extLst>
          </p:cNvPr>
          <p:cNvSpPr/>
          <p:nvPr/>
        </p:nvSpPr>
        <p:spPr>
          <a:xfrm>
            <a:off x="9902208" y="3331718"/>
            <a:ext cx="1140978" cy="432000"/>
          </a:xfrm>
          <a:prstGeom prst="wedgeRectCallout">
            <a:avLst>
              <a:gd name="adj1" fmla="val -97229"/>
              <a:gd name="adj2" fmla="val -124738"/>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solidFill>
                  <a:schemeClr val="bg1"/>
                </a:solidFill>
              </a:rPr>
              <a:t>Wind farm and electrolysis build</a:t>
            </a:r>
            <a:endParaRPr lang="en-GB" sz="1000"/>
          </a:p>
        </p:txBody>
      </p:sp>
      <p:grpSp>
        <p:nvGrpSpPr>
          <p:cNvPr id="38" name="Group 37">
            <a:extLst>
              <a:ext uri="{FF2B5EF4-FFF2-40B4-BE49-F238E27FC236}">
                <a16:creationId xmlns:a16="http://schemas.microsoft.com/office/drawing/2014/main" id="{A8DAE6AC-ADEC-CFF6-EE1D-437792EAB611}"/>
              </a:ext>
            </a:extLst>
          </p:cNvPr>
          <p:cNvGrpSpPr/>
          <p:nvPr/>
        </p:nvGrpSpPr>
        <p:grpSpPr>
          <a:xfrm>
            <a:off x="7766226" y="2456305"/>
            <a:ext cx="1044000" cy="707883"/>
            <a:chOff x="9537002" y="4856990"/>
            <a:chExt cx="1044000" cy="707883"/>
          </a:xfrm>
        </p:grpSpPr>
        <p:pic>
          <p:nvPicPr>
            <p:cNvPr id="43" name="Picture 42">
              <a:extLst>
                <a:ext uri="{FF2B5EF4-FFF2-40B4-BE49-F238E27FC236}">
                  <a16:creationId xmlns:a16="http://schemas.microsoft.com/office/drawing/2014/main" id="{E1BF88ED-B46C-ED3C-6247-7F3F4BF8746C}"/>
                </a:ext>
              </a:extLst>
            </p:cNvPr>
            <p:cNvPicPr>
              <a:picLocks noChangeAspect="1"/>
            </p:cNvPicPr>
            <p:nvPr/>
          </p:nvPicPr>
          <p:blipFill>
            <a:blip r:embed="rId6"/>
            <a:stretch>
              <a:fillRect/>
            </a:stretch>
          </p:blipFill>
          <p:spPr>
            <a:xfrm>
              <a:off x="9819068" y="4856990"/>
              <a:ext cx="479868" cy="569273"/>
            </a:xfrm>
            <a:prstGeom prst="rect">
              <a:avLst/>
            </a:prstGeom>
          </p:spPr>
        </p:pic>
        <p:sp>
          <p:nvSpPr>
            <p:cNvPr id="44" name="TextBox 43">
              <a:extLst>
                <a:ext uri="{FF2B5EF4-FFF2-40B4-BE49-F238E27FC236}">
                  <a16:creationId xmlns:a16="http://schemas.microsoft.com/office/drawing/2014/main" id="{43DB17DD-E6A3-4B47-E9EE-72925B13B085}"/>
                </a:ext>
              </a:extLst>
            </p:cNvPr>
            <p:cNvSpPr txBox="1"/>
            <p:nvPr/>
          </p:nvSpPr>
          <p:spPr>
            <a:xfrm>
              <a:off x="9537002" y="5410985"/>
              <a:ext cx="1044000" cy="153888"/>
            </a:xfrm>
            <a:prstGeom prst="rect">
              <a:avLst/>
            </a:prstGeom>
            <a:noFill/>
          </p:spPr>
          <p:txBody>
            <a:bodyPr wrap="square" lIns="0" tIns="0" rIns="0" bIns="0" rtlCol="0">
              <a:spAutoFit/>
            </a:bodyPr>
            <a:lstStyle/>
            <a:p>
              <a:pPr algn="l">
                <a:lnSpc>
                  <a:spcPct val="100000"/>
                </a:lnSpc>
                <a:spcBef>
                  <a:spcPts val="600"/>
                </a:spcBef>
              </a:pPr>
              <a:r>
                <a:rPr lang="en-GB" sz="1000">
                  <a:solidFill>
                    <a:schemeClr val="accent6"/>
                  </a:solidFill>
                </a:rPr>
                <a:t>ELECTROLYSER</a:t>
              </a:r>
            </a:p>
          </p:txBody>
        </p:sp>
      </p:grpSp>
      <p:cxnSp>
        <p:nvCxnSpPr>
          <p:cNvPr id="80" name="Connector: Elbow 79">
            <a:extLst>
              <a:ext uri="{FF2B5EF4-FFF2-40B4-BE49-F238E27FC236}">
                <a16:creationId xmlns:a16="http://schemas.microsoft.com/office/drawing/2014/main" id="{C4FA8267-0756-8FA2-7B78-2F721D36FAA0}"/>
              </a:ext>
            </a:extLst>
          </p:cNvPr>
          <p:cNvCxnSpPr>
            <a:cxnSpLocks/>
            <a:stCxn id="98" idx="1"/>
          </p:cNvCxnSpPr>
          <p:nvPr/>
        </p:nvCxnSpPr>
        <p:spPr>
          <a:xfrm rot="10800000" flipV="1">
            <a:off x="7356922" y="2736358"/>
            <a:ext cx="3272046" cy="981789"/>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277" name="Group 276">
            <a:extLst>
              <a:ext uri="{FF2B5EF4-FFF2-40B4-BE49-F238E27FC236}">
                <a16:creationId xmlns:a16="http://schemas.microsoft.com/office/drawing/2014/main" id="{DC475D51-7A1B-B635-749A-34642E857A81}"/>
              </a:ext>
            </a:extLst>
          </p:cNvPr>
          <p:cNvGrpSpPr/>
          <p:nvPr/>
        </p:nvGrpSpPr>
        <p:grpSpPr>
          <a:xfrm>
            <a:off x="7747606" y="3720940"/>
            <a:ext cx="749274" cy="200755"/>
            <a:chOff x="4324940" y="3867185"/>
            <a:chExt cx="749274" cy="200755"/>
          </a:xfrm>
        </p:grpSpPr>
        <p:sp>
          <p:nvSpPr>
            <p:cNvPr id="278" name="TextBox 277">
              <a:extLst>
                <a:ext uri="{FF2B5EF4-FFF2-40B4-BE49-F238E27FC236}">
                  <a16:creationId xmlns:a16="http://schemas.microsoft.com/office/drawing/2014/main" id="{786EF362-2422-BDA9-436B-F52BDBE36AE9}"/>
                </a:ext>
              </a:extLst>
            </p:cNvPr>
            <p:cNvSpPr txBox="1"/>
            <p:nvPr/>
          </p:nvSpPr>
          <p:spPr>
            <a:xfrm>
              <a:off x="4324940" y="3898616"/>
              <a:ext cx="749274" cy="169324"/>
            </a:xfrm>
            <a:prstGeom prst="rect">
              <a:avLst/>
            </a:prstGeom>
            <a:noFill/>
          </p:spPr>
          <p:txBody>
            <a:bodyPr wrap="square" lIns="0" tIns="0" rIns="0" bIns="0" rtlCol="0">
              <a:spAutoFit/>
            </a:bodyPr>
            <a:lstStyle/>
            <a:p>
              <a:pPr algn="ctr">
                <a:lnSpc>
                  <a:spcPct val="100000"/>
                </a:lnSpc>
                <a:spcBef>
                  <a:spcPts val="600"/>
                </a:spcBef>
              </a:pPr>
              <a:r>
                <a:rPr lang="en-GB" sz="1100">
                  <a:solidFill>
                    <a:srgbClr val="FF0000"/>
                  </a:solidFill>
                </a:rPr>
                <a:t>Constraint</a:t>
              </a:r>
            </a:p>
          </p:txBody>
        </p:sp>
        <p:cxnSp>
          <p:nvCxnSpPr>
            <p:cNvPr id="279" name="Straight Connector 278">
              <a:extLst>
                <a:ext uri="{FF2B5EF4-FFF2-40B4-BE49-F238E27FC236}">
                  <a16:creationId xmlns:a16="http://schemas.microsoft.com/office/drawing/2014/main" id="{98C1B721-DE26-658E-2C82-0BB137BF87DB}"/>
                </a:ext>
              </a:extLst>
            </p:cNvPr>
            <p:cNvCxnSpPr>
              <a:cxnSpLocks/>
            </p:cNvCxnSpPr>
            <p:nvPr/>
          </p:nvCxnSpPr>
          <p:spPr>
            <a:xfrm flipH="1">
              <a:off x="4379441" y="3867185"/>
              <a:ext cx="640273" cy="0"/>
            </a:xfrm>
            <a:prstGeom prst="line">
              <a:avLst/>
            </a:prstGeom>
            <a:ln w="76200">
              <a:solidFill>
                <a:srgbClr val="FF0000"/>
              </a:solidFill>
              <a:tailEnd type="none"/>
            </a:ln>
          </p:spPr>
          <p:style>
            <a:lnRef idx="1">
              <a:schemeClr val="accent1"/>
            </a:lnRef>
            <a:fillRef idx="0">
              <a:schemeClr val="accent1"/>
            </a:fillRef>
            <a:effectRef idx="0">
              <a:schemeClr val="accent1"/>
            </a:effectRef>
            <a:fontRef idx="minor">
              <a:schemeClr val="tx1"/>
            </a:fontRef>
          </p:style>
        </p:cxnSp>
      </p:grpSp>
      <p:cxnSp>
        <p:nvCxnSpPr>
          <p:cNvPr id="92" name="Connector: Elbow 91">
            <a:extLst>
              <a:ext uri="{FF2B5EF4-FFF2-40B4-BE49-F238E27FC236}">
                <a16:creationId xmlns:a16="http://schemas.microsoft.com/office/drawing/2014/main" id="{BD1BB4AA-DDF9-AAAA-1A82-2C5BEEE2E1CA}"/>
              </a:ext>
            </a:extLst>
          </p:cNvPr>
          <p:cNvCxnSpPr>
            <a:cxnSpLocks/>
            <a:stCxn id="98" idx="1"/>
            <a:endCxn id="43" idx="3"/>
          </p:cNvCxnSpPr>
          <p:nvPr/>
        </p:nvCxnSpPr>
        <p:spPr>
          <a:xfrm rot="10800000" flipV="1">
            <a:off x="8528160" y="2736358"/>
            <a:ext cx="2100808" cy="4583"/>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Connector: Elbow 58">
            <a:extLst>
              <a:ext uri="{FF2B5EF4-FFF2-40B4-BE49-F238E27FC236}">
                <a16:creationId xmlns:a16="http://schemas.microsoft.com/office/drawing/2014/main" id="{C275212E-579E-FB78-1E5F-EF86A6D2067E}"/>
              </a:ext>
            </a:extLst>
          </p:cNvPr>
          <p:cNvCxnSpPr>
            <a:cxnSpLocks/>
            <a:stCxn id="43" idx="1"/>
          </p:cNvCxnSpPr>
          <p:nvPr/>
        </p:nvCxnSpPr>
        <p:spPr>
          <a:xfrm rot="10800000" flipV="1">
            <a:off x="6101036" y="2740942"/>
            <a:ext cx="1947257" cy="233166"/>
          </a:xfrm>
          <a:prstGeom prst="bentConnector2">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13" name="Connector: Elbow 12">
            <a:extLst>
              <a:ext uri="{FF2B5EF4-FFF2-40B4-BE49-F238E27FC236}">
                <a16:creationId xmlns:a16="http://schemas.microsoft.com/office/drawing/2014/main" id="{034B96C5-DDC9-495D-B00D-F01A96E878AA}"/>
              </a:ext>
            </a:extLst>
          </p:cNvPr>
          <p:cNvCxnSpPr>
            <a:cxnSpLocks/>
            <a:stCxn id="18" idx="2"/>
          </p:cNvCxnSpPr>
          <p:nvPr/>
        </p:nvCxnSpPr>
        <p:spPr>
          <a:xfrm rot="5400000" flipH="1" flipV="1">
            <a:off x="3362518" y="2940267"/>
            <a:ext cx="1935139" cy="3082821"/>
          </a:xfrm>
          <a:prstGeom prst="bentConnector3">
            <a:avLst>
              <a:gd name="adj1" fmla="val -23232"/>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nvGrpSpPr>
          <p:cNvPr id="16" name="Group 15">
            <a:extLst>
              <a:ext uri="{FF2B5EF4-FFF2-40B4-BE49-F238E27FC236}">
                <a16:creationId xmlns:a16="http://schemas.microsoft.com/office/drawing/2014/main" id="{1D1D3707-979C-41E5-0B7D-B025AFC41969}"/>
              </a:ext>
            </a:extLst>
          </p:cNvPr>
          <p:cNvGrpSpPr/>
          <p:nvPr/>
        </p:nvGrpSpPr>
        <p:grpSpPr>
          <a:xfrm>
            <a:off x="2315252" y="4646127"/>
            <a:ext cx="946852" cy="803120"/>
            <a:chOff x="2443268" y="4646127"/>
            <a:chExt cx="946852" cy="803120"/>
          </a:xfrm>
        </p:grpSpPr>
        <p:sp>
          <p:nvSpPr>
            <p:cNvPr id="18" name="TextBox 17">
              <a:extLst>
                <a:ext uri="{FF2B5EF4-FFF2-40B4-BE49-F238E27FC236}">
                  <a16:creationId xmlns:a16="http://schemas.microsoft.com/office/drawing/2014/main" id="{E28BAF3D-8288-EB92-29ED-45680D16AE95}"/>
                </a:ext>
              </a:extLst>
            </p:cNvPr>
            <p:cNvSpPr txBox="1"/>
            <p:nvPr/>
          </p:nvSpPr>
          <p:spPr>
            <a:xfrm>
              <a:off x="2443268" y="5279970"/>
              <a:ext cx="946852" cy="169277"/>
            </a:xfrm>
            <a:prstGeom prst="rect">
              <a:avLst/>
            </a:prstGeom>
            <a:noFill/>
          </p:spPr>
          <p:txBody>
            <a:bodyPr wrap="square" lIns="0" tIns="0" rIns="0" bIns="0" rtlCol="0">
              <a:spAutoFit/>
            </a:bodyPr>
            <a:lstStyle/>
            <a:p>
              <a:pPr algn="ctr">
                <a:lnSpc>
                  <a:spcPct val="100000"/>
                </a:lnSpc>
                <a:spcBef>
                  <a:spcPts val="600"/>
                </a:spcBef>
              </a:pPr>
              <a:r>
                <a:rPr lang="en-GB" sz="1100" dirty="0">
                  <a:solidFill>
                    <a:schemeClr val="tx2"/>
                  </a:solidFill>
                </a:rPr>
                <a:t>H</a:t>
              </a:r>
              <a:r>
                <a:rPr lang="en-GB" sz="1100" baseline="-25000" dirty="0">
                  <a:solidFill>
                    <a:schemeClr val="tx2"/>
                  </a:solidFill>
                </a:rPr>
                <a:t>2</a:t>
              </a:r>
              <a:r>
                <a:rPr lang="en-GB" sz="1100" dirty="0">
                  <a:solidFill>
                    <a:schemeClr val="tx2"/>
                  </a:solidFill>
                </a:rPr>
                <a:t> STORAGE</a:t>
              </a:r>
            </a:p>
          </p:txBody>
        </p:sp>
        <p:pic>
          <p:nvPicPr>
            <p:cNvPr id="26" name="Picture 25">
              <a:extLst>
                <a:ext uri="{FF2B5EF4-FFF2-40B4-BE49-F238E27FC236}">
                  <a16:creationId xmlns:a16="http://schemas.microsoft.com/office/drawing/2014/main" id="{AC647485-988B-AF91-F96E-31A954CDA8D5}"/>
                </a:ext>
              </a:extLst>
            </p:cNvPr>
            <p:cNvPicPr>
              <a:picLocks noChangeAspect="1"/>
            </p:cNvPicPr>
            <p:nvPr/>
          </p:nvPicPr>
          <p:blipFill>
            <a:blip r:embed="rId7"/>
            <a:stretch>
              <a:fillRect/>
            </a:stretch>
          </p:blipFill>
          <p:spPr>
            <a:xfrm>
              <a:off x="2593060" y="4646127"/>
              <a:ext cx="647268" cy="639227"/>
            </a:xfrm>
            <a:prstGeom prst="rect">
              <a:avLst/>
            </a:prstGeom>
          </p:spPr>
        </p:pic>
      </p:grpSp>
      <p:grpSp>
        <p:nvGrpSpPr>
          <p:cNvPr id="224" name="Group 223">
            <a:extLst>
              <a:ext uri="{FF2B5EF4-FFF2-40B4-BE49-F238E27FC236}">
                <a16:creationId xmlns:a16="http://schemas.microsoft.com/office/drawing/2014/main" id="{A12C9511-CA14-206C-123A-871D5326EEF6}"/>
              </a:ext>
            </a:extLst>
          </p:cNvPr>
          <p:cNvGrpSpPr/>
          <p:nvPr/>
        </p:nvGrpSpPr>
        <p:grpSpPr>
          <a:xfrm>
            <a:off x="3592047" y="3739679"/>
            <a:ext cx="504119" cy="669160"/>
            <a:chOff x="3445743" y="3675671"/>
            <a:chExt cx="504119" cy="669160"/>
          </a:xfrm>
        </p:grpSpPr>
        <p:pic>
          <p:nvPicPr>
            <p:cNvPr id="225" name="Picture 224">
              <a:extLst>
                <a:ext uri="{FF2B5EF4-FFF2-40B4-BE49-F238E27FC236}">
                  <a16:creationId xmlns:a16="http://schemas.microsoft.com/office/drawing/2014/main" id="{DE9E1F00-B38E-AC1D-F444-68AA4AAB9456}"/>
                </a:ext>
              </a:extLst>
            </p:cNvPr>
            <p:cNvPicPr>
              <a:picLocks noChangeAspect="1"/>
            </p:cNvPicPr>
            <p:nvPr/>
          </p:nvPicPr>
          <p:blipFill>
            <a:blip r:embed="rId8"/>
            <a:stretch>
              <a:fillRect/>
            </a:stretch>
          </p:blipFill>
          <p:spPr>
            <a:xfrm>
              <a:off x="3445743" y="3675671"/>
              <a:ext cx="504119" cy="531038"/>
            </a:xfrm>
            <a:prstGeom prst="rect">
              <a:avLst/>
            </a:prstGeom>
          </p:spPr>
        </p:pic>
        <p:sp>
          <p:nvSpPr>
            <p:cNvPr id="232" name="TextBox 231">
              <a:extLst>
                <a:ext uri="{FF2B5EF4-FFF2-40B4-BE49-F238E27FC236}">
                  <a16:creationId xmlns:a16="http://schemas.microsoft.com/office/drawing/2014/main" id="{3DB32EFD-368A-E19C-9D20-204FA9D83E11}"/>
                </a:ext>
              </a:extLst>
            </p:cNvPr>
            <p:cNvSpPr txBox="1"/>
            <p:nvPr/>
          </p:nvSpPr>
          <p:spPr>
            <a:xfrm>
              <a:off x="3463802" y="4190943"/>
              <a:ext cx="468000" cy="153888"/>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CCGT</a:t>
              </a:r>
            </a:p>
          </p:txBody>
        </p:sp>
      </p:grpSp>
      <p:grpSp>
        <p:nvGrpSpPr>
          <p:cNvPr id="233" name="Group 232">
            <a:extLst>
              <a:ext uri="{FF2B5EF4-FFF2-40B4-BE49-F238E27FC236}">
                <a16:creationId xmlns:a16="http://schemas.microsoft.com/office/drawing/2014/main" id="{7C07BAC9-FDFA-B02D-8286-88FB36D8833D}"/>
              </a:ext>
            </a:extLst>
          </p:cNvPr>
          <p:cNvGrpSpPr/>
          <p:nvPr/>
        </p:nvGrpSpPr>
        <p:grpSpPr>
          <a:xfrm>
            <a:off x="247033" y="5349883"/>
            <a:ext cx="1040788" cy="700649"/>
            <a:chOff x="1885855" y="3323166"/>
            <a:chExt cx="1040788" cy="700649"/>
          </a:xfrm>
        </p:grpSpPr>
        <p:sp>
          <p:nvSpPr>
            <p:cNvPr id="248" name="TextBox 247">
              <a:extLst>
                <a:ext uri="{FF2B5EF4-FFF2-40B4-BE49-F238E27FC236}">
                  <a16:creationId xmlns:a16="http://schemas.microsoft.com/office/drawing/2014/main" id="{871A6BD0-6A5B-3270-240F-618F69108D44}"/>
                </a:ext>
              </a:extLst>
            </p:cNvPr>
            <p:cNvSpPr txBox="1"/>
            <p:nvPr/>
          </p:nvSpPr>
          <p:spPr>
            <a:xfrm>
              <a:off x="1885855" y="3869927"/>
              <a:ext cx="1040788" cy="153888"/>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ONSHORE WIND</a:t>
              </a:r>
            </a:p>
          </p:txBody>
        </p:sp>
        <p:pic>
          <p:nvPicPr>
            <p:cNvPr id="251" name="Picture 250">
              <a:extLst>
                <a:ext uri="{FF2B5EF4-FFF2-40B4-BE49-F238E27FC236}">
                  <a16:creationId xmlns:a16="http://schemas.microsoft.com/office/drawing/2014/main" id="{EDE9CC72-1C09-5A8B-3D4F-E206D64F2B8E}"/>
                </a:ext>
              </a:extLst>
            </p:cNvPr>
            <p:cNvPicPr>
              <a:picLocks noChangeAspect="1"/>
            </p:cNvPicPr>
            <p:nvPr/>
          </p:nvPicPr>
          <p:blipFill>
            <a:blip r:embed="rId9"/>
            <a:stretch>
              <a:fillRect/>
            </a:stretch>
          </p:blipFill>
          <p:spPr>
            <a:xfrm>
              <a:off x="1973116" y="3323166"/>
              <a:ext cx="566477" cy="553889"/>
            </a:xfrm>
            <a:prstGeom prst="rect">
              <a:avLst/>
            </a:prstGeom>
          </p:spPr>
        </p:pic>
      </p:grpSp>
      <p:cxnSp>
        <p:nvCxnSpPr>
          <p:cNvPr id="252" name="Connector: Elbow 251">
            <a:extLst>
              <a:ext uri="{FF2B5EF4-FFF2-40B4-BE49-F238E27FC236}">
                <a16:creationId xmlns:a16="http://schemas.microsoft.com/office/drawing/2014/main" id="{E0C7DF73-93CC-22E1-6885-565E96653DB7}"/>
              </a:ext>
            </a:extLst>
          </p:cNvPr>
          <p:cNvCxnSpPr>
            <a:cxnSpLocks/>
          </p:cNvCxnSpPr>
          <p:nvPr/>
        </p:nvCxnSpPr>
        <p:spPr>
          <a:xfrm flipV="1">
            <a:off x="873531" y="4006882"/>
            <a:ext cx="5705784" cy="1619945"/>
          </a:xfrm>
          <a:prstGeom prst="bentConnector3">
            <a:avLst>
              <a:gd name="adj1" fmla="val 70193"/>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53" name="Oval 252">
            <a:extLst>
              <a:ext uri="{FF2B5EF4-FFF2-40B4-BE49-F238E27FC236}">
                <a16:creationId xmlns:a16="http://schemas.microsoft.com/office/drawing/2014/main" id="{03DF79E3-291C-26E3-329F-7E34AE6DF35F}"/>
              </a:ext>
            </a:extLst>
          </p:cNvPr>
          <p:cNvSpPr/>
          <p:nvPr/>
        </p:nvSpPr>
        <p:spPr>
          <a:xfrm>
            <a:off x="1949581" y="4433486"/>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2</a:t>
            </a:r>
          </a:p>
        </p:txBody>
      </p:sp>
      <p:cxnSp>
        <p:nvCxnSpPr>
          <p:cNvPr id="254" name="Connector: Elbow 253">
            <a:extLst>
              <a:ext uri="{FF2B5EF4-FFF2-40B4-BE49-F238E27FC236}">
                <a16:creationId xmlns:a16="http://schemas.microsoft.com/office/drawing/2014/main" id="{E83313C8-1D25-3935-078D-5F3A5D21F96E}"/>
              </a:ext>
            </a:extLst>
          </p:cNvPr>
          <p:cNvCxnSpPr>
            <a:cxnSpLocks/>
            <a:stCxn id="264" idx="3"/>
          </p:cNvCxnSpPr>
          <p:nvPr/>
        </p:nvCxnSpPr>
        <p:spPr>
          <a:xfrm flipV="1">
            <a:off x="4108764" y="4006883"/>
            <a:ext cx="2497791" cy="957596"/>
          </a:xfrm>
          <a:prstGeom prst="bentConnector3">
            <a:avLst>
              <a:gd name="adj1" fmla="val 3133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61" name="Speech Bubble: Rectangle 260">
            <a:extLst>
              <a:ext uri="{FF2B5EF4-FFF2-40B4-BE49-F238E27FC236}">
                <a16:creationId xmlns:a16="http://schemas.microsoft.com/office/drawing/2014/main" id="{68F253C3-42B1-ED6F-61CC-FBB1BDA8D55B}"/>
              </a:ext>
            </a:extLst>
          </p:cNvPr>
          <p:cNvSpPr/>
          <p:nvPr/>
        </p:nvSpPr>
        <p:spPr>
          <a:xfrm>
            <a:off x="496973" y="3937817"/>
            <a:ext cx="864000" cy="561860"/>
          </a:xfrm>
          <a:prstGeom prst="wedgeRectCallout">
            <a:avLst>
              <a:gd name="adj1" fmla="val 131228"/>
              <a:gd name="adj2" fmla="val 42368"/>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t>Wind farm and CCGT conversion </a:t>
            </a:r>
          </a:p>
        </p:txBody>
      </p:sp>
      <p:grpSp>
        <p:nvGrpSpPr>
          <p:cNvPr id="262" name="Group 261">
            <a:extLst>
              <a:ext uri="{FF2B5EF4-FFF2-40B4-BE49-F238E27FC236}">
                <a16:creationId xmlns:a16="http://schemas.microsoft.com/office/drawing/2014/main" id="{722DEB08-CDEA-4289-2F96-00B379C45E9E}"/>
              </a:ext>
            </a:extLst>
          </p:cNvPr>
          <p:cNvGrpSpPr/>
          <p:nvPr/>
        </p:nvGrpSpPr>
        <p:grpSpPr>
          <a:xfrm>
            <a:off x="3583377" y="4723716"/>
            <a:ext cx="612000" cy="644929"/>
            <a:chOff x="3821121" y="4586556"/>
            <a:chExt cx="612000" cy="644929"/>
          </a:xfrm>
        </p:grpSpPr>
        <p:pic>
          <p:nvPicPr>
            <p:cNvPr id="264" name="Picture 263">
              <a:extLst>
                <a:ext uri="{FF2B5EF4-FFF2-40B4-BE49-F238E27FC236}">
                  <a16:creationId xmlns:a16="http://schemas.microsoft.com/office/drawing/2014/main" id="{E335D415-98EC-4E41-2959-E91E34B4CE8F}"/>
                </a:ext>
              </a:extLst>
            </p:cNvPr>
            <p:cNvPicPr>
              <a:picLocks noChangeAspect="1"/>
            </p:cNvPicPr>
            <p:nvPr/>
          </p:nvPicPr>
          <p:blipFill>
            <a:blip r:embed="rId10"/>
            <a:stretch>
              <a:fillRect/>
            </a:stretch>
          </p:blipFill>
          <p:spPr>
            <a:xfrm>
              <a:off x="3907735" y="4586556"/>
              <a:ext cx="438773" cy="481525"/>
            </a:xfrm>
            <a:prstGeom prst="rect">
              <a:avLst/>
            </a:prstGeom>
          </p:spPr>
        </p:pic>
        <p:sp>
          <p:nvSpPr>
            <p:cNvPr id="266" name="TextBox 265">
              <a:extLst>
                <a:ext uri="{FF2B5EF4-FFF2-40B4-BE49-F238E27FC236}">
                  <a16:creationId xmlns:a16="http://schemas.microsoft.com/office/drawing/2014/main" id="{1FBA95DE-4130-FA4F-2A65-700FF37F27D0}"/>
                </a:ext>
              </a:extLst>
            </p:cNvPr>
            <p:cNvSpPr txBox="1"/>
            <p:nvPr/>
          </p:nvSpPr>
          <p:spPr>
            <a:xfrm>
              <a:off x="3821121" y="5077597"/>
              <a:ext cx="612000" cy="153888"/>
            </a:xfrm>
            <a:prstGeom prst="rect">
              <a:avLst/>
            </a:prstGeom>
            <a:noFill/>
          </p:spPr>
          <p:txBody>
            <a:bodyPr wrap="square" lIns="0" tIns="0" rIns="0" bIns="0" rtlCol="0">
              <a:spAutoFit/>
            </a:bodyPr>
            <a:lstStyle/>
            <a:p>
              <a:pPr algn="ctr">
                <a:lnSpc>
                  <a:spcPct val="100000"/>
                </a:lnSpc>
                <a:spcBef>
                  <a:spcPts val="600"/>
                </a:spcBef>
              </a:pPr>
              <a:r>
                <a:rPr lang="en-GB" sz="1000" dirty="0">
                  <a:solidFill>
                    <a:schemeClr val="accent6"/>
                  </a:solidFill>
                </a:rPr>
                <a:t>H</a:t>
              </a:r>
              <a:r>
                <a:rPr lang="en-GB" sz="1000" baseline="-25000" dirty="0">
                  <a:solidFill>
                    <a:schemeClr val="accent6"/>
                  </a:solidFill>
                </a:rPr>
                <a:t>2</a:t>
              </a:r>
              <a:r>
                <a:rPr lang="en-GB" sz="1000" dirty="0">
                  <a:solidFill>
                    <a:schemeClr val="accent6"/>
                  </a:solidFill>
                </a:rPr>
                <a:t> CCGT</a:t>
              </a:r>
            </a:p>
          </p:txBody>
        </p:sp>
      </p:grpSp>
      <p:grpSp>
        <p:nvGrpSpPr>
          <p:cNvPr id="268" name="Group 267">
            <a:extLst>
              <a:ext uri="{FF2B5EF4-FFF2-40B4-BE49-F238E27FC236}">
                <a16:creationId xmlns:a16="http://schemas.microsoft.com/office/drawing/2014/main" id="{75C8AC3C-B850-EEFA-28A2-EB9A5AF0D010}"/>
              </a:ext>
            </a:extLst>
          </p:cNvPr>
          <p:cNvGrpSpPr/>
          <p:nvPr/>
        </p:nvGrpSpPr>
        <p:grpSpPr>
          <a:xfrm>
            <a:off x="1221342" y="4679465"/>
            <a:ext cx="1044000" cy="764975"/>
            <a:chOff x="983432" y="4038142"/>
            <a:chExt cx="1044000" cy="764975"/>
          </a:xfrm>
        </p:grpSpPr>
        <p:pic>
          <p:nvPicPr>
            <p:cNvPr id="269" name="Picture 268">
              <a:extLst>
                <a:ext uri="{FF2B5EF4-FFF2-40B4-BE49-F238E27FC236}">
                  <a16:creationId xmlns:a16="http://schemas.microsoft.com/office/drawing/2014/main" id="{634A973E-DD05-9C41-1A74-1A812D0D943C}"/>
                </a:ext>
              </a:extLst>
            </p:cNvPr>
            <p:cNvPicPr>
              <a:picLocks noChangeAspect="1"/>
            </p:cNvPicPr>
            <p:nvPr/>
          </p:nvPicPr>
          <p:blipFill>
            <a:blip r:embed="rId6"/>
            <a:stretch>
              <a:fillRect/>
            </a:stretch>
          </p:blipFill>
          <p:spPr>
            <a:xfrm>
              <a:off x="1229574" y="4038142"/>
              <a:ext cx="479868" cy="569273"/>
            </a:xfrm>
            <a:prstGeom prst="rect">
              <a:avLst/>
            </a:prstGeom>
          </p:spPr>
        </p:pic>
        <p:sp>
          <p:nvSpPr>
            <p:cNvPr id="273" name="TextBox 272">
              <a:extLst>
                <a:ext uri="{FF2B5EF4-FFF2-40B4-BE49-F238E27FC236}">
                  <a16:creationId xmlns:a16="http://schemas.microsoft.com/office/drawing/2014/main" id="{35ADC430-5ACD-C7C6-8A2F-E59ED610BECF}"/>
                </a:ext>
              </a:extLst>
            </p:cNvPr>
            <p:cNvSpPr txBox="1"/>
            <p:nvPr/>
          </p:nvSpPr>
          <p:spPr>
            <a:xfrm>
              <a:off x="983432" y="4649229"/>
              <a:ext cx="1044000" cy="153888"/>
            </a:xfrm>
            <a:prstGeom prst="rect">
              <a:avLst/>
            </a:prstGeom>
            <a:noFill/>
          </p:spPr>
          <p:txBody>
            <a:bodyPr wrap="square" lIns="0" tIns="0" rIns="0" bIns="0" rtlCol="0">
              <a:spAutoFit/>
            </a:bodyPr>
            <a:lstStyle/>
            <a:p>
              <a:pPr algn="l">
                <a:lnSpc>
                  <a:spcPct val="100000"/>
                </a:lnSpc>
                <a:spcBef>
                  <a:spcPts val="600"/>
                </a:spcBef>
              </a:pPr>
              <a:r>
                <a:rPr lang="en-GB" sz="1000">
                  <a:solidFill>
                    <a:schemeClr val="accent6"/>
                  </a:solidFill>
                </a:rPr>
                <a:t>ELECTROLYSER</a:t>
              </a:r>
            </a:p>
          </p:txBody>
        </p:sp>
      </p:grpSp>
      <p:cxnSp>
        <p:nvCxnSpPr>
          <p:cNvPr id="275" name="Connector: Curved 274">
            <a:extLst>
              <a:ext uri="{FF2B5EF4-FFF2-40B4-BE49-F238E27FC236}">
                <a16:creationId xmlns:a16="http://schemas.microsoft.com/office/drawing/2014/main" id="{3E0D0D36-4738-FE5B-6E7C-19AE35B72085}"/>
              </a:ext>
            </a:extLst>
          </p:cNvPr>
          <p:cNvCxnSpPr>
            <a:cxnSpLocks/>
            <a:stCxn id="232" idx="2"/>
            <a:endCxn id="264" idx="0"/>
          </p:cNvCxnSpPr>
          <p:nvPr/>
        </p:nvCxnSpPr>
        <p:spPr>
          <a:xfrm rot="16200000" flipH="1">
            <a:off x="3709304" y="4543641"/>
            <a:ext cx="314877" cy="45272"/>
          </a:xfrm>
          <a:prstGeom prst="curvedConnector3">
            <a:avLst>
              <a:gd name="adj1" fmla="val 50000"/>
            </a:avLst>
          </a:prstGeom>
          <a:ln>
            <a:solidFill>
              <a:schemeClr val="accent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76" name="TextBox 275">
            <a:extLst>
              <a:ext uri="{FF2B5EF4-FFF2-40B4-BE49-F238E27FC236}">
                <a16:creationId xmlns:a16="http://schemas.microsoft.com/office/drawing/2014/main" id="{7D4BE19E-CED4-8D7F-93EB-A219A1164E70}"/>
              </a:ext>
            </a:extLst>
          </p:cNvPr>
          <p:cNvSpPr txBox="1"/>
          <p:nvPr/>
        </p:nvSpPr>
        <p:spPr>
          <a:xfrm>
            <a:off x="3900423" y="4450054"/>
            <a:ext cx="947228" cy="276999"/>
          </a:xfrm>
          <a:prstGeom prst="rect">
            <a:avLst/>
          </a:prstGeom>
          <a:noFill/>
        </p:spPr>
        <p:txBody>
          <a:bodyPr wrap="square" lIns="0" tIns="0" rIns="0" bIns="0" rtlCol="0">
            <a:spAutoFit/>
          </a:bodyPr>
          <a:lstStyle/>
          <a:p>
            <a:pPr algn="ctr">
              <a:lnSpc>
                <a:spcPct val="100000"/>
              </a:lnSpc>
              <a:spcBef>
                <a:spcPts val="600"/>
              </a:spcBef>
            </a:pPr>
            <a:r>
              <a:rPr lang="en-GB" sz="900" i="1">
                <a:solidFill>
                  <a:schemeClr val="accent1"/>
                </a:solidFill>
              </a:rPr>
              <a:t>Convert from gas to hydrogen</a:t>
            </a:r>
          </a:p>
        </p:txBody>
      </p:sp>
      <p:cxnSp>
        <p:nvCxnSpPr>
          <p:cNvPr id="282" name="Connector: Elbow 281">
            <a:extLst>
              <a:ext uri="{FF2B5EF4-FFF2-40B4-BE49-F238E27FC236}">
                <a16:creationId xmlns:a16="http://schemas.microsoft.com/office/drawing/2014/main" id="{5528F7A5-11EF-1788-BA69-916AD2CCA795}"/>
              </a:ext>
            </a:extLst>
          </p:cNvPr>
          <p:cNvCxnSpPr>
            <a:cxnSpLocks/>
            <a:stCxn id="269" idx="3"/>
            <a:endCxn id="26" idx="1"/>
          </p:cNvCxnSpPr>
          <p:nvPr/>
        </p:nvCxnSpPr>
        <p:spPr>
          <a:xfrm>
            <a:off x="1947352" y="4964102"/>
            <a:ext cx="517692" cy="1639"/>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284" name="Connector: Elbow 283">
            <a:extLst>
              <a:ext uri="{FF2B5EF4-FFF2-40B4-BE49-F238E27FC236}">
                <a16:creationId xmlns:a16="http://schemas.microsoft.com/office/drawing/2014/main" id="{2B75A050-FD6A-E571-BE11-20968E404C62}"/>
              </a:ext>
            </a:extLst>
          </p:cNvPr>
          <p:cNvCxnSpPr>
            <a:cxnSpLocks/>
            <a:stCxn id="251" idx="0"/>
            <a:endCxn id="269" idx="1"/>
          </p:cNvCxnSpPr>
          <p:nvPr/>
        </p:nvCxnSpPr>
        <p:spPr>
          <a:xfrm rot="5400000" flipH="1" flipV="1">
            <a:off x="849618" y="4732018"/>
            <a:ext cx="385781" cy="849951"/>
          </a:xfrm>
          <a:prstGeom prst="bentConnector2">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85" name="Connector: Elbow 284">
            <a:extLst>
              <a:ext uri="{FF2B5EF4-FFF2-40B4-BE49-F238E27FC236}">
                <a16:creationId xmlns:a16="http://schemas.microsoft.com/office/drawing/2014/main" id="{2346FF58-CE7A-06B7-0944-306B4F6F953D}"/>
              </a:ext>
            </a:extLst>
          </p:cNvPr>
          <p:cNvCxnSpPr>
            <a:cxnSpLocks/>
            <a:endCxn id="225" idx="1"/>
          </p:cNvCxnSpPr>
          <p:nvPr/>
        </p:nvCxnSpPr>
        <p:spPr>
          <a:xfrm rot="10800000" flipV="1">
            <a:off x="3592048" y="3248246"/>
            <a:ext cx="782527" cy="756951"/>
          </a:xfrm>
          <a:prstGeom prst="bentConnector3">
            <a:avLst>
              <a:gd name="adj1" fmla="val 154921"/>
            </a:avLst>
          </a:prstGeom>
          <a:ln w="28575">
            <a:solidFill>
              <a:srgbClr val="FF6699"/>
            </a:solidFill>
            <a:tailEnd type="triangle"/>
          </a:ln>
        </p:spPr>
        <p:style>
          <a:lnRef idx="1">
            <a:schemeClr val="accent1"/>
          </a:lnRef>
          <a:fillRef idx="0">
            <a:schemeClr val="accent1"/>
          </a:fillRef>
          <a:effectRef idx="0">
            <a:schemeClr val="accent1"/>
          </a:effectRef>
          <a:fontRef idx="minor">
            <a:schemeClr val="tx1"/>
          </a:fontRef>
        </p:style>
      </p:cxnSp>
      <p:cxnSp>
        <p:nvCxnSpPr>
          <p:cNvPr id="286" name="Connector: Elbow 285">
            <a:extLst>
              <a:ext uri="{FF2B5EF4-FFF2-40B4-BE49-F238E27FC236}">
                <a16:creationId xmlns:a16="http://schemas.microsoft.com/office/drawing/2014/main" id="{E460A5E5-2A3A-4643-AEF4-D560079F1E78}"/>
              </a:ext>
            </a:extLst>
          </p:cNvPr>
          <p:cNvCxnSpPr>
            <a:cxnSpLocks/>
            <a:stCxn id="26" idx="3"/>
            <a:endCxn id="264" idx="1"/>
          </p:cNvCxnSpPr>
          <p:nvPr/>
        </p:nvCxnSpPr>
        <p:spPr>
          <a:xfrm flipV="1">
            <a:off x="3112312" y="4964479"/>
            <a:ext cx="557679" cy="1262"/>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287" name="Connector: Elbow 286">
            <a:extLst>
              <a:ext uri="{FF2B5EF4-FFF2-40B4-BE49-F238E27FC236}">
                <a16:creationId xmlns:a16="http://schemas.microsoft.com/office/drawing/2014/main" id="{6F0FE44D-6491-80F7-597C-9AF23FF7EAA5}"/>
              </a:ext>
            </a:extLst>
          </p:cNvPr>
          <p:cNvCxnSpPr>
            <a:cxnSpLocks/>
          </p:cNvCxnSpPr>
          <p:nvPr/>
        </p:nvCxnSpPr>
        <p:spPr>
          <a:xfrm rot="5400000" flipH="1" flipV="1">
            <a:off x="5549091" y="4727757"/>
            <a:ext cx="652941" cy="0"/>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CDA27E12-CBD1-276B-2F12-F0F0A1CA65CE}"/>
              </a:ext>
            </a:extLst>
          </p:cNvPr>
          <p:cNvSpPr/>
          <p:nvPr/>
        </p:nvSpPr>
        <p:spPr>
          <a:xfrm>
            <a:off x="243660" y="3791371"/>
            <a:ext cx="5489513" cy="2253443"/>
          </a:xfrm>
          <a:prstGeom prst="rect">
            <a:avLst/>
          </a:prstGeom>
          <a:noFill/>
          <a:ln w="952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cxnSp>
        <p:nvCxnSpPr>
          <p:cNvPr id="33" name="Connector: Elbow 32">
            <a:extLst>
              <a:ext uri="{FF2B5EF4-FFF2-40B4-BE49-F238E27FC236}">
                <a16:creationId xmlns:a16="http://schemas.microsoft.com/office/drawing/2014/main" id="{07EB540D-53B2-097B-2308-B01DA726674C}"/>
              </a:ext>
            </a:extLst>
          </p:cNvPr>
          <p:cNvCxnSpPr>
            <a:cxnSpLocks/>
            <a:stCxn id="225" idx="3"/>
          </p:cNvCxnSpPr>
          <p:nvPr/>
        </p:nvCxnSpPr>
        <p:spPr>
          <a:xfrm>
            <a:off x="4096166" y="4005198"/>
            <a:ext cx="2510389" cy="1685"/>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47" name="Group 46">
            <a:extLst>
              <a:ext uri="{FF2B5EF4-FFF2-40B4-BE49-F238E27FC236}">
                <a16:creationId xmlns:a16="http://schemas.microsoft.com/office/drawing/2014/main" id="{8DE1B569-CEBD-D61F-BB04-56F1846F49B6}"/>
              </a:ext>
            </a:extLst>
          </p:cNvPr>
          <p:cNvGrpSpPr/>
          <p:nvPr/>
        </p:nvGrpSpPr>
        <p:grpSpPr>
          <a:xfrm>
            <a:off x="5009215" y="4001675"/>
            <a:ext cx="749274" cy="191611"/>
            <a:chOff x="4324940" y="3867185"/>
            <a:chExt cx="749274" cy="191611"/>
          </a:xfrm>
        </p:grpSpPr>
        <p:sp>
          <p:nvSpPr>
            <p:cNvPr id="48" name="TextBox 47">
              <a:extLst>
                <a:ext uri="{FF2B5EF4-FFF2-40B4-BE49-F238E27FC236}">
                  <a16:creationId xmlns:a16="http://schemas.microsoft.com/office/drawing/2014/main" id="{AD683845-7F09-380E-E23F-D3CC99C809BA}"/>
                </a:ext>
              </a:extLst>
            </p:cNvPr>
            <p:cNvSpPr txBox="1"/>
            <p:nvPr/>
          </p:nvSpPr>
          <p:spPr>
            <a:xfrm>
              <a:off x="4324940" y="3889472"/>
              <a:ext cx="749274" cy="169324"/>
            </a:xfrm>
            <a:prstGeom prst="rect">
              <a:avLst/>
            </a:prstGeom>
            <a:noFill/>
          </p:spPr>
          <p:txBody>
            <a:bodyPr wrap="square" lIns="0" tIns="0" rIns="0" bIns="0" rtlCol="0">
              <a:spAutoFit/>
            </a:bodyPr>
            <a:lstStyle/>
            <a:p>
              <a:pPr algn="ctr">
                <a:lnSpc>
                  <a:spcPct val="100000"/>
                </a:lnSpc>
                <a:spcBef>
                  <a:spcPts val="600"/>
                </a:spcBef>
              </a:pPr>
              <a:r>
                <a:rPr lang="en-GB" sz="1100">
                  <a:solidFill>
                    <a:srgbClr val="FF0000"/>
                  </a:solidFill>
                </a:rPr>
                <a:t>Constraint</a:t>
              </a:r>
            </a:p>
          </p:txBody>
        </p:sp>
        <p:cxnSp>
          <p:nvCxnSpPr>
            <p:cNvPr id="49" name="Straight Connector 48">
              <a:extLst>
                <a:ext uri="{FF2B5EF4-FFF2-40B4-BE49-F238E27FC236}">
                  <a16:creationId xmlns:a16="http://schemas.microsoft.com/office/drawing/2014/main" id="{3004787D-E3B1-0B91-6B9F-8096D917A194}"/>
                </a:ext>
              </a:extLst>
            </p:cNvPr>
            <p:cNvCxnSpPr>
              <a:cxnSpLocks/>
            </p:cNvCxnSpPr>
            <p:nvPr/>
          </p:nvCxnSpPr>
          <p:spPr>
            <a:xfrm flipH="1">
              <a:off x="4379441" y="3867185"/>
              <a:ext cx="640273" cy="0"/>
            </a:xfrm>
            <a:prstGeom prst="line">
              <a:avLst/>
            </a:prstGeom>
            <a:ln w="76200">
              <a:solidFill>
                <a:srgbClr val="FF0000"/>
              </a:solidFill>
              <a:tailEnd type="none"/>
            </a:ln>
          </p:spPr>
          <p:style>
            <a:lnRef idx="1">
              <a:schemeClr val="accent1"/>
            </a:lnRef>
            <a:fillRef idx="0">
              <a:schemeClr val="accent1"/>
            </a:fillRef>
            <a:effectRef idx="0">
              <a:schemeClr val="accent1"/>
            </a:effectRef>
            <a:fontRef idx="minor">
              <a:schemeClr val="tx1"/>
            </a:fontRef>
          </p:style>
        </p:cxnSp>
      </p:grpSp>
      <p:grpSp>
        <p:nvGrpSpPr>
          <p:cNvPr id="2" name="Group 1">
            <a:extLst>
              <a:ext uri="{FF2B5EF4-FFF2-40B4-BE49-F238E27FC236}">
                <a16:creationId xmlns:a16="http://schemas.microsoft.com/office/drawing/2014/main" id="{B132FD0D-71B1-3DB6-62E0-9C3A32B4E6AE}"/>
              </a:ext>
            </a:extLst>
          </p:cNvPr>
          <p:cNvGrpSpPr/>
          <p:nvPr/>
        </p:nvGrpSpPr>
        <p:grpSpPr>
          <a:xfrm>
            <a:off x="1348459" y="1278588"/>
            <a:ext cx="766767" cy="987438"/>
            <a:chOff x="2034259" y="1278588"/>
            <a:chExt cx="766767" cy="987438"/>
          </a:xfrm>
        </p:grpSpPr>
        <p:pic>
          <p:nvPicPr>
            <p:cNvPr id="7" name="Picture 6">
              <a:extLst>
                <a:ext uri="{FF2B5EF4-FFF2-40B4-BE49-F238E27FC236}">
                  <a16:creationId xmlns:a16="http://schemas.microsoft.com/office/drawing/2014/main" id="{326FA511-919B-2BB2-E3C8-B0B0FB13C1EC}"/>
                </a:ext>
              </a:extLst>
            </p:cNvPr>
            <p:cNvPicPr>
              <a:picLocks noChangeAspect="1"/>
            </p:cNvPicPr>
            <p:nvPr/>
          </p:nvPicPr>
          <p:blipFill>
            <a:blip r:embed="rId11"/>
            <a:stretch>
              <a:fillRect/>
            </a:stretch>
          </p:blipFill>
          <p:spPr>
            <a:xfrm>
              <a:off x="2127989" y="1278588"/>
              <a:ext cx="579306" cy="619676"/>
            </a:xfrm>
            <a:prstGeom prst="rect">
              <a:avLst/>
            </a:prstGeom>
          </p:spPr>
        </p:pic>
        <p:sp>
          <p:nvSpPr>
            <p:cNvPr id="9" name="TextBox 8">
              <a:extLst>
                <a:ext uri="{FF2B5EF4-FFF2-40B4-BE49-F238E27FC236}">
                  <a16:creationId xmlns:a16="http://schemas.microsoft.com/office/drawing/2014/main" id="{20837BDB-69E9-9656-0C9A-BF795766FE00}"/>
                </a:ext>
              </a:extLst>
            </p:cNvPr>
            <p:cNvSpPr txBox="1"/>
            <p:nvPr/>
          </p:nvSpPr>
          <p:spPr>
            <a:xfrm>
              <a:off x="2034259" y="1958249"/>
              <a:ext cx="766767" cy="307777"/>
            </a:xfrm>
            <a:prstGeom prst="rect">
              <a:avLst/>
            </a:prstGeom>
            <a:noFill/>
          </p:spPr>
          <p:txBody>
            <a:bodyPr wrap="square" lIns="0" tIns="0" rIns="0" bIns="0" rtlCol="0">
              <a:spAutoFit/>
            </a:bodyPr>
            <a:lstStyle/>
            <a:p>
              <a:pPr algn="ctr">
                <a:lnSpc>
                  <a:spcPct val="100000"/>
                </a:lnSpc>
                <a:spcBef>
                  <a:spcPts val="600"/>
                </a:spcBef>
              </a:pPr>
              <a:r>
                <a:rPr lang="en-GB" sz="1000">
                  <a:solidFill>
                    <a:schemeClr val="tx2"/>
                  </a:solidFill>
                </a:rPr>
                <a:t>INDUSTRIAL CLUSTER</a:t>
              </a:r>
            </a:p>
          </p:txBody>
        </p:sp>
      </p:grpSp>
      <p:cxnSp>
        <p:nvCxnSpPr>
          <p:cNvPr id="10" name="Connector: Elbow 9">
            <a:extLst>
              <a:ext uri="{FF2B5EF4-FFF2-40B4-BE49-F238E27FC236}">
                <a16:creationId xmlns:a16="http://schemas.microsoft.com/office/drawing/2014/main" id="{05EFE4B5-F3B2-1C46-9898-AEFAA4E8B8EE}"/>
              </a:ext>
            </a:extLst>
          </p:cNvPr>
          <p:cNvCxnSpPr>
            <a:cxnSpLocks/>
            <a:stCxn id="9" idx="2"/>
            <a:endCxn id="240" idx="0"/>
          </p:cNvCxnSpPr>
          <p:nvPr/>
        </p:nvCxnSpPr>
        <p:spPr>
          <a:xfrm rot="5400000">
            <a:off x="1414105" y="2580402"/>
            <a:ext cx="632114" cy="3363"/>
          </a:xfrm>
          <a:prstGeom prst="bentConnector3">
            <a:avLst>
              <a:gd name="adj1" fmla="val 50000"/>
            </a:avLst>
          </a:prstGeom>
          <a:ln w="28575">
            <a:solidFill>
              <a:schemeClr val="accent6"/>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Connector: Elbow 10">
            <a:extLst>
              <a:ext uri="{FF2B5EF4-FFF2-40B4-BE49-F238E27FC236}">
                <a16:creationId xmlns:a16="http://schemas.microsoft.com/office/drawing/2014/main" id="{BB172B36-39A5-7C40-8394-5C208E8C1196}"/>
              </a:ext>
            </a:extLst>
          </p:cNvPr>
          <p:cNvCxnSpPr>
            <a:cxnSpLocks/>
            <a:stCxn id="240" idx="1"/>
            <a:endCxn id="24" idx="2"/>
          </p:cNvCxnSpPr>
          <p:nvPr/>
        </p:nvCxnSpPr>
        <p:spPr>
          <a:xfrm rot="10800000">
            <a:off x="713168" y="1916299"/>
            <a:ext cx="729229" cy="1245003"/>
          </a:xfrm>
          <a:prstGeom prst="bentConnector2">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B80BED04-0EF8-A28A-BD62-F3D544761209}"/>
              </a:ext>
            </a:extLst>
          </p:cNvPr>
          <p:cNvGrpSpPr/>
          <p:nvPr/>
        </p:nvGrpSpPr>
        <p:grpSpPr>
          <a:xfrm>
            <a:off x="326552" y="1320513"/>
            <a:ext cx="773229" cy="595785"/>
            <a:chOff x="5179917" y="1472648"/>
            <a:chExt cx="773229" cy="595785"/>
          </a:xfrm>
        </p:grpSpPr>
        <p:pic>
          <p:nvPicPr>
            <p:cNvPr id="19" name="Picture 18">
              <a:extLst>
                <a:ext uri="{FF2B5EF4-FFF2-40B4-BE49-F238E27FC236}">
                  <a16:creationId xmlns:a16="http://schemas.microsoft.com/office/drawing/2014/main" id="{D13B2016-D2BC-8D56-AB1D-C76E54B2BBC9}"/>
                </a:ext>
              </a:extLst>
            </p:cNvPr>
            <p:cNvPicPr>
              <a:picLocks noChangeAspect="1"/>
            </p:cNvPicPr>
            <p:nvPr/>
          </p:nvPicPr>
          <p:blipFill>
            <a:blip r:embed="rId12"/>
            <a:stretch>
              <a:fillRect/>
            </a:stretch>
          </p:blipFill>
          <p:spPr>
            <a:xfrm>
              <a:off x="5266877" y="1472648"/>
              <a:ext cx="635900" cy="441897"/>
            </a:xfrm>
            <a:prstGeom prst="rect">
              <a:avLst/>
            </a:prstGeom>
          </p:spPr>
        </p:pic>
        <p:sp>
          <p:nvSpPr>
            <p:cNvPr id="24" name="TextBox 23">
              <a:extLst>
                <a:ext uri="{FF2B5EF4-FFF2-40B4-BE49-F238E27FC236}">
                  <a16:creationId xmlns:a16="http://schemas.microsoft.com/office/drawing/2014/main" id="{EE8B512F-112E-8BDE-2913-737642C01CD7}"/>
                </a:ext>
              </a:extLst>
            </p:cNvPr>
            <p:cNvSpPr txBox="1"/>
            <p:nvPr/>
          </p:nvSpPr>
          <p:spPr>
            <a:xfrm>
              <a:off x="5179917" y="1914545"/>
              <a:ext cx="773229" cy="153888"/>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CCUS</a:t>
              </a:r>
            </a:p>
          </p:txBody>
        </p:sp>
      </p:grpSp>
      <p:sp>
        <p:nvSpPr>
          <p:cNvPr id="29" name="Oval 28">
            <a:extLst>
              <a:ext uri="{FF2B5EF4-FFF2-40B4-BE49-F238E27FC236}">
                <a16:creationId xmlns:a16="http://schemas.microsoft.com/office/drawing/2014/main" id="{04579446-65AC-88B4-5221-A5A9A3E3D14D}"/>
              </a:ext>
            </a:extLst>
          </p:cNvPr>
          <p:cNvSpPr/>
          <p:nvPr/>
        </p:nvSpPr>
        <p:spPr>
          <a:xfrm>
            <a:off x="2431677" y="1227551"/>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3</a:t>
            </a:r>
          </a:p>
        </p:txBody>
      </p:sp>
      <p:sp>
        <p:nvSpPr>
          <p:cNvPr id="31" name="Speech Bubble: Rectangle 30">
            <a:extLst>
              <a:ext uri="{FF2B5EF4-FFF2-40B4-BE49-F238E27FC236}">
                <a16:creationId xmlns:a16="http://schemas.microsoft.com/office/drawing/2014/main" id="{224E9682-97C3-D2A4-C166-DCFA5468C5E9}"/>
              </a:ext>
            </a:extLst>
          </p:cNvPr>
          <p:cNvSpPr/>
          <p:nvPr/>
        </p:nvSpPr>
        <p:spPr>
          <a:xfrm>
            <a:off x="3454658" y="1134165"/>
            <a:ext cx="1140978" cy="561860"/>
          </a:xfrm>
          <a:prstGeom prst="wedgeRectCallout">
            <a:avLst>
              <a:gd name="adj1" fmla="val -113832"/>
              <a:gd name="adj2" fmla="val -15888"/>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t>Industrial cluster and blue hydrogen hub</a:t>
            </a:r>
          </a:p>
        </p:txBody>
      </p:sp>
      <p:grpSp>
        <p:nvGrpSpPr>
          <p:cNvPr id="238" name="Group 237">
            <a:extLst>
              <a:ext uri="{FF2B5EF4-FFF2-40B4-BE49-F238E27FC236}">
                <a16:creationId xmlns:a16="http://schemas.microsoft.com/office/drawing/2014/main" id="{B2380795-94AB-AB36-0481-977F1267116F}"/>
              </a:ext>
            </a:extLst>
          </p:cNvPr>
          <p:cNvGrpSpPr/>
          <p:nvPr/>
        </p:nvGrpSpPr>
        <p:grpSpPr>
          <a:xfrm>
            <a:off x="1174293" y="2898140"/>
            <a:ext cx="1204497" cy="699431"/>
            <a:chOff x="1960755" y="2624134"/>
            <a:chExt cx="1204497" cy="699431"/>
          </a:xfrm>
        </p:grpSpPr>
        <p:sp>
          <p:nvSpPr>
            <p:cNvPr id="239" name="TextBox 238">
              <a:extLst>
                <a:ext uri="{FF2B5EF4-FFF2-40B4-BE49-F238E27FC236}">
                  <a16:creationId xmlns:a16="http://schemas.microsoft.com/office/drawing/2014/main" id="{5EAED757-7A41-1BA3-306D-3E6062F761B5}"/>
                </a:ext>
              </a:extLst>
            </p:cNvPr>
            <p:cNvSpPr txBox="1"/>
            <p:nvPr/>
          </p:nvSpPr>
          <p:spPr>
            <a:xfrm>
              <a:off x="1960755" y="3169677"/>
              <a:ext cx="1204497" cy="153888"/>
            </a:xfrm>
            <a:prstGeom prst="rect">
              <a:avLst/>
            </a:prstGeom>
            <a:noFill/>
          </p:spPr>
          <p:txBody>
            <a:bodyPr wrap="square" lIns="0" tIns="0" rIns="0" bIns="0" rtlCol="0">
              <a:spAutoFit/>
            </a:bodyPr>
            <a:lstStyle/>
            <a:p>
              <a:pPr algn="ctr">
                <a:lnSpc>
                  <a:spcPct val="100000"/>
                </a:lnSpc>
                <a:spcBef>
                  <a:spcPts val="600"/>
                </a:spcBef>
              </a:pPr>
              <a:r>
                <a:rPr lang="en-GB" sz="1000" dirty="0">
                  <a:solidFill>
                    <a:schemeClr val="accent6"/>
                  </a:solidFill>
                </a:rPr>
                <a:t>BLUE H</a:t>
              </a:r>
              <a:r>
                <a:rPr lang="en-GB" sz="1000" baseline="-25000" dirty="0">
                  <a:solidFill>
                    <a:schemeClr val="accent6"/>
                  </a:solidFill>
                </a:rPr>
                <a:t>2</a:t>
              </a:r>
              <a:r>
                <a:rPr lang="en-GB" sz="1000" dirty="0">
                  <a:solidFill>
                    <a:schemeClr val="accent6"/>
                  </a:solidFill>
                </a:rPr>
                <a:t> PLANT</a:t>
              </a:r>
            </a:p>
          </p:txBody>
        </p:sp>
        <p:pic>
          <p:nvPicPr>
            <p:cNvPr id="240" name="Picture 239">
              <a:extLst>
                <a:ext uri="{FF2B5EF4-FFF2-40B4-BE49-F238E27FC236}">
                  <a16:creationId xmlns:a16="http://schemas.microsoft.com/office/drawing/2014/main" id="{FB8290EC-9E8C-F232-B639-F4946BE42C98}"/>
                </a:ext>
              </a:extLst>
            </p:cNvPr>
            <p:cNvPicPr>
              <a:picLocks noChangeAspect="1"/>
            </p:cNvPicPr>
            <p:nvPr/>
          </p:nvPicPr>
          <p:blipFill>
            <a:blip r:embed="rId13"/>
            <a:stretch>
              <a:fillRect/>
            </a:stretch>
          </p:blipFill>
          <p:spPr>
            <a:xfrm>
              <a:off x="2228858" y="2624134"/>
              <a:ext cx="572168" cy="526321"/>
            </a:xfrm>
            <a:prstGeom prst="rect">
              <a:avLst/>
            </a:prstGeom>
          </p:spPr>
        </p:pic>
      </p:grpSp>
      <p:sp>
        <p:nvSpPr>
          <p:cNvPr id="241" name="Rectangle 240">
            <a:extLst>
              <a:ext uri="{FF2B5EF4-FFF2-40B4-BE49-F238E27FC236}">
                <a16:creationId xmlns:a16="http://schemas.microsoft.com/office/drawing/2014/main" id="{F5DA6F4A-311B-21CF-98D7-CCFB6342A5F8}"/>
              </a:ext>
            </a:extLst>
          </p:cNvPr>
          <p:cNvSpPr/>
          <p:nvPr/>
        </p:nvSpPr>
        <p:spPr>
          <a:xfrm>
            <a:off x="1182169" y="1134164"/>
            <a:ext cx="1593093" cy="2558887"/>
          </a:xfrm>
          <a:prstGeom prst="rect">
            <a:avLst/>
          </a:prstGeom>
          <a:noFill/>
          <a:ln w="952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cxnSp>
        <p:nvCxnSpPr>
          <p:cNvPr id="246" name="Connector: Elbow 245">
            <a:extLst>
              <a:ext uri="{FF2B5EF4-FFF2-40B4-BE49-F238E27FC236}">
                <a16:creationId xmlns:a16="http://schemas.microsoft.com/office/drawing/2014/main" id="{F7BF7904-D72E-A65A-7133-8F98A3CA9D6F}"/>
              </a:ext>
            </a:extLst>
          </p:cNvPr>
          <p:cNvCxnSpPr>
            <a:cxnSpLocks/>
            <a:endCxn id="240" idx="3"/>
          </p:cNvCxnSpPr>
          <p:nvPr/>
        </p:nvCxnSpPr>
        <p:spPr>
          <a:xfrm rot="10800000">
            <a:off x="2014564" y="3161302"/>
            <a:ext cx="2361882" cy="677"/>
          </a:xfrm>
          <a:prstGeom prst="bentConnector3">
            <a:avLst>
              <a:gd name="adj1" fmla="val 50000"/>
            </a:avLst>
          </a:prstGeom>
          <a:ln w="28575">
            <a:solidFill>
              <a:srgbClr val="FF6699"/>
            </a:solidFill>
            <a:tailEnd type="triangle"/>
          </a:ln>
        </p:spPr>
        <p:style>
          <a:lnRef idx="1">
            <a:schemeClr val="accent1"/>
          </a:lnRef>
          <a:fillRef idx="0">
            <a:schemeClr val="accent1"/>
          </a:fillRef>
          <a:effectRef idx="0">
            <a:schemeClr val="accent1"/>
          </a:effectRef>
          <a:fontRef idx="minor">
            <a:schemeClr val="tx1"/>
          </a:fontRef>
        </p:style>
      </p:cxnSp>
      <p:cxnSp>
        <p:nvCxnSpPr>
          <p:cNvPr id="247" name="Connector: Elbow 246">
            <a:extLst>
              <a:ext uri="{FF2B5EF4-FFF2-40B4-BE49-F238E27FC236}">
                <a16:creationId xmlns:a16="http://schemas.microsoft.com/office/drawing/2014/main" id="{195DD5CF-2A2D-9348-24E9-2C8EC34060D0}"/>
              </a:ext>
            </a:extLst>
          </p:cNvPr>
          <p:cNvCxnSpPr>
            <a:cxnSpLocks/>
          </p:cNvCxnSpPr>
          <p:nvPr/>
        </p:nvCxnSpPr>
        <p:spPr>
          <a:xfrm rot="10800000">
            <a:off x="1966638" y="1571665"/>
            <a:ext cx="2407937" cy="1511943"/>
          </a:xfrm>
          <a:prstGeom prst="bentConnector3">
            <a:avLst>
              <a:gd name="adj1" fmla="val 50000"/>
            </a:avLst>
          </a:prstGeom>
          <a:ln w="28575">
            <a:solidFill>
              <a:srgbClr val="FF6699"/>
            </a:solidFill>
            <a:tailEnd type="triangle"/>
          </a:ln>
        </p:spPr>
        <p:style>
          <a:lnRef idx="1">
            <a:schemeClr val="accent1"/>
          </a:lnRef>
          <a:fillRef idx="0">
            <a:schemeClr val="accent1"/>
          </a:fillRef>
          <a:effectRef idx="0">
            <a:schemeClr val="accent1"/>
          </a:effectRef>
          <a:fontRef idx="minor">
            <a:schemeClr val="tx1"/>
          </a:fontRef>
        </p:style>
      </p:cxnSp>
      <p:cxnSp>
        <p:nvCxnSpPr>
          <p:cNvPr id="257" name="Connector: Elbow 256">
            <a:extLst>
              <a:ext uri="{FF2B5EF4-FFF2-40B4-BE49-F238E27FC236}">
                <a16:creationId xmlns:a16="http://schemas.microsoft.com/office/drawing/2014/main" id="{C1A2E0BD-31DA-D99A-2DAB-352EDAC79A87}"/>
              </a:ext>
            </a:extLst>
          </p:cNvPr>
          <p:cNvCxnSpPr>
            <a:cxnSpLocks/>
          </p:cNvCxnSpPr>
          <p:nvPr/>
        </p:nvCxnSpPr>
        <p:spPr>
          <a:xfrm>
            <a:off x="2775262" y="2413608"/>
            <a:ext cx="3889239" cy="1326356"/>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263" name="Group 262">
            <a:extLst>
              <a:ext uri="{FF2B5EF4-FFF2-40B4-BE49-F238E27FC236}">
                <a16:creationId xmlns:a16="http://schemas.microsoft.com/office/drawing/2014/main" id="{967C425C-F98C-7888-6D64-38C3F7F2EA74}"/>
              </a:ext>
            </a:extLst>
          </p:cNvPr>
          <p:cNvGrpSpPr/>
          <p:nvPr/>
        </p:nvGrpSpPr>
        <p:grpSpPr>
          <a:xfrm>
            <a:off x="4374574" y="2998467"/>
            <a:ext cx="966792" cy="643818"/>
            <a:chOff x="4429438" y="2998467"/>
            <a:chExt cx="966792" cy="643818"/>
          </a:xfrm>
        </p:grpSpPr>
        <p:sp>
          <p:nvSpPr>
            <p:cNvPr id="265" name="Rectangle 264">
              <a:extLst>
                <a:ext uri="{FF2B5EF4-FFF2-40B4-BE49-F238E27FC236}">
                  <a16:creationId xmlns:a16="http://schemas.microsoft.com/office/drawing/2014/main" id="{4659F1AD-41CD-CB7F-922F-CB4C35F71A3A}"/>
                </a:ext>
              </a:extLst>
            </p:cNvPr>
            <p:cNvSpPr/>
            <p:nvPr/>
          </p:nvSpPr>
          <p:spPr>
            <a:xfrm>
              <a:off x="4429438" y="3035935"/>
              <a:ext cx="966792" cy="9534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267" name="Rectangle 266">
              <a:extLst>
                <a:ext uri="{FF2B5EF4-FFF2-40B4-BE49-F238E27FC236}">
                  <a16:creationId xmlns:a16="http://schemas.microsoft.com/office/drawing/2014/main" id="{AAFA0375-F164-F11E-8993-971A6247B121}"/>
                </a:ext>
              </a:extLst>
            </p:cNvPr>
            <p:cNvSpPr/>
            <p:nvPr/>
          </p:nvSpPr>
          <p:spPr>
            <a:xfrm>
              <a:off x="4429438" y="3200575"/>
              <a:ext cx="966792" cy="9534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grpSp>
          <p:nvGrpSpPr>
            <p:cNvPr id="270" name="Group 269">
              <a:extLst>
                <a:ext uri="{FF2B5EF4-FFF2-40B4-BE49-F238E27FC236}">
                  <a16:creationId xmlns:a16="http://schemas.microsoft.com/office/drawing/2014/main" id="{05995EBE-2031-F087-550F-560C153C647A}"/>
                </a:ext>
              </a:extLst>
            </p:cNvPr>
            <p:cNvGrpSpPr/>
            <p:nvPr/>
          </p:nvGrpSpPr>
          <p:grpSpPr>
            <a:xfrm>
              <a:off x="4431310" y="2998467"/>
              <a:ext cx="950997" cy="643818"/>
              <a:chOff x="1828128" y="2648328"/>
              <a:chExt cx="950997" cy="643818"/>
            </a:xfrm>
          </p:grpSpPr>
          <p:pic>
            <p:nvPicPr>
              <p:cNvPr id="274" name="Picture 273">
                <a:extLst>
                  <a:ext uri="{FF2B5EF4-FFF2-40B4-BE49-F238E27FC236}">
                    <a16:creationId xmlns:a16="http://schemas.microsoft.com/office/drawing/2014/main" id="{349CC2F1-C640-3762-9B8E-2E59356F944D}"/>
                  </a:ext>
                </a:extLst>
              </p:cNvPr>
              <p:cNvPicPr>
                <a:picLocks noChangeAspect="1"/>
              </p:cNvPicPr>
              <p:nvPr/>
            </p:nvPicPr>
            <p:blipFill>
              <a:blip r:embed="rId14"/>
              <a:stretch>
                <a:fillRect/>
              </a:stretch>
            </p:blipFill>
            <p:spPr>
              <a:xfrm>
                <a:off x="1828128" y="2648328"/>
                <a:ext cx="950997" cy="327022"/>
              </a:xfrm>
              <a:prstGeom prst="rect">
                <a:avLst/>
              </a:prstGeom>
            </p:spPr>
          </p:pic>
          <p:sp>
            <p:nvSpPr>
              <p:cNvPr id="280" name="TextBox 279">
                <a:extLst>
                  <a:ext uri="{FF2B5EF4-FFF2-40B4-BE49-F238E27FC236}">
                    <a16:creationId xmlns:a16="http://schemas.microsoft.com/office/drawing/2014/main" id="{06286F1C-1730-BA24-5A1A-8B0B4C351F32}"/>
                  </a:ext>
                </a:extLst>
              </p:cNvPr>
              <p:cNvSpPr txBox="1"/>
              <p:nvPr/>
            </p:nvSpPr>
            <p:spPr>
              <a:xfrm>
                <a:off x="1913292" y="2984369"/>
                <a:ext cx="773229" cy="307777"/>
              </a:xfrm>
              <a:prstGeom prst="rect">
                <a:avLst/>
              </a:prstGeom>
              <a:noFill/>
            </p:spPr>
            <p:txBody>
              <a:bodyPr wrap="square" lIns="0" tIns="0" rIns="0" bIns="0" rtlCol="0">
                <a:spAutoFit/>
              </a:bodyPr>
              <a:lstStyle/>
              <a:p>
                <a:pPr algn="ctr">
                  <a:lnSpc>
                    <a:spcPct val="100000"/>
                  </a:lnSpc>
                  <a:spcBef>
                    <a:spcPts val="600"/>
                  </a:spcBef>
                </a:pPr>
                <a:r>
                  <a:rPr lang="en-GB" sz="1000">
                    <a:solidFill>
                      <a:srgbClr val="FF6699"/>
                    </a:solidFill>
                  </a:rPr>
                  <a:t>NAT.GAS NETWORK</a:t>
                </a:r>
              </a:p>
            </p:txBody>
          </p:sp>
        </p:grpSp>
      </p:grpSp>
      <p:cxnSp>
        <p:nvCxnSpPr>
          <p:cNvPr id="12" name="Connector: Elbow 11">
            <a:extLst>
              <a:ext uri="{FF2B5EF4-FFF2-40B4-BE49-F238E27FC236}">
                <a16:creationId xmlns:a16="http://schemas.microsoft.com/office/drawing/2014/main" id="{A71533F5-C3FD-E01C-17EA-AE8987BB291E}"/>
              </a:ext>
            </a:extLst>
          </p:cNvPr>
          <p:cNvCxnSpPr>
            <a:cxnSpLocks/>
            <a:stCxn id="60" idx="2"/>
          </p:cNvCxnSpPr>
          <p:nvPr/>
        </p:nvCxnSpPr>
        <p:spPr>
          <a:xfrm rot="5400000" flipH="1">
            <a:off x="6227249" y="3387894"/>
            <a:ext cx="2162039" cy="2414468"/>
          </a:xfrm>
          <a:prstGeom prst="bentConnector3">
            <a:avLst>
              <a:gd name="adj1" fmla="val -10573"/>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nvGrpSpPr>
          <p:cNvPr id="243" name="Group 242">
            <a:extLst>
              <a:ext uri="{FF2B5EF4-FFF2-40B4-BE49-F238E27FC236}">
                <a16:creationId xmlns:a16="http://schemas.microsoft.com/office/drawing/2014/main" id="{3E524C5B-9CAC-9044-F6D0-6EC2D8F7B37A}"/>
              </a:ext>
            </a:extLst>
          </p:cNvPr>
          <p:cNvGrpSpPr/>
          <p:nvPr/>
        </p:nvGrpSpPr>
        <p:grpSpPr>
          <a:xfrm>
            <a:off x="9342188" y="4929135"/>
            <a:ext cx="1044000" cy="762747"/>
            <a:chOff x="9537002" y="4856990"/>
            <a:chExt cx="1044000" cy="762747"/>
          </a:xfrm>
        </p:grpSpPr>
        <p:pic>
          <p:nvPicPr>
            <p:cNvPr id="258" name="Picture 257">
              <a:extLst>
                <a:ext uri="{FF2B5EF4-FFF2-40B4-BE49-F238E27FC236}">
                  <a16:creationId xmlns:a16="http://schemas.microsoft.com/office/drawing/2014/main" id="{BDC08AEE-5D0C-FBFC-4D19-323F3B006A00}"/>
                </a:ext>
              </a:extLst>
            </p:cNvPr>
            <p:cNvPicPr>
              <a:picLocks noChangeAspect="1"/>
            </p:cNvPicPr>
            <p:nvPr/>
          </p:nvPicPr>
          <p:blipFill>
            <a:blip r:embed="rId6"/>
            <a:stretch>
              <a:fillRect/>
            </a:stretch>
          </p:blipFill>
          <p:spPr>
            <a:xfrm>
              <a:off x="9819068" y="4856990"/>
              <a:ext cx="479868" cy="569273"/>
            </a:xfrm>
            <a:prstGeom prst="rect">
              <a:avLst/>
            </a:prstGeom>
          </p:spPr>
        </p:pic>
        <p:sp>
          <p:nvSpPr>
            <p:cNvPr id="283" name="TextBox 282">
              <a:extLst>
                <a:ext uri="{FF2B5EF4-FFF2-40B4-BE49-F238E27FC236}">
                  <a16:creationId xmlns:a16="http://schemas.microsoft.com/office/drawing/2014/main" id="{937F4FD9-FDB3-63EC-F6B4-E9CD944EBA97}"/>
                </a:ext>
              </a:extLst>
            </p:cNvPr>
            <p:cNvSpPr txBox="1"/>
            <p:nvPr/>
          </p:nvSpPr>
          <p:spPr>
            <a:xfrm>
              <a:off x="9537002" y="5465849"/>
              <a:ext cx="1044000" cy="153888"/>
            </a:xfrm>
            <a:prstGeom prst="rect">
              <a:avLst/>
            </a:prstGeom>
            <a:noFill/>
          </p:spPr>
          <p:txBody>
            <a:bodyPr wrap="square" lIns="0" tIns="0" rIns="0" bIns="0" rtlCol="0">
              <a:spAutoFit/>
            </a:bodyPr>
            <a:lstStyle/>
            <a:p>
              <a:pPr algn="l">
                <a:lnSpc>
                  <a:spcPct val="100000"/>
                </a:lnSpc>
                <a:spcBef>
                  <a:spcPts val="600"/>
                </a:spcBef>
              </a:pPr>
              <a:r>
                <a:rPr lang="en-GB" sz="1000">
                  <a:solidFill>
                    <a:schemeClr val="accent6"/>
                  </a:solidFill>
                </a:rPr>
                <a:t>ELECTROLYSER</a:t>
              </a:r>
            </a:p>
          </p:txBody>
        </p:sp>
      </p:grpSp>
      <p:sp>
        <p:nvSpPr>
          <p:cNvPr id="42" name="Oval 41">
            <a:extLst>
              <a:ext uri="{FF2B5EF4-FFF2-40B4-BE49-F238E27FC236}">
                <a16:creationId xmlns:a16="http://schemas.microsoft.com/office/drawing/2014/main" id="{1DE42BAB-ECA5-1959-E429-D4A2D7EB9112}"/>
              </a:ext>
            </a:extLst>
          </p:cNvPr>
          <p:cNvSpPr/>
          <p:nvPr/>
        </p:nvSpPr>
        <p:spPr>
          <a:xfrm>
            <a:off x="8602576" y="5658232"/>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4</a:t>
            </a:r>
          </a:p>
        </p:txBody>
      </p:sp>
      <p:cxnSp>
        <p:nvCxnSpPr>
          <p:cNvPr id="46" name="Connector: Elbow 45">
            <a:extLst>
              <a:ext uri="{FF2B5EF4-FFF2-40B4-BE49-F238E27FC236}">
                <a16:creationId xmlns:a16="http://schemas.microsoft.com/office/drawing/2014/main" id="{AAB5539B-7472-6BC4-9675-066D254751A8}"/>
              </a:ext>
            </a:extLst>
          </p:cNvPr>
          <p:cNvCxnSpPr>
            <a:cxnSpLocks/>
            <a:stCxn id="56" idx="0"/>
          </p:cNvCxnSpPr>
          <p:nvPr/>
        </p:nvCxnSpPr>
        <p:spPr>
          <a:xfrm rot="16200000" flipV="1">
            <a:off x="6709644" y="4675334"/>
            <a:ext cx="616641" cy="938"/>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Connector: Elbow 52">
            <a:extLst>
              <a:ext uri="{FF2B5EF4-FFF2-40B4-BE49-F238E27FC236}">
                <a16:creationId xmlns:a16="http://schemas.microsoft.com/office/drawing/2014/main" id="{1BA95624-042F-E1F3-9D10-E292EB38EB8E}"/>
              </a:ext>
            </a:extLst>
          </p:cNvPr>
          <p:cNvCxnSpPr>
            <a:cxnSpLocks/>
            <a:stCxn id="258" idx="1"/>
            <a:endCxn id="61" idx="3"/>
          </p:cNvCxnSpPr>
          <p:nvPr/>
        </p:nvCxnSpPr>
        <p:spPr>
          <a:xfrm rot="10800000">
            <a:off x="8810904" y="5212560"/>
            <a:ext cx="813350" cy="1212"/>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54" name="Speech Bubble: Rectangle 53">
            <a:extLst>
              <a:ext uri="{FF2B5EF4-FFF2-40B4-BE49-F238E27FC236}">
                <a16:creationId xmlns:a16="http://schemas.microsoft.com/office/drawing/2014/main" id="{21D566EE-B314-547F-6FA7-4CE28333948C}"/>
              </a:ext>
            </a:extLst>
          </p:cNvPr>
          <p:cNvSpPr/>
          <p:nvPr/>
        </p:nvSpPr>
        <p:spPr>
          <a:xfrm>
            <a:off x="9053523" y="5724260"/>
            <a:ext cx="1944000" cy="561860"/>
          </a:xfrm>
          <a:prstGeom prst="wedgeRectCallout">
            <a:avLst>
              <a:gd name="adj1" fmla="val -59329"/>
              <a:gd name="adj2" fmla="val -37757"/>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t>Hydrogen storage to maximise recovery of  renewable energy and provide seasonal storage</a:t>
            </a:r>
          </a:p>
        </p:txBody>
      </p:sp>
      <p:grpSp>
        <p:nvGrpSpPr>
          <p:cNvPr id="55" name="Group 54">
            <a:extLst>
              <a:ext uri="{FF2B5EF4-FFF2-40B4-BE49-F238E27FC236}">
                <a16:creationId xmlns:a16="http://schemas.microsoft.com/office/drawing/2014/main" id="{090CAA3D-2085-2AD7-B9F2-B36295BDA22F}"/>
              </a:ext>
            </a:extLst>
          </p:cNvPr>
          <p:cNvGrpSpPr/>
          <p:nvPr/>
        </p:nvGrpSpPr>
        <p:grpSpPr>
          <a:xfrm>
            <a:off x="6592823" y="4984123"/>
            <a:ext cx="946852" cy="804891"/>
            <a:chOff x="6447631" y="4390175"/>
            <a:chExt cx="946852" cy="804891"/>
          </a:xfrm>
        </p:grpSpPr>
        <p:pic>
          <p:nvPicPr>
            <p:cNvPr id="56" name="Picture 55">
              <a:extLst>
                <a:ext uri="{FF2B5EF4-FFF2-40B4-BE49-F238E27FC236}">
                  <a16:creationId xmlns:a16="http://schemas.microsoft.com/office/drawing/2014/main" id="{02C3EF6B-BE48-6196-F76D-400FBA36DB8D}"/>
                </a:ext>
              </a:extLst>
            </p:cNvPr>
            <p:cNvPicPr>
              <a:picLocks noChangeAspect="1"/>
            </p:cNvPicPr>
            <p:nvPr/>
          </p:nvPicPr>
          <p:blipFill>
            <a:blip r:embed="rId15"/>
            <a:stretch>
              <a:fillRect/>
            </a:stretch>
          </p:blipFill>
          <p:spPr>
            <a:xfrm>
              <a:off x="6619167" y="4390175"/>
              <a:ext cx="508148" cy="462349"/>
            </a:xfrm>
            <a:prstGeom prst="rect">
              <a:avLst/>
            </a:prstGeom>
          </p:spPr>
        </p:pic>
        <p:sp>
          <p:nvSpPr>
            <p:cNvPr id="57" name="TextBox 56">
              <a:extLst>
                <a:ext uri="{FF2B5EF4-FFF2-40B4-BE49-F238E27FC236}">
                  <a16:creationId xmlns:a16="http://schemas.microsoft.com/office/drawing/2014/main" id="{F7D82445-DC03-A952-A31D-53D66D08D5AF}"/>
                </a:ext>
              </a:extLst>
            </p:cNvPr>
            <p:cNvSpPr txBox="1"/>
            <p:nvPr/>
          </p:nvSpPr>
          <p:spPr>
            <a:xfrm>
              <a:off x="6447631" y="4856512"/>
              <a:ext cx="946852" cy="338554"/>
            </a:xfrm>
            <a:prstGeom prst="rect">
              <a:avLst/>
            </a:prstGeom>
            <a:noFill/>
          </p:spPr>
          <p:txBody>
            <a:bodyPr wrap="square" lIns="0" tIns="0" rIns="0" bIns="0" rtlCol="0">
              <a:spAutoFit/>
            </a:bodyPr>
            <a:lstStyle/>
            <a:p>
              <a:pPr algn="ctr">
                <a:lnSpc>
                  <a:spcPct val="100000"/>
                </a:lnSpc>
                <a:spcBef>
                  <a:spcPts val="600"/>
                </a:spcBef>
              </a:pPr>
              <a:r>
                <a:rPr lang="en-GB" sz="1100">
                  <a:solidFill>
                    <a:schemeClr val="tx2"/>
                  </a:solidFill>
                </a:rPr>
                <a:t>POWER GENERATOR</a:t>
              </a:r>
            </a:p>
          </p:txBody>
        </p:sp>
      </p:grpSp>
      <p:grpSp>
        <p:nvGrpSpPr>
          <p:cNvPr id="58" name="Group 57">
            <a:extLst>
              <a:ext uri="{FF2B5EF4-FFF2-40B4-BE49-F238E27FC236}">
                <a16:creationId xmlns:a16="http://schemas.microsoft.com/office/drawing/2014/main" id="{D7663A8B-502A-780F-FEFD-8792BFC9C2F3}"/>
              </a:ext>
            </a:extLst>
          </p:cNvPr>
          <p:cNvGrpSpPr/>
          <p:nvPr/>
        </p:nvGrpSpPr>
        <p:grpSpPr>
          <a:xfrm>
            <a:off x="8042077" y="4892946"/>
            <a:ext cx="946852" cy="783201"/>
            <a:chOff x="8042077" y="4892946"/>
            <a:chExt cx="946852" cy="783201"/>
          </a:xfrm>
        </p:grpSpPr>
        <p:sp>
          <p:nvSpPr>
            <p:cNvPr id="60" name="TextBox 59">
              <a:extLst>
                <a:ext uri="{FF2B5EF4-FFF2-40B4-BE49-F238E27FC236}">
                  <a16:creationId xmlns:a16="http://schemas.microsoft.com/office/drawing/2014/main" id="{7E4AC969-EC5B-DD70-ADBF-07703C6726BF}"/>
                </a:ext>
              </a:extLst>
            </p:cNvPr>
            <p:cNvSpPr txBox="1"/>
            <p:nvPr/>
          </p:nvSpPr>
          <p:spPr>
            <a:xfrm>
              <a:off x="8042077" y="5506870"/>
              <a:ext cx="946852" cy="169277"/>
            </a:xfrm>
            <a:prstGeom prst="rect">
              <a:avLst/>
            </a:prstGeom>
            <a:noFill/>
          </p:spPr>
          <p:txBody>
            <a:bodyPr wrap="square" lIns="0" tIns="0" rIns="0" bIns="0" rtlCol="0">
              <a:spAutoFit/>
            </a:bodyPr>
            <a:lstStyle/>
            <a:p>
              <a:pPr algn="ctr">
                <a:lnSpc>
                  <a:spcPct val="100000"/>
                </a:lnSpc>
                <a:spcBef>
                  <a:spcPts val="600"/>
                </a:spcBef>
              </a:pPr>
              <a:r>
                <a:rPr lang="en-GB" sz="1100" dirty="0">
                  <a:solidFill>
                    <a:schemeClr val="tx2"/>
                  </a:solidFill>
                </a:rPr>
                <a:t>H</a:t>
              </a:r>
              <a:r>
                <a:rPr lang="en-GB" sz="1100" baseline="-25000" dirty="0">
                  <a:solidFill>
                    <a:schemeClr val="tx2"/>
                  </a:solidFill>
                </a:rPr>
                <a:t>2</a:t>
              </a:r>
              <a:r>
                <a:rPr lang="en-GB" sz="1100" dirty="0">
                  <a:solidFill>
                    <a:schemeClr val="tx2"/>
                  </a:solidFill>
                </a:rPr>
                <a:t> STORAGE</a:t>
              </a:r>
            </a:p>
          </p:txBody>
        </p:sp>
        <p:pic>
          <p:nvPicPr>
            <p:cNvPr id="61" name="Picture 60">
              <a:extLst>
                <a:ext uri="{FF2B5EF4-FFF2-40B4-BE49-F238E27FC236}">
                  <a16:creationId xmlns:a16="http://schemas.microsoft.com/office/drawing/2014/main" id="{FE870F38-6085-78F3-FAD6-1B145823BF94}"/>
                </a:ext>
              </a:extLst>
            </p:cNvPr>
            <p:cNvPicPr>
              <a:picLocks noChangeAspect="1"/>
            </p:cNvPicPr>
            <p:nvPr/>
          </p:nvPicPr>
          <p:blipFill>
            <a:blip r:embed="rId7"/>
            <a:stretch>
              <a:fillRect/>
            </a:stretch>
          </p:blipFill>
          <p:spPr>
            <a:xfrm>
              <a:off x="8163636" y="4892946"/>
              <a:ext cx="647268" cy="639227"/>
            </a:xfrm>
            <a:prstGeom prst="rect">
              <a:avLst/>
            </a:prstGeom>
          </p:spPr>
        </p:pic>
      </p:grpSp>
      <p:cxnSp>
        <p:nvCxnSpPr>
          <p:cNvPr id="62" name="Connector: Elbow 61">
            <a:extLst>
              <a:ext uri="{FF2B5EF4-FFF2-40B4-BE49-F238E27FC236}">
                <a16:creationId xmlns:a16="http://schemas.microsoft.com/office/drawing/2014/main" id="{F5B7B7B3-0AC9-939E-4673-D0F20F644178}"/>
              </a:ext>
            </a:extLst>
          </p:cNvPr>
          <p:cNvCxnSpPr>
            <a:cxnSpLocks/>
            <a:stCxn id="61" idx="1"/>
            <a:endCxn id="56" idx="3"/>
          </p:cNvCxnSpPr>
          <p:nvPr/>
        </p:nvCxnSpPr>
        <p:spPr>
          <a:xfrm rot="10800000" flipV="1">
            <a:off x="7272508" y="5212560"/>
            <a:ext cx="891129" cy="2738"/>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63" name="Connector: Elbow 62">
            <a:extLst>
              <a:ext uri="{FF2B5EF4-FFF2-40B4-BE49-F238E27FC236}">
                <a16:creationId xmlns:a16="http://schemas.microsoft.com/office/drawing/2014/main" id="{E6F3A1B5-ABE8-5255-507B-16C83DAA636D}"/>
              </a:ext>
            </a:extLst>
          </p:cNvPr>
          <p:cNvCxnSpPr>
            <a:cxnSpLocks/>
          </p:cNvCxnSpPr>
          <p:nvPr/>
        </p:nvCxnSpPr>
        <p:spPr>
          <a:xfrm rot="5400000" flipH="1" flipV="1">
            <a:off x="5775945" y="4718613"/>
            <a:ext cx="652941" cy="0"/>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nvGrpSpPr>
          <p:cNvPr id="288" name="Group 287">
            <a:extLst>
              <a:ext uri="{FF2B5EF4-FFF2-40B4-BE49-F238E27FC236}">
                <a16:creationId xmlns:a16="http://schemas.microsoft.com/office/drawing/2014/main" id="{0882BD20-210C-698B-6029-5A873A4414B2}"/>
              </a:ext>
            </a:extLst>
          </p:cNvPr>
          <p:cNvGrpSpPr/>
          <p:nvPr/>
        </p:nvGrpSpPr>
        <p:grpSpPr>
          <a:xfrm>
            <a:off x="10855670" y="4934548"/>
            <a:ext cx="773229" cy="840637"/>
            <a:chOff x="10036997" y="3421593"/>
            <a:chExt cx="773229" cy="840637"/>
          </a:xfrm>
        </p:grpSpPr>
        <p:sp>
          <p:nvSpPr>
            <p:cNvPr id="289" name="TextBox 288">
              <a:extLst>
                <a:ext uri="{FF2B5EF4-FFF2-40B4-BE49-F238E27FC236}">
                  <a16:creationId xmlns:a16="http://schemas.microsoft.com/office/drawing/2014/main" id="{2A993692-3729-037F-D759-857458E5290A}"/>
                </a:ext>
              </a:extLst>
            </p:cNvPr>
            <p:cNvSpPr txBox="1"/>
            <p:nvPr/>
          </p:nvSpPr>
          <p:spPr>
            <a:xfrm>
              <a:off x="10036997" y="3954453"/>
              <a:ext cx="773229" cy="307777"/>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OFFSHORE WIND</a:t>
              </a:r>
            </a:p>
          </p:txBody>
        </p:sp>
        <p:pic>
          <p:nvPicPr>
            <p:cNvPr id="290" name="Picture 289">
              <a:extLst>
                <a:ext uri="{FF2B5EF4-FFF2-40B4-BE49-F238E27FC236}">
                  <a16:creationId xmlns:a16="http://schemas.microsoft.com/office/drawing/2014/main" id="{DED3D896-88A7-FEFD-DE50-25B198896719}"/>
                </a:ext>
              </a:extLst>
            </p:cNvPr>
            <p:cNvPicPr>
              <a:picLocks noChangeAspect="1"/>
            </p:cNvPicPr>
            <p:nvPr/>
          </p:nvPicPr>
          <p:blipFill>
            <a:blip r:embed="rId5"/>
            <a:stretch>
              <a:fillRect/>
            </a:stretch>
          </p:blipFill>
          <p:spPr>
            <a:xfrm>
              <a:off x="10154242" y="3421593"/>
              <a:ext cx="538739" cy="518367"/>
            </a:xfrm>
            <a:prstGeom prst="rect">
              <a:avLst/>
            </a:prstGeom>
          </p:spPr>
        </p:pic>
      </p:grpSp>
      <p:cxnSp>
        <p:nvCxnSpPr>
          <p:cNvPr id="291" name="Straight Arrow Connector 290">
            <a:extLst>
              <a:ext uri="{FF2B5EF4-FFF2-40B4-BE49-F238E27FC236}">
                <a16:creationId xmlns:a16="http://schemas.microsoft.com/office/drawing/2014/main" id="{E8A8905A-C86A-8395-F69B-9D23C77E133D}"/>
              </a:ext>
            </a:extLst>
          </p:cNvPr>
          <p:cNvCxnSpPr>
            <a:cxnSpLocks/>
          </p:cNvCxnSpPr>
          <p:nvPr/>
        </p:nvCxnSpPr>
        <p:spPr>
          <a:xfrm flipH="1">
            <a:off x="10094978" y="5193732"/>
            <a:ext cx="868793" cy="20040"/>
          </a:xfrm>
          <a:prstGeom prst="straightConnector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294" name="Group 293">
            <a:extLst>
              <a:ext uri="{FF2B5EF4-FFF2-40B4-BE49-F238E27FC236}">
                <a16:creationId xmlns:a16="http://schemas.microsoft.com/office/drawing/2014/main" id="{9DE7DA58-BEAD-3B17-99BB-83230FF899D3}"/>
              </a:ext>
            </a:extLst>
          </p:cNvPr>
          <p:cNvGrpSpPr/>
          <p:nvPr/>
        </p:nvGrpSpPr>
        <p:grpSpPr>
          <a:xfrm>
            <a:off x="7515123" y="4208450"/>
            <a:ext cx="2996600" cy="1004110"/>
            <a:chOff x="7515123" y="4208450"/>
            <a:chExt cx="2996600" cy="1004110"/>
          </a:xfrm>
        </p:grpSpPr>
        <p:cxnSp>
          <p:nvCxnSpPr>
            <p:cNvPr id="296" name="Straight Connector 295">
              <a:extLst>
                <a:ext uri="{FF2B5EF4-FFF2-40B4-BE49-F238E27FC236}">
                  <a16:creationId xmlns:a16="http://schemas.microsoft.com/office/drawing/2014/main" id="{69E59143-ADEB-36E0-18CC-3B1BA8C88678}"/>
                </a:ext>
              </a:extLst>
            </p:cNvPr>
            <p:cNvCxnSpPr>
              <a:cxnSpLocks/>
            </p:cNvCxnSpPr>
            <p:nvPr/>
          </p:nvCxnSpPr>
          <p:spPr>
            <a:xfrm>
              <a:off x="10511723" y="4892946"/>
              <a:ext cx="0" cy="319614"/>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7" name="Connector: Elbow 296">
              <a:extLst>
                <a:ext uri="{FF2B5EF4-FFF2-40B4-BE49-F238E27FC236}">
                  <a16:creationId xmlns:a16="http://schemas.microsoft.com/office/drawing/2014/main" id="{88ED04D4-31D5-EAD7-ED72-50333CA8EFD0}"/>
                </a:ext>
              </a:extLst>
            </p:cNvPr>
            <p:cNvCxnSpPr>
              <a:cxnSpLocks/>
            </p:cNvCxnSpPr>
            <p:nvPr/>
          </p:nvCxnSpPr>
          <p:spPr>
            <a:xfrm rot="10800000">
              <a:off x="7515123" y="4208450"/>
              <a:ext cx="2988367" cy="684499"/>
            </a:xfrm>
            <a:prstGeom prst="bentConnector3">
              <a:avLst>
                <a:gd name="adj1" fmla="val 9984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sp>
        <p:nvSpPr>
          <p:cNvPr id="271" name="Rectangle 270">
            <a:extLst>
              <a:ext uri="{FF2B5EF4-FFF2-40B4-BE49-F238E27FC236}">
                <a16:creationId xmlns:a16="http://schemas.microsoft.com/office/drawing/2014/main" id="{5C326F42-FF4E-A32F-AE2D-93E425A89A9D}"/>
              </a:ext>
            </a:extLst>
          </p:cNvPr>
          <p:cNvSpPr/>
          <p:nvPr/>
        </p:nvSpPr>
        <p:spPr>
          <a:xfrm>
            <a:off x="97411" y="923984"/>
            <a:ext cx="11699140" cy="5405475"/>
          </a:xfrm>
          <a:prstGeom prst="rect">
            <a:avLst/>
          </a:prstGeom>
          <a:solidFill>
            <a:srgbClr val="F2F2F2">
              <a:alpha val="94902"/>
            </a:srgb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600"/>
              </a:spcBef>
            </a:pPr>
            <a:endParaRPr lang="en-GB" sz="2000"/>
          </a:p>
        </p:txBody>
      </p:sp>
      <p:grpSp>
        <p:nvGrpSpPr>
          <p:cNvPr id="3" name="Group 2">
            <a:extLst>
              <a:ext uri="{FF2B5EF4-FFF2-40B4-BE49-F238E27FC236}">
                <a16:creationId xmlns:a16="http://schemas.microsoft.com/office/drawing/2014/main" id="{2391CB0F-E6B4-4766-BB4A-A044602660F6}"/>
              </a:ext>
            </a:extLst>
          </p:cNvPr>
          <p:cNvGrpSpPr/>
          <p:nvPr/>
        </p:nvGrpSpPr>
        <p:grpSpPr>
          <a:xfrm>
            <a:off x="7854389" y="1696938"/>
            <a:ext cx="1116000" cy="688099"/>
            <a:chOff x="7906941" y="1864060"/>
            <a:chExt cx="1116000" cy="688099"/>
          </a:xfrm>
        </p:grpSpPr>
        <p:pic>
          <p:nvPicPr>
            <p:cNvPr id="8" name="Picture 7">
              <a:extLst>
                <a:ext uri="{FF2B5EF4-FFF2-40B4-BE49-F238E27FC236}">
                  <a16:creationId xmlns:a16="http://schemas.microsoft.com/office/drawing/2014/main" id="{EDDB16BE-85C7-E90C-DDE0-44A6ABA13ADB}"/>
                </a:ext>
              </a:extLst>
            </p:cNvPr>
            <p:cNvPicPr>
              <a:picLocks noChangeAspect="1"/>
            </p:cNvPicPr>
            <p:nvPr/>
          </p:nvPicPr>
          <p:blipFill>
            <a:blip r:embed="rId16"/>
            <a:stretch>
              <a:fillRect/>
            </a:stretch>
          </p:blipFill>
          <p:spPr>
            <a:xfrm>
              <a:off x="8200130" y="1864060"/>
              <a:ext cx="529622" cy="525564"/>
            </a:xfrm>
            <a:prstGeom prst="rect">
              <a:avLst/>
            </a:prstGeom>
          </p:spPr>
        </p:pic>
        <p:sp>
          <p:nvSpPr>
            <p:cNvPr id="14" name="TextBox 13">
              <a:extLst>
                <a:ext uri="{FF2B5EF4-FFF2-40B4-BE49-F238E27FC236}">
                  <a16:creationId xmlns:a16="http://schemas.microsoft.com/office/drawing/2014/main" id="{F9B4327C-0C35-6BF1-66A2-EC71CA9F2728}"/>
                </a:ext>
              </a:extLst>
            </p:cNvPr>
            <p:cNvSpPr txBox="1"/>
            <p:nvPr/>
          </p:nvSpPr>
          <p:spPr>
            <a:xfrm>
              <a:off x="7906941" y="2398271"/>
              <a:ext cx="1116000" cy="153888"/>
            </a:xfrm>
            <a:prstGeom prst="rect">
              <a:avLst/>
            </a:prstGeom>
            <a:noFill/>
          </p:spPr>
          <p:txBody>
            <a:bodyPr wrap="square" lIns="0" tIns="0" rIns="0" bIns="0" rtlCol="0">
              <a:spAutoFit/>
            </a:bodyPr>
            <a:lstStyle/>
            <a:p>
              <a:pPr algn="ctr">
                <a:lnSpc>
                  <a:spcPct val="100000"/>
                </a:lnSpc>
                <a:spcBef>
                  <a:spcPts val="600"/>
                </a:spcBef>
              </a:pPr>
              <a:r>
                <a:rPr lang="en-GB" sz="1000">
                  <a:solidFill>
                    <a:schemeClr val="tx2"/>
                  </a:solidFill>
                </a:rPr>
                <a:t>NUCLEAR PLANT</a:t>
              </a:r>
            </a:p>
          </p:txBody>
        </p:sp>
      </p:grpSp>
      <p:cxnSp>
        <p:nvCxnSpPr>
          <p:cNvPr id="20" name="Connector: Elbow 19">
            <a:extLst>
              <a:ext uri="{FF2B5EF4-FFF2-40B4-BE49-F238E27FC236}">
                <a16:creationId xmlns:a16="http://schemas.microsoft.com/office/drawing/2014/main" id="{9469F2AA-022E-F9CF-B983-098B5DA788FF}"/>
              </a:ext>
            </a:extLst>
          </p:cNvPr>
          <p:cNvCxnSpPr>
            <a:cxnSpLocks/>
            <a:stCxn id="8" idx="1"/>
          </p:cNvCxnSpPr>
          <p:nvPr/>
        </p:nvCxnSpPr>
        <p:spPr>
          <a:xfrm rot="10800000" flipV="1">
            <a:off x="7017496" y="1959720"/>
            <a:ext cx="1130083" cy="1507762"/>
          </a:xfrm>
          <a:prstGeom prst="bentConnector2">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21" name="Group 20">
            <a:extLst>
              <a:ext uri="{FF2B5EF4-FFF2-40B4-BE49-F238E27FC236}">
                <a16:creationId xmlns:a16="http://schemas.microsoft.com/office/drawing/2014/main" id="{71DB605A-0242-0E93-122A-A429445E9333}"/>
              </a:ext>
            </a:extLst>
          </p:cNvPr>
          <p:cNvGrpSpPr/>
          <p:nvPr/>
        </p:nvGrpSpPr>
        <p:grpSpPr>
          <a:xfrm>
            <a:off x="7329391" y="994398"/>
            <a:ext cx="1080000" cy="725140"/>
            <a:chOff x="10175306" y="1563721"/>
            <a:chExt cx="1080000" cy="725140"/>
          </a:xfrm>
        </p:grpSpPr>
        <p:pic>
          <p:nvPicPr>
            <p:cNvPr id="30" name="Picture 29">
              <a:extLst>
                <a:ext uri="{FF2B5EF4-FFF2-40B4-BE49-F238E27FC236}">
                  <a16:creationId xmlns:a16="http://schemas.microsoft.com/office/drawing/2014/main" id="{6DA2E7E5-D0FE-8E74-E9D0-3B76B1F981D2}"/>
                </a:ext>
              </a:extLst>
            </p:cNvPr>
            <p:cNvPicPr>
              <a:picLocks noChangeAspect="1"/>
            </p:cNvPicPr>
            <p:nvPr/>
          </p:nvPicPr>
          <p:blipFill>
            <a:blip r:embed="rId6"/>
            <a:stretch>
              <a:fillRect/>
            </a:stretch>
          </p:blipFill>
          <p:spPr>
            <a:xfrm>
              <a:off x="10475372" y="1563721"/>
              <a:ext cx="479868" cy="569273"/>
            </a:xfrm>
            <a:prstGeom prst="rect">
              <a:avLst/>
            </a:prstGeom>
          </p:spPr>
        </p:pic>
        <p:sp>
          <p:nvSpPr>
            <p:cNvPr id="228" name="TextBox 227">
              <a:extLst>
                <a:ext uri="{FF2B5EF4-FFF2-40B4-BE49-F238E27FC236}">
                  <a16:creationId xmlns:a16="http://schemas.microsoft.com/office/drawing/2014/main" id="{C9499BEF-4EBE-7C2C-8ED5-4D3E2E190625}"/>
                </a:ext>
              </a:extLst>
            </p:cNvPr>
            <p:cNvSpPr txBox="1"/>
            <p:nvPr/>
          </p:nvSpPr>
          <p:spPr>
            <a:xfrm>
              <a:off x="10175306" y="2134973"/>
              <a:ext cx="1080000" cy="153888"/>
            </a:xfrm>
            <a:prstGeom prst="rect">
              <a:avLst/>
            </a:prstGeom>
            <a:noFill/>
          </p:spPr>
          <p:txBody>
            <a:bodyPr wrap="square" lIns="0" tIns="0" rIns="0" bIns="0" rtlCol="0">
              <a:spAutoFit/>
            </a:bodyPr>
            <a:lstStyle/>
            <a:p>
              <a:pPr algn="l">
                <a:lnSpc>
                  <a:spcPct val="100000"/>
                </a:lnSpc>
                <a:spcBef>
                  <a:spcPts val="600"/>
                </a:spcBef>
              </a:pPr>
              <a:r>
                <a:rPr lang="en-GB" sz="1000">
                  <a:solidFill>
                    <a:schemeClr val="accent6"/>
                  </a:solidFill>
                </a:rPr>
                <a:t>ELECTROLYSER</a:t>
              </a:r>
            </a:p>
          </p:txBody>
        </p:sp>
      </p:grpSp>
      <p:sp>
        <p:nvSpPr>
          <p:cNvPr id="242" name="Oval 241">
            <a:extLst>
              <a:ext uri="{FF2B5EF4-FFF2-40B4-BE49-F238E27FC236}">
                <a16:creationId xmlns:a16="http://schemas.microsoft.com/office/drawing/2014/main" id="{D02F72A9-974A-6C49-F949-AEDEC8DE30F0}"/>
              </a:ext>
            </a:extLst>
          </p:cNvPr>
          <p:cNvSpPr/>
          <p:nvPr/>
        </p:nvSpPr>
        <p:spPr>
          <a:xfrm>
            <a:off x="9732007" y="1379792"/>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5</a:t>
            </a:r>
          </a:p>
        </p:txBody>
      </p:sp>
      <p:sp>
        <p:nvSpPr>
          <p:cNvPr id="245" name="Speech Bubble: Rectangle 244">
            <a:extLst>
              <a:ext uri="{FF2B5EF4-FFF2-40B4-BE49-F238E27FC236}">
                <a16:creationId xmlns:a16="http://schemas.microsoft.com/office/drawing/2014/main" id="{CC802C1A-F128-F28F-18F7-B80A302FCC49}"/>
              </a:ext>
            </a:extLst>
          </p:cNvPr>
          <p:cNvSpPr/>
          <p:nvPr/>
        </p:nvSpPr>
        <p:spPr>
          <a:xfrm>
            <a:off x="10397439" y="1075955"/>
            <a:ext cx="1140978" cy="468830"/>
          </a:xfrm>
          <a:prstGeom prst="wedgeRectCallout">
            <a:avLst>
              <a:gd name="adj1" fmla="val -83699"/>
              <a:gd name="adj2" fmla="val 45882"/>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t>Optimising a nuclear plant connection</a:t>
            </a:r>
          </a:p>
        </p:txBody>
      </p:sp>
      <p:grpSp>
        <p:nvGrpSpPr>
          <p:cNvPr id="249" name="Group 248">
            <a:extLst>
              <a:ext uri="{FF2B5EF4-FFF2-40B4-BE49-F238E27FC236}">
                <a16:creationId xmlns:a16="http://schemas.microsoft.com/office/drawing/2014/main" id="{DD1660CF-D12A-C958-D8C3-768E130FE836}"/>
              </a:ext>
            </a:extLst>
          </p:cNvPr>
          <p:cNvGrpSpPr/>
          <p:nvPr/>
        </p:nvGrpSpPr>
        <p:grpSpPr>
          <a:xfrm>
            <a:off x="8999726" y="1741928"/>
            <a:ext cx="436266" cy="559149"/>
            <a:chOff x="9543589" y="1670064"/>
            <a:chExt cx="436266" cy="559149"/>
          </a:xfrm>
        </p:grpSpPr>
        <p:pic>
          <p:nvPicPr>
            <p:cNvPr id="250" name="Picture 249">
              <a:extLst>
                <a:ext uri="{FF2B5EF4-FFF2-40B4-BE49-F238E27FC236}">
                  <a16:creationId xmlns:a16="http://schemas.microsoft.com/office/drawing/2014/main" id="{D97FF2D0-1E7F-7815-6A4A-8B1CCC43A0E0}"/>
                </a:ext>
              </a:extLst>
            </p:cNvPr>
            <p:cNvPicPr>
              <a:picLocks noChangeAspect="1"/>
            </p:cNvPicPr>
            <p:nvPr/>
          </p:nvPicPr>
          <p:blipFill>
            <a:blip r:embed="rId17"/>
            <a:stretch>
              <a:fillRect/>
            </a:stretch>
          </p:blipFill>
          <p:spPr>
            <a:xfrm>
              <a:off x="9543589" y="1670064"/>
              <a:ext cx="436266" cy="436266"/>
            </a:xfrm>
            <a:prstGeom prst="rect">
              <a:avLst/>
            </a:prstGeom>
            <a:ln>
              <a:noFill/>
            </a:ln>
          </p:spPr>
        </p:pic>
        <p:sp>
          <p:nvSpPr>
            <p:cNvPr id="259" name="TextBox 258">
              <a:extLst>
                <a:ext uri="{FF2B5EF4-FFF2-40B4-BE49-F238E27FC236}">
                  <a16:creationId xmlns:a16="http://schemas.microsoft.com/office/drawing/2014/main" id="{B0F95780-2F18-AD5D-0E94-E204707D0E86}"/>
                </a:ext>
              </a:extLst>
            </p:cNvPr>
            <p:cNvSpPr txBox="1"/>
            <p:nvPr/>
          </p:nvSpPr>
          <p:spPr>
            <a:xfrm>
              <a:off x="9549308" y="2090714"/>
              <a:ext cx="424829" cy="138499"/>
            </a:xfrm>
            <a:prstGeom prst="rect">
              <a:avLst/>
            </a:prstGeom>
            <a:noFill/>
            <a:ln>
              <a:noFill/>
            </a:ln>
          </p:spPr>
          <p:txBody>
            <a:bodyPr wrap="square" lIns="0" tIns="0" rIns="0" bIns="0" rtlCol="0">
              <a:spAutoFit/>
            </a:bodyPr>
            <a:lstStyle/>
            <a:p>
              <a:pPr algn="ctr">
                <a:lnSpc>
                  <a:spcPct val="100000"/>
                </a:lnSpc>
                <a:spcBef>
                  <a:spcPts val="600"/>
                </a:spcBef>
              </a:pPr>
              <a:r>
                <a:rPr lang="en-GB" sz="900">
                  <a:solidFill>
                    <a:srgbClr val="9933FF"/>
                  </a:solidFill>
                </a:rPr>
                <a:t>HEAT</a:t>
              </a:r>
            </a:p>
          </p:txBody>
        </p:sp>
      </p:grpSp>
      <p:cxnSp>
        <p:nvCxnSpPr>
          <p:cNvPr id="281" name="Connector: Elbow 280">
            <a:extLst>
              <a:ext uri="{FF2B5EF4-FFF2-40B4-BE49-F238E27FC236}">
                <a16:creationId xmlns:a16="http://schemas.microsoft.com/office/drawing/2014/main" id="{6B6A6BAA-4BC2-C04D-23E4-72264C3D7E8D}"/>
              </a:ext>
            </a:extLst>
          </p:cNvPr>
          <p:cNvCxnSpPr>
            <a:cxnSpLocks/>
            <a:stCxn id="250" idx="3"/>
            <a:endCxn id="30" idx="3"/>
          </p:cNvCxnSpPr>
          <p:nvPr/>
        </p:nvCxnSpPr>
        <p:spPr>
          <a:xfrm flipH="1" flipV="1">
            <a:off x="8109325" y="1279035"/>
            <a:ext cx="1326667" cy="681026"/>
          </a:xfrm>
          <a:prstGeom prst="bentConnector3">
            <a:avLst>
              <a:gd name="adj1" fmla="val -17231"/>
            </a:avLst>
          </a:prstGeom>
          <a:ln w="38100">
            <a:solidFill>
              <a:srgbClr val="9933FF"/>
            </a:solidFill>
            <a:prstDash val="sysDot"/>
            <a:tailEnd type="triangle"/>
          </a:ln>
        </p:spPr>
        <p:style>
          <a:lnRef idx="1">
            <a:schemeClr val="accent1"/>
          </a:lnRef>
          <a:fillRef idx="0">
            <a:schemeClr val="accent1"/>
          </a:fillRef>
          <a:effectRef idx="0">
            <a:schemeClr val="accent1"/>
          </a:effectRef>
          <a:fontRef idx="minor">
            <a:schemeClr val="tx1"/>
          </a:fontRef>
        </p:style>
      </p:cxnSp>
      <p:pic>
        <p:nvPicPr>
          <p:cNvPr id="34" name="Picture 33">
            <a:extLst>
              <a:ext uri="{FF2B5EF4-FFF2-40B4-BE49-F238E27FC236}">
                <a16:creationId xmlns:a16="http://schemas.microsoft.com/office/drawing/2014/main" id="{455B9117-EA4C-7D77-22A1-8F917CF139C6}"/>
              </a:ext>
            </a:extLst>
          </p:cNvPr>
          <p:cNvPicPr>
            <a:picLocks noChangeAspect="1"/>
          </p:cNvPicPr>
          <p:nvPr/>
        </p:nvPicPr>
        <p:blipFill>
          <a:blip r:embed="rId18"/>
          <a:stretch>
            <a:fillRect/>
          </a:stretch>
        </p:blipFill>
        <p:spPr>
          <a:xfrm>
            <a:off x="10372646" y="1671603"/>
            <a:ext cx="572540" cy="574812"/>
          </a:xfrm>
          <a:prstGeom prst="rect">
            <a:avLst/>
          </a:prstGeom>
        </p:spPr>
      </p:pic>
      <p:sp>
        <p:nvSpPr>
          <p:cNvPr id="36" name="TextBox 35">
            <a:extLst>
              <a:ext uri="{FF2B5EF4-FFF2-40B4-BE49-F238E27FC236}">
                <a16:creationId xmlns:a16="http://schemas.microsoft.com/office/drawing/2014/main" id="{92FB58E9-8402-0D2A-7AA8-A54CAAE9123A}"/>
              </a:ext>
            </a:extLst>
          </p:cNvPr>
          <p:cNvSpPr txBox="1"/>
          <p:nvPr/>
        </p:nvSpPr>
        <p:spPr>
          <a:xfrm>
            <a:off x="9847207" y="1759767"/>
            <a:ext cx="656280" cy="138499"/>
          </a:xfrm>
          <a:prstGeom prst="rect">
            <a:avLst/>
          </a:prstGeom>
          <a:noFill/>
        </p:spPr>
        <p:txBody>
          <a:bodyPr wrap="square" lIns="0" tIns="0" rIns="0" bIns="0" rtlCol="0">
            <a:spAutoFit/>
          </a:bodyPr>
          <a:lstStyle/>
          <a:p>
            <a:pPr algn="ctr">
              <a:lnSpc>
                <a:spcPct val="100000"/>
              </a:lnSpc>
              <a:spcBef>
                <a:spcPts val="600"/>
              </a:spcBef>
            </a:pPr>
            <a:r>
              <a:rPr lang="en-GB" sz="900" i="1">
                <a:solidFill>
                  <a:schemeClr val="accent1"/>
                </a:solidFill>
              </a:rPr>
              <a:t>DHN</a:t>
            </a:r>
          </a:p>
        </p:txBody>
      </p:sp>
      <p:cxnSp>
        <p:nvCxnSpPr>
          <p:cNvPr id="37" name="Connector: Elbow 36">
            <a:extLst>
              <a:ext uri="{FF2B5EF4-FFF2-40B4-BE49-F238E27FC236}">
                <a16:creationId xmlns:a16="http://schemas.microsoft.com/office/drawing/2014/main" id="{1032A4BC-025C-6DCA-1B71-06CECF496310}"/>
              </a:ext>
            </a:extLst>
          </p:cNvPr>
          <p:cNvCxnSpPr>
            <a:cxnSpLocks/>
            <a:stCxn id="30" idx="1"/>
          </p:cNvCxnSpPr>
          <p:nvPr/>
        </p:nvCxnSpPr>
        <p:spPr>
          <a:xfrm rot="10800000" flipV="1">
            <a:off x="5871499" y="1279034"/>
            <a:ext cx="1757958" cy="1695073"/>
          </a:xfrm>
          <a:prstGeom prst="bentConnector2">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711A42F8-5CBE-C9F2-96E0-1EE7ACA578BA}"/>
              </a:ext>
            </a:extLst>
          </p:cNvPr>
          <p:cNvCxnSpPr/>
          <p:nvPr/>
        </p:nvCxnSpPr>
        <p:spPr>
          <a:xfrm>
            <a:off x="8677200" y="1963147"/>
            <a:ext cx="1571127" cy="0"/>
          </a:xfrm>
          <a:prstGeom prst="straightConnector1">
            <a:avLst/>
          </a:prstGeom>
          <a:ln w="38100">
            <a:solidFill>
              <a:srgbClr val="9933FF"/>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40" name="Group 39">
            <a:extLst>
              <a:ext uri="{FF2B5EF4-FFF2-40B4-BE49-F238E27FC236}">
                <a16:creationId xmlns:a16="http://schemas.microsoft.com/office/drawing/2014/main" id="{59B73729-5768-ABB4-C4A1-3404B8E48E90}"/>
              </a:ext>
            </a:extLst>
          </p:cNvPr>
          <p:cNvGrpSpPr/>
          <p:nvPr/>
        </p:nvGrpSpPr>
        <p:grpSpPr>
          <a:xfrm>
            <a:off x="5460514" y="2904670"/>
            <a:ext cx="1060865" cy="609438"/>
            <a:chOff x="5460514" y="2904670"/>
            <a:chExt cx="1060865" cy="609438"/>
          </a:xfrm>
        </p:grpSpPr>
        <p:pic>
          <p:nvPicPr>
            <p:cNvPr id="41" name="Picture 40">
              <a:extLst>
                <a:ext uri="{FF2B5EF4-FFF2-40B4-BE49-F238E27FC236}">
                  <a16:creationId xmlns:a16="http://schemas.microsoft.com/office/drawing/2014/main" id="{AEB4606F-AA77-1499-4B7E-1725AB9805E2}"/>
                </a:ext>
              </a:extLst>
            </p:cNvPr>
            <p:cNvPicPr>
              <a:picLocks noChangeAspect="1"/>
            </p:cNvPicPr>
            <p:nvPr/>
          </p:nvPicPr>
          <p:blipFill>
            <a:blip r:embed="rId19"/>
            <a:stretch>
              <a:fillRect/>
            </a:stretch>
          </p:blipFill>
          <p:spPr>
            <a:xfrm>
              <a:off x="5460514" y="2904670"/>
              <a:ext cx="1060865" cy="476978"/>
            </a:xfrm>
            <a:prstGeom prst="rect">
              <a:avLst/>
            </a:prstGeom>
            <a:ln>
              <a:noFill/>
            </a:ln>
          </p:spPr>
        </p:pic>
        <p:sp>
          <p:nvSpPr>
            <p:cNvPr id="50" name="TextBox 49">
              <a:extLst>
                <a:ext uri="{FF2B5EF4-FFF2-40B4-BE49-F238E27FC236}">
                  <a16:creationId xmlns:a16="http://schemas.microsoft.com/office/drawing/2014/main" id="{91194DAC-658F-136D-2868-1A70AA5E8E68}"/>
                </a:ext>
              </a:extLst>
            </p:cNvPr>
            <p:cNvSpPr txBox="1"/>
            <p:nvPr/>
          </p:nvSpPr>
          <p:spPr>
            <a:xfrm>
              <a:off x="5518522" y="3356009"/>
              <a:ext cx="944849" cy="153888"/>
            </a:xfrm>
            <a:prstGeom prst="rect">
              <a:avLst/>
            </a:prstGeom>
            <a:noFill/>
            <a:ln>
              <a:noFill/>
            </a:ln>
          </p:spPr>
          <p:txBody>
            <a:bodyPr wrap="square" lIns="0" tIns="0" rIns="0" bIns="0" rtlCol="0">
              <a:spAutoFit/>
            </a:bodyPr>
            <a:lstStyle/>
            <a:p>
              <a:pPr algn="l">
                <a:lnSpc>
                  <a:spcPct val="100000"/>
                </a:lnSpc>
                <a:spcBef>
                  <a:spcPts val="600"/>
                </a:spcBef>
              </a:pPr>
              <a:r>
                <a:rPr lang="en-GB" sz="1000" dirty="0">
                  <a:solidFill>
                    <a:schemeClr val="accent6"/>
                  </a:solidFill>
                </a:rPr>
                <a:t>H</a:t>
              </a:r>
              <a:r>
                <a:rPr lang="en-GB" sz="1000" baseline="-25000" dirty="0">
                  <a:solidFill>
                    <a:schemeClr val="accent6"/>
                  </a:solidFill>
                </a:rPr>
                <a:t>2</a:t>
              </a:r>
              <a:r>
                <a:rPr lang="en-GB" sz="1000" dirty="0">
                  <a:solidFill>
                    <a:schemeClr val="accent6"/>
                  </a:solidFill>
                </a:rPr>
                <a:t> NETWORK</a:t>
              </a:r>
            </a:p>
          </p:txBody>
        </p:sp>
        <p:sp>
          <p:nvSpPr>
            <p:cNvPr id="51" name="Rectangle 50">
              <a:extLst>
                <a:ext uri="{FF2B5EF4-FFF2-40B4-BE49-F238E27FC236}">
                  <a16:creationId xmlns:a16="http://schemas.microsoft.com/office/drawing/2014/main" id="{492F1EF3-7A12-01A6-79BC-71BB6C8AB287}"/>
                </a:ext>
              </a:extLst>
            </p:cNvPr>
            <p:cNvSpPr/>
            <p:nvPr/>
          </p:nvSpPr>
          <p:spPr>
            <a:xfrm>
              <a:off x="5795043" y="2974108"/>
              <a:ext cx="152911" cy="540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52" name="Rectangle 51">
              <a:extLst>
                <a:ext uri="{FF2B5EF4-FFF2-40B4-BE49-F238E27FC236}">
                  <a16:creationId xmlns:a16="http://schemas.microsoft.com/office/drawing/2014/main" id="{C58C643D-B51F-8B3D-10E7-0D00439A9E27}"/>
                </a:ext>
              </a:extLst>
            </p:cNvPr>
            <p:cNvSpPr/>
            <p:nvPr/>
          </p:nvSpPr>
          <p:spPr>
            <a:xfrm>
              <a:off x="6024579" y="2974108"/>
              <a:ext cx="152911" cy="540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grpSp>
      <p:grpSp>
        <p:nvGrpSpPr>
          <p:cNvPr id="293" name="Group 292">
            <a:extLst>
              <a:ext uri="{FF2B5EF4-FFF2-40B4-BE49-F238E27FC236}">
                <a16:creationId xmlns:a16="http://schemas.microsoft.com/office/drawing/2014/main" id="{4CC7BB8E-9349-7C7D-CE64-E52BA02D52D9}"/>
              </a:ext>
            </a:extLst>
          </p:cNvPr>
          <p:cNvGrpSpPr/>
          <p:nvPr/>
        </p:nvGrpSpPr>
        <p:grpSpPr>
          <a:xfrm>
            <a:off x="6471122" y="3467482"/>
            <a:ext cx="1044000" cy="900000"/>
            <a:chOff x="6471122" y="3266314"/>
            <a:chExt cx="1044000" cy="900000"/>
          </a:xfrm>
        </p:grpSpPr>
        <p:grpSp>
          <p:nvGrpSpPr>
            <p:cNvPr id="301" name="Group 300">
              <a:extLst>
                <a:ext uri="{FF2B5EF4-FFF2-40B4-BE49-F238E27FC236}">
                  <a16:creationId xmlns:a16="http://schemas.microsoft.com/office/drawing/2014/main" id="{6DC9CB56-A286-8435-2DDF-7C72668D21E7}"/>
                </a:ext>
              </a:extLst>
            </p:cNvPr>
            <p:cNvGrpSpPr/>
            <p:nvPr/>
          </p:nvGrpSpPr>
          <p:grpSpPr>
            <a:xfrm>
              <a:off x="6471122" y="3266430"/>
              <a:ext cx="1044000" cy="894739"/>
              <a:chOff x="6218869" y="3230527"/>
              <a:chExt cx="1044000" cy="894739"/>
            </a:xfrm>
          </p:grpSpPr>
          <p:grpSp>
            <p:nvGrpSpPr>
              <p:cNvPr id="316" name="Group 315">
                <a:extLst>
                  <a:ext uri="{FF2B5EF4-FFF2-40B4-BE49-F238E27FC236}">
                    <a16:creationId xmlns:a16="http://schemas.microsoft.com/office/drawing/2014/main" id="{68C32FB2-1362-81A2-A6D9-B9F82CAD3936}"/>
                  </a:ext>
                </a:extLst>
              </p:cNvPr>
              <p:cNvGrpSpPr/>
              <p:nvPr/>
            </p:nvGrpSpPr>
            <p:grpSpPr>
              <a:xfrm>
                <a:off x="6412248" y="3230527"/>
                <a:ext cx="657243" cy="544732"/>
                <a:chOff x="6366874" y="3230527"/>
                <a:chExt cx="657243" cy="544732"/>
              </a:xfrm>
            </p:grpSpPr>
            <p:pic>
              <p:nvPicPr>
                <p:cNvPr id="318" name="Picture 317">
                  <a:extLst>
                    <a:ext uri="{FF2B5EF4-FFF2-40B4-BE49-F238E27FC236}">
                      <a16:creationId xmlns:a16="http://schemas.microsoft.com/office/drawing/2014/main" id="{6739F2B6-3F8E-A639-29FC-B85E888A7252}"/>
                    </a:ext>
                  </a:extLst>
                </p:cNvPr>
                <p:cNvPicPr>
                  <a:picLocks noChangeAspect="1"/>
                </p:cNvPicPr>
                <p:nvPr/>
              </p:nvPicPr>
              <p:blipFill>
                <a:blip r:embed="rId20"/>
                <a:stretch>
                  <a:fillRect/>
                </a:stretch>
              </p:blipFill>
              <p:spPr>
                <a:xfrm>
                  <a:off x="6366874" y="3310907"/>
                  <a:ext cx="269018" cy="383972"/>
                </a:xfrm>
                <a:prstGeom prst="rect">
                  <a:avLst/>
                </a:prstGeom>
              </p:spPr>
            </p:pic>
            <p:pic>
              <p:nvPicPr>
                <p:cNvPr id="319" name="Picture 318">
                  <a:extLst>
                    <a:ext uri="{FF2B5EF4-FFF2-40B4-BE49-F238E27FC236}">
                      <a16:creationId xmlns:a16="http://schemas.microsoft.com/office/drawing/2014/main" id="{925BDA4C-0F33-721E-9F0E-1FBCA77A765E}"/>
                    </a:ext>
                  </a:extLst>
                </p:cNvPr>
                <p:cNvPicPr>
                  <a:picLocks noChangeAspect="1"/>
                </p:cNvPicPr>
                <p:nvPr/>
              </p:nvPicPr>
              <p:blipFill>
                <a:blip r:embed="rId20"/>
                <a:stretch>
                  <a:fillRect/>
                </a:stretch>
              </p:blipFill>
              <p:spPr>
                <a:xfrm>
                  <a:off x="6642468" y="3230527"/>
                  <a:ext cx="381649" cy="544732"/>
                </a:xfrm>
                <a:prstGeom prst="rect">
                  <a:avLst/>
                </a:prstGeom>
              </p:spPr>
            </p:pic>
          </p:grpSp>
          <p:sp>
            <p:nvSpPr>
              <p:cNvPr id="317" name="TextBox 316">
                <a:extLst>
                  <a:ext uri="{FF2B5EF4-FFF2-40B4-BE49-F238E27FC236}">
                    <a16:creationId xmlns:a16="http://schemas.microsoft.com/office/drawing/2014/main" id="{0B984C26-63F9-8254-6E58-3AC9F4E5744F}"/>
                  </a:ext>
                </a:extLst>
              </p:cNvPr>
              <p:cNvSpPr txBox="1"/>
              <p:nvPr/>
            </p:nvSpPr>
            <p:spPr>
              <a:xfrm>
                <a:off x="6218869" y="3817489"/>
                <a:ext cx="1044000" cy="307777"/>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ELECTRICITY TRANSMISSION</a:t>
                </a:r>
              </a:p>
            </p:txBody>
          </p:sp>
        </p:grpSp>
        <p:sp>
          <p:nvSpPr>
            <p:cNvPr id="306" name="Rectangle 305">
              <a:extLst>
                <a:ext uri="{FF2B5EF4-FFF2-40B4-BE49-F238E27FC236}">
                  <a16:creationId xmlns:a16="http://schemas.microsoft.com/office/drawing/2014/main" id="{00AE526F-FD5F-8DE5-0A5E-FA8FC0C1C7AD}"/>
                </a:ext>
              </a:extLst>
            </p:cNvPr>
            <p:cNvSpPr/>
            <p:nvPr/>
          </p:nvSpPr>
          <p:spPr>
            <a:xfrm>
              <a:off x="6940095" y="3266314"/>
              <a:ext cx="154800" cy="900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314" name="Rectangle 313">
              <a:extLst>
                <a:ext uri="{FF2B5EF4-FFF2-40B4-BE49-F238E27FC236}">
                  <a16:creationId xmlns:a16="http://schemas.microsoft.com/office/drawing/2014/main" id="{F4FDAAE9-E8DA-0366-F7CF-A034F9FFFD49}"/>
                </a:ext>
              </a:extLst>
            </p:cNvPr>
            <p:cNvSpPr/>
            <p:nvPr/>
          </p:nvSpPr>
          <p:spPr>
            <a:xfrm>
              <a:off x="6606555" y="3731710"/>
              <a:ext cx="756000" cy="148009"/>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315" name="Rectangle 314">
              <a:extLst>
                <a:ext uri="{FF2B5EF4-FFF2-40B4-BE49-F238E27FC236}">
                  <a16:creationId xmlns:a16="http://schemas.microsoft.com/office/drawing/2014/main" id="{76122B91-7340-765C-0B02-8E49C52C5B5D}"/>
                </a:ext>
              </a:extLst>
            </p:cNvPr>
            <p:cNvSpPr/>
            <p:nvPr/>
          </p:nvSpPr>
          <p:spPr>
            <a:xfrm>
              <a:off x="6564922" y="3442975"/>
              <a:ext cx="792000" cy="148009"/>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grpSp>
      <p:grpSp>
        <p:nvGrpSpPr>
          <p:cNvPr id="150" name="Group 149">
            <a:extLst>
              <a:ext uri="{FF2B5EF4-FFF2-40B4-BE49-F238E27FC236}">
                <a16:creationId xmlns:a16="http://schemas.microsoft.com/office/drawing/2014/main" id="{2CF1C3B4-7AAB-42CA-A66B-BB43F6C0BF30}"/>
              </a:ext>
            </a:extLst>
          </p:cNvPr>
          <p:cNvGrpSpPr/>
          <p:nvPr/>
        </p:nvGrpSpPr>
        <p:grpSpPr>
          <a:xfrm>
            <a:off x="9862205" y="30276"/>
            <a:ext cx="1962659" cy="902143"/>
            <a:chOff x="10233038" y="11701"/>
            <a:chExt cx="1962659" cy="902143"/>
          </a:xfrm>
        </p:grpSpPr>
        <p:cxnSp>
          <p:nvCxnSpPr>
            <p:cNvPr id="151" name="Straight Connector 150">
              <a:extLst>
                <a:ext uri="{FF2B5EF4-FFF2-40B4-BE49-F238E27FC236}">
                  <a16:creationId xmlns:a16="http://schemas.microsoft.com/office/drawing/2014/main" id="{2D1B1946-9629-441E-99FE-2B61EB595941}"/>
                </a:ext>
              </a:extLst>
            </p:cNvPr>
            <p:cNvCxnSpPr>
              <a:cxnSpLocks/>
            </p:cNvCxnSpPr>
            <p:nvPr/>
          </p:nvCxnSpPr>
          <p:spPr>
            <a:xfrm>
              <a:off x="10368404" y="156149"/>
              <a:ext cx="676967"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AE4A9C89-DAC4-46CD-9676-D0C5191A0FDD}"/>
                </a:ext>
              </a:extLst>
            </p:cNvPr>
            <p:cNvCxnSpPr>
              <a:cxnSpLocks/>
            </p:cNvCxnSpPr>
            <p:nvPr/>
          </p:nvCxnSpPr>
          <p:spPr>
            <a:xfrm>
              <a:off x="10368404" y="331965"/>
              <a:ext cx="676967" cy="0"/>
            </a:xfrm>
            <a:prstGeom prst="line">
              <a:avLst/>
            </a:prstGeom>
            <a:ln w="38100">
              <a:solidFill>
                <a:srgbClr val="FF6699"/>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58688642-0B3D-487F-8567-BC64377EA1D3}"/>
                </a:ext>
              </a:extLst>
            </p:cNvPr>
            <p:cNvCxnSpPr>
              <a:cxnSpLocks/>
            </p:cNvCxnSpPr>
            <p:nvPr/>
          </p:nvCxnSpPr>
          <p:spPr>
            <a:xfrm>
              <a:off x="10368404" y="525172"/>
              <a:ext cx="676967"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54" name="TextBox 153">
              <a:extLst>
                <a:ext uri="{FF2B5EF4-FFF2-40B4-BE49-F238E27FC236}">
                  <a16:creationId xmlns:a16="http://schemas.microsoft.com/office/drawing/2014/main" id="{96280589-BEC3-44D1-8AA0-8B1FBBF4793D}"/>
                </a:ext>
              </a:extLst>
            </p:cNvPr>
            <p:cNvSpPr txBox="1"/>
            <p:nvPr/>
          </p:nvSpPr>
          <p:spPr>
            <a:xfrm>
              <a:off x="11123822" y="72090"/>
              <a:ext cx="1043564" cy="123111"/>
            </a:xfrm>
            <a:prstGeom prst="rect">
              <a:avLst/>
            </a:prstGeom>
            <a:noFill/>
          </p:spPr>
          <p:txBody>
            <a:bodyPr wrap="square" lIns="0" tIns="0" rIns="0" bIns="0" rtlCol="0">
              <a:spAutoFit/>
            </a:bodyPr>
            <a:lstStyle/>
            <a:p>
              <a:pPr>
                <a:lnSpc>
                  <a:spcPct val="100000"/>
                </a:lnSpc>
                <a:spcBef>
                  <a:spcPts val="600"/>
                </a:spcBef>
              </a:pPr>
              <a:r>
                <a:rPr lang="en-GB" sz="800">
                  <a:solidFill>
                    <a:schemeClr val="accent1"/>
                  </a:solidFill>
                </a:rPr>
                <a:t>Electricity network</a:t>
              </a:r>
            </a:p>
          </p:txBody>
        </p:sp>
        <p:sp>
          <p:nvSpPr>
            <p:cNvPr id="155" name="TextBox 154">
              <a:extLst>
                <a:ext uri="{FF2B5EF4-FFF2-40B4-BE49-F238E27FC236}">
                  <a16:creationId xmlns:a16="http://schemas.microsoft.com/office/drawing/2014/main" id="{670B3FEA-163C-4A2E-B089-1D6EDB6DD61A}"/>
                </a:ext>
              </a:extLst>
            </p:cNvPr>
            <p:cNvSpPr txBox="1"/>
            <p:nvPr/>
          </p:nvSpPr>
          <p:spPr>
            <a:xfrm>
              <a:off x="11123819" y="260428"/>
              <a:ext cx="773229" cy="123111"/>
            </a:xfrm>
            <a:prstGeom prst="rect">
              <a:avLst/>
            </a:prstGeom>
            <a:noFill/>
          </p:spPr>
          <p:txBody>
            <a:bodyPr wrap="square" lIns="0" tIns="0" rIns="0" bIns="0" rtlCol="0">
              <a:spAutoFit/>
            </a:bodyPr>
            <a:lstStyle/>
            <a:p>
              <a:pPr>
                <a:lnSpc>
                  <a:spcPct val="100000"/>
                </a:lnSpc>
                <a:spcBef>
                  <a:spcPts val="600"/>
                </a:spcBef>
              </a:pPr>
              <a:r>
                <a:rPr lang="en-GB" sz="800">
                  <a:solidFill>
                    <a:schemeClr val="accent1"/>
                  </a:solidFill>
                </a:rPr>
                <a:t>Gas network</a:t>
              </a:r>
            </a:p>
          </p:txBody>
        </p:sp>
        <p:sp>
          <p:nvSpPr>
            <p:cNvPr id="157" name="TextBox 156">
              <a:extLst>
                <a:ext uri="{FF2B5EF4-FFF2-40B4-BE49-F238E27FC236}">
                  <a16:creationId xmlns:a16="http://schemas.microsoft.com/office/drawing/2014/main" id="{423CD3E7-6C56-4688-9D38-BACAB26EB7FB}"/>
                </a:ext>
              </a:extLst>
            </p:cNvPr>
            <p:cNvSpPr txBox="1"/>
            <p:nvPr/>
          </p:nvSpPr>
          <p:spPr>
            <a:xfrm>
              <a:off x="11123820" y="448767"/>
              <a:ext cx="1043564" cy="123111"/>
            </a:xfrm>
            <a:prstGeom prst="rect">
              <a:avLst/>
            </a:prstGeom>
            <a:noFill/>
          </p:spPr>
          <p:txBody>
            <a:bodyPr wrap="square" lIns="0" tIns="0" rIns="0" bIns="0" rtlCol="0">
              <a:spAutoFit/>
            </a:bodyPr>
            <a:lstStyle/>
            <a:p>
              <a:pPr>
                <a:lnSpc>
                  <a:spcPct val="100000"/>
                </a:lnSpc>
                <a:spcBef>
                  <a:spcPts val="600"/>
                </a:spcBef>
              </a:pPr>
              <a:r>
                <a:rPr lang="en-GB" sz="800">
                  <a:solidFill>
                    <a:schemeClr val="accent1"/>
                  </a:solidFill>
                </a:rPr>
                <a:t>Hydrogen network</a:t>
              </a:r>
            </a:p>
          </p:txBody>
        </p:sp>
        <p:cxnSp>
          <p:nvCxnSpPr>
            <p:cNvPr id="158" name="Straight Connector 157">
              <a:extLst>
                <a:ext uri="{FF2B5EF4-FFF2-40B4-BE49-F238E27FC236}">
                  <a16:creationId xmlns:a16="http://schemas.microsoft.com/office/drawing/2014/main" id="{A57FD2A0-9C5B-4560-B7D5-5AA535932711}"/>
                </a:ext>
              </a:extLst>
            </p:cNvPr>
            <p:cNvCxnSpPr>
              <a:cxnSpLocks/>
            </p:cNvCxnSpPr>
            <p:nvPr/>
          </p:nvCxnSpPr>
          <p:spPr>
            <a:xfrm>
              <a:off x="10368404" y="695891"/>
              <a:ext cx="676967"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159" name="TextBox 158">
              <a:extLst>
                <a:ext uri="{FF2B5EF4-FFF2-40B4-BE49-F238E27FC236}">
                  <a16:creationId xmlns:a16="http://schemas.microsoft.com/office/drawing/2014/main" id="{756347D9-FA6F-4DE1-962C-727497F5D2B7}"/>
                </a:ext>
              </a:extLst>
            </p:cNvPr>
            <p:cNvSpPr txBox="1"/>
            <p:nvPr/>
          </p:nvSpPr>
          <p:spPr>
            <a:xfrm>
              <a:off x="11123820" y="609932"/>
              <a:ext cx="1043564" cy="123111"/>
            </a:xfrm>
            <a:prstGeom prst="rect">
              <a:avLst/>
            </a:prstGeom>
            <a:noFill/>
          </p:spPr>
          <p:txBody>
            <a:bodyPr wrap="square" lIns="0" tIns="0" rIns="0" bIns="0" rtlCol="0">
              <a:spAutoFit/>
            </a:bodyPr>
            <a:lstStyle/>
            <a:p>
              <a:pPr>
                <a:lnSpc>
                  <a:spcPct val="100000"/>
                </a:lnSpc>
                <a:spcBef>
                  <a:spcPts val="600"/>
                </a:spcBef>
              </a:pPr>
              <a:r>
                <a:rPr lang="en-GB" sz="800">
                  <a:solidFill>
                    <a:schemeClr val="accent1"/>
                  </a:solidFill>
                </a:rPr>
                <a:t>Carbon network</a:t>
              </a:r>
            </a:p>
          </p:txBody>
        </p:sp>
        <p:sp>
          <p:nvSpPr>
            <p:cNvPr id="160" name="Rectangle 159">
              <a:extLst>
                <a:ext uri="{FF2B5EF4-FFF2-40B4-BE49-F238E27FC236}">
                  <a16:creationId xmlns:a16="http://schemas.microsoft.com/office/drawing/2014/main" id="{0A815456-045E-4585-AED9-92FEEBF08F40}"/>
                </a:ext>
              </a:extLst>
            </p:cNvPr>
            <p:cNvSpPr/>
            <p:nvPr/>
          </p:nvSpPr>
          <p:spPr>
            <a:xfrm>
              <a:off x="10233038" y="11701"/>
              <a:ext cx="1934348" cy="902143"/>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cxnSp>
          <p:nvCxnSpPr>
            <p:cNvPr id="161" name="Straight Connector 160">
              <a:extLst>
                <a:ext uri="{FF2B5EF4-FFF2-40B4-BE49-F238E27FC236}">
                  <a16:creationId xmlns:a16="http://schemas.microsoft.com/office/drawing/2014/main" id="{EE55072B-E9A1-4AB6-8572-D0197E61DB86}"/>
                </a:ext>
              </a:extLst>
            </p:cNvPr>
            <p:cNvCxnSpPr>
              <a:cxnSpLocks/>
            </p:cNvCxnSpPr>
            <p:nvPr/>
          </p:nvCxnSpPr>
          <p:spPr>
            <a:xfrm>
              <a:off x="10378232" y="847163"/>
              <a:ext cx="676967" cy="0"/>
            </a:xfrm>
            <a:prstGeom prst="line">
              <a:avLst/>
            </a:prstGeom>
            <a:ln w="38100">
              <a:solidFill>
                <a:srgbClr val="9933FF"/>
              </a:solidFill>
              <a:prstDash val="sysDash"/>
            </a:ln>
          </p:spPr>
          <p:style>
            <a:lnRef idx="1">
              <a:schemeClr val="accent1"/>
            </a:lnRef>
            <a:fillRef idx="0">
              <a:schemeClr val="accent1"/>
            </a:fillRef>
            <a:effectRef idx="0">
              <a:schemeClr val="accent1"/>
            </a:effectRef>
            <a:fontRef idx="minor">
              <a:schemeClr val="tx1"/>
            </a:fontRef>
          </p:style>
        </p:cxnSp>
        <p:sp>
          <p:nvSpPr>
            <p:cNvPr id="162" name="TextBox 161">
              <a:extLst>
                <a:ext uri="{FF2B5EF4-FFF2-40B4-BE49-F238E27FC236}">
                  <a16:creationId xmlns:a16="http://schemas.microsoft.com/office/drawing/2014/main" id="{3025BF6C-18F1-4CB3-9591-7F3904A827A0}"/>
                </a:ext>
              </a:extLst>
            </p:cNvPr>
            <p:cNvSpPr txBox="1"/>
            <p:nvPr/>
          </p:nvSpPr>
          <p:spPr>
            <a:xfrm>
              <a:off x="11152133" y="778313"/>
              <a:ext cx="1043564" cy="123111"/>
            </a:xfrm>
            <a:prstGeom prst="rect">
              <a:avLst/>
            </a:prstGeom>
            <a:noFill/>
          </p:spPr>
          <p:txBody>
            <a:bodyPr wrap="square" lIns="0" tIns="0" rIns="0" bIns="0" rtlCol="0">
              <a:spAutoFit/>
            </a:bodyPr>
            <a:lstStyle/>
            <a:p>
              <a:pPr>
                <a:lnSpc>
                  <a:spcPct val="100000"/>
                </a:lnSpc>
                <a:spcBef>
                  <a:spcPts val="600"/>
                </a:spcBef>
              </a:pPr>
              <a:r>
                <a:rPr lang="en-GB" sz="800">
                  <a:solidFill>
                    <a:schemeClr val="accent1"/>
                  </a:solidFill>
                </a:rPr>
                <a:t>Heat  network</a:t>
              </a:r>
            </a:p>
          </p:txBody>
        </p:sp>
      </p:grpSp>
    </p:spTree>
    <p:extLst>
      <p:ext uri="{BB962C8B-B14F-4D97-AF65-F5344CB8AC3E}">
        <p14:creationId xmlns:p14="http://schemas.microsoft.com/office/powerpoint/2010/main" val="7916262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DC98D53-9B7F-4F91-9066-22580F33FB48}"/>
              </a:ext>
            </a:extLst>
          </p:cNvPr>
          <p:cNvSpPr>
            <a:spLocks noGrp="1"/>
          </p:cNvSpPr>
          <p:nvPr>
            <p:ph type="sldNum" sz="quarter" idx="16"/>
          </p:nvPr>
        </p:nvSpPr>
        <p:spPr/>
        <p:txBody>
          <a:bodyPr/>
          <a:lstStyle/>
          <a:p>
            <a:fld id="{5BA07366-CB75-4AA8-9E5B-928B849F427C}" type="slidenum">
              <a:rPr lang="en-GB" smtClean="0"/>
              <a:pPr/>
              <a:t>3</a:t>
            </a:fld>
            <a:endParaRPr lang="en-GB"/>
          </a:p>
        </p:txBody>
      </p:sp>
      <p:graphicFrame>
        <p:nvGraphicFramePr>
          <p:cNvPr id="7" name="Table 8">
            <a:extLst>
              <a:ext uri="{FF2B5EF4-FFF2-40B4-BE49-F238E27FC236}">
                <a16:creationId xmlns:a16="http://schemas.microsoft.com/office/drawing/2014/main" id="{705C3B7F-C282-4C32-B5EB-FB6A6A0E0E7B}"/>
              </a:ext>
            </a:extLst>
          </p:cNvPr>
          <p:cNvGraphicFramePr>
            <a:graphicFrameLocks noGrp="1"/>
          </p:cNvGraphicFramePr>
          <p:nvPr>
            <p:extLst>
              <p:ext uri="{D42A27DB-BD31-4B8C-83A1-F6EECF244321}">
                <p14:modId xmlns:p14="http://schemas.microsoft.com/office/powerpoint/2010/main" val="3502350849"/>
              </p:ext>
            </p:extLst>
          </p:nvPr>
        </p:nvGraphicFramePr>
        <p:xfrm>
          <a:off x="540000" y="878846"/>
          <a:ext cx="10534400" cy="5501640"/>
        </p:xfrm>
        <a:graphic>
          <a:graphicData uri="http://schemas.openxmlformats.org/drawingml/2006/table">
            <a:tbl>
              <a:tblPr firstRow="1" bandRow="1">
                <a:tableStyleId>{5C22544A-7EE6-4342-B048-85BDC9FD1C3A}</a:tableStyleId>
              </a:tblPr>
              <a:tblGrid>
                <a:gridCol w="971841">
                  <a:extLst>
                    <a:ext uri="{9D8B030D-6E8A-4147-A177-3AD203B41FA5}">
                      <a16:colId xmlns:a16="http://schemas.microsoft.com/office/drawing/2014/main" val="1007276202"/>
                    </a:ext>
                  </a:extLst>
                </a:gridCol>
                <a:gridCol w="7225759">
                  <a:extLst>
                    <a:ext uri="{9D8B030D-6E8A-4147-A177-3AD203B41FA5}">
                      <a16:colId xmlns:a16="http://schemas.microsoft.com/office/drawing/2014/main" val="1247710403"/>
                    </a:ext>
                  </a:extLst>
                </a:gridCol>
                <a:gridCol w="2336800">
                  <a:extLst>
                    <a:ext uri="{9D8B030D-6E8A-4147-A177-3AD203B41FA5}">
                      <a16:colId xmlns:a16="http://schemas.microsoft.com/office/drawing/2014/main" val="609073268"/>
                    </a:ext>
                  </a:extLst>
                </a:gridCol>
              </a:tblGrid>
              <a:tr h="0">
                <a:tc>
                  <a:txBody>
                    <a:bodyPr/>
                    <a:lstStyle/>
                    <a:p>
                      <a:r>
                        <a:rPr lang="en-GB" sz="1200" noProof="0">
                          <a:solidFill>
                            <a:schemeClr val="bg1"/>
                          </a:solidFill>
                        </a:rPr>
                        <a:t>Chapter</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tx2"/>
                    </a:solidFill>
                  </a:tcPr>
                </a:tc>
                <a:tc>
                  <a:txBody>
                    <a:bodyPr/>
                    <a:lstStyle/>
                    <a:p>
                      <a:r>
                        <a:rPr lang="en-GB" sz="1200" noProof="0">
                          <a:solidFill>
                            <a:schemeClr val="bg1"/>
                          </a:solidFill>
                        </a:rPr>
                        <a:t>Table of Contents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tx2"/>
                    </a:solidFill>
                  </a:tcPr>
                </a:tc>
                <a:tc>
                  <a:txBody>
                    <a:bodyPr/>
                    <a:lstStyle/>
                    <a:p>
                      <a:r>
                        <a:rPr lang="en-GB" sz="1200">
                          <a:solidFill>
                            <a:schemeClr val="bg1"/>
                          </a:solidFill>
                        </a:rPr>
                        <a:t>Slide</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tx2"/>
                    </a:solidFill>
                  </a:tcPr>
                </a:tc>
                <a:extLst>
                  <a:ext uri="{0D108BD9-81ED-4DB2-BD59-A6C34878D82A}">
                    <a16:rowId xmlns:a16="http://schemas.microsoft.com/office/drawing/2014/main" val="110478540"/>
                  </a:ext>
                </a:extLst>
              </a:tr>
              <a:tr h="370840">
                <a:tc>
                  <a:txBody>
                    <a:bodyPr/>
                    <a:lstStyle/>
                    <a:p>
                      <a:pPr algn="ctr"/>
                      <a:endParaRPr lang="en-GB" sz="1200" noProof="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tx2"/>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noProof="0" dirty="0">
                          <a:solidFill>
                            <a:schemeClr val="bg1"/>
                          </a:solidFill>
                        </a:rPr>
                        <a:t>Executive summary……………………………………………………………………..………………………….</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tx2"/>
                    </a:solidFill>
                  </a:tcPr>
                </a:tc>
                <a:tc>
                  <a:txBody>
                    <a:bodyPr/>
                    <a:lstStyle/>
                    <a:p>
                      <a:r>
                        <a:rPr lang="en-GB" sz="1200" dirty="0">
                          <a:solidFill>
                            <a:schemeClr val="bg1"/>
                          </a:solidFill>
                        </a:rPr>
                        <a:t>4 - 5</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tx2"/>
                    </a:solidFill>
                  </a:tcPr>
                </a:tc>
                <a:extLst>
                  <a:ext uri="{0D108BD9-81ED-4DB2-BD59-A6C34878D82A}">
                    <a16:rowId xmlns:a16="http://schemas.microsoft.com/office/drawing/2014/main" val="2224735979"/>
                  </a:ext>
                </a:extLst>
              </a:tr>
              <a:tr h="370840">
                <a:tc>
                  <a:txBody>
                    <a:bodyPr/>
                    <a:lstStyle/>
                    <a:p>
                      <a:pPr algn="ctr"/>
                      <a:r>
                        <a:rPr lang="en-GB" sz="1200" noProof="0" dirty="0">
                          <a:solidFill>
                            <a:schemeClr val="bg1"/>
                          </a:solidFill>
                        </a:rPr>
                        <a:t>1</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tx2"/>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noProof="0" dirty="0">
                          <a:solidFill>
                            <a:schemeClr val="bg1"/>
                          </a:solidFill>
                        </a:rPr>
                        <a:t>Introduction……………………………………………………………………..………………............................</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tx2"/>
                    </a:solidFill>
                  </a:tcPr>
                </a:tc>
                <a:tc>
                  <a:txBody>
                    <a:bodyPr/>
                    <a:lstStyle/>
                    <a:p>
                      <a:r>
                        <a:rPr lang="en-GB" sz="1200">
                          <a:solidFill>
                            <a:schemeClr val="bg1"/>
                          </a:solidFill>
                        </a:rPr>
                        <a:t>6 – 9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tx2"/>
                    </a:solidFill>
                  </a:tcPr>
                </a:tc>
                <a:extLst>
                  <a:ext uri="{0D108BD9-81ED-4DB2-BD59-A6C34878D82A}">
                    <a16:rowId xmlns:a16="http://schemas.microsoft.com/office/drawing/2014/main" val="3166619613"/>
                  </a:ext>
                </a:extLst>
              </a:tr>
              <a:tr h="370840">
                <a:tc>
                  <a:txBody>
                    <a:bodyPr/>
                    <a:lstStyle/>
                    <a:p>
                      <a:pPr algn="ctr"/>
                      <a:r>
                        <a:rPr lang="en-GB" sz="1200" noProof="0">
                          <a:solidFill>
                            <a:schemeClr val="bg1"/>
                          </a:solidFill>
                        </a:rPr>
                        <a:t>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solidFill>
                  </a:tcPr>
                </a:tc>
                <a:tc>
                  <a:txBody>
                    <a:bodyPr/>
                    <a:lstStyle/>
                    <a:p>
                      <a:pPr>
                        <a:buNone/>
                      </a:pPr>
                      <a:r>
                        <a:rPr lang="en-GB" sz="1200" noProof="0" dirty="0">
                          <a:solidFill>
                            <a:schemeClr val="bg1"/>
                          </a:solidFill>
                        </a:rPr>
                        <a:t>Approach …………………………………………………………………………………………………………….</a:t>
                      </a:r>
                    </a:p>
                    <a:p>
                      <a:pPr marL="285750" indent="-285750">
                        <a:buFont typeface="Arial" panose="020B0604020202020204" pitchFamily="34" charset="0"/>
                        <a:buChar char="•"/>
                      </a:pPr>
                      <a:r>
                        <a:rPr lang="en-GB" sz="1200" noProof="0" dirty="0">
                          <a:solidFill>
                            <a:schemeClr val="bg1"/>
                          </a:solidFill>
                        </a:rPr>
                        <a:t>Scope and assumptions</a:t>
                      </a:r>
                    </a:p>
                    <a:p>
                      <a:pPr marL="285750" indent="-285750">
                        <a:buFont typeface="Arial" panose="020B0604020202020204" pitchFamily="34" charset="0"/>
                        <a:buChar char="•"/>
                      </a:pPr>
                      <a:r>
                        <a:rPr lang="en-GB" sz="1200" noProof="0" dirty="0">
                          <a:solidFill>
                            <a:schemeClr val="bg1"/>
                          </a:solidFill>
                        </a:rPr>
                        <a:t>Phase 1</a:t>
                      </a:r>
                    </a:p>
                    <a:p>
                      <a:pPr marL="285750" indent="-285750">
                        <a:buFont typeface="Arial" panose="020B0604020202020204" pitchFamily="34" charset="0"/>
                        <a:buChar char="•"/>
                      </a:pPr>
                      <a:r>
                        <a:rPr lang="en-GB" sz="1200" noProof="0" dirty="0">
                          <a:solidFill>
                            <a:schemeClr val="bg1"/>
                          </a:solidFill>
                        </a:rPr>
                        <a:t>Phase 2 </a:t>
                      </a:r>
                    </a:p>
                    <a:p>
                      <a:pPr marL="285750" indent="-285750">
                        <a:buFont typeface="Arial" panose="020B0604020202020204" pitchFamily="34" charset="0"/>
                        <a:buChar char="•"/>
                      </a:pPr>
                      <a:r>
                        <a:rPr lang="en-GB" sz="1200" noProof="0" dirty="0">
                          <a:solidFill>
                            <a:schemeClr val="bg1"/>
                          </a:solidFill>
                        </a:rPr>
                        <a:t>Phase 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solidFill>
                  </a:tcPr>
                </a:tc>
                <a:tc>
                  <a:txBody>
                    <a:bodyPr/>
                    <a:lstStyle/>
                    <a:p>
                      <a:r>
                        <a:rPr lang="en-GB" sz="1200">
                          <a:solidFill>
                            <a:schemeClr val="bg1"/>
                          </a:solidFill>
                        </a:rPr>
                        <a:t>10 - 13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solidFill>
                  </a:tcPr>
                </a:tc>
                <a:extLst>
                  <a:ext uri="{0D108BD9-81ED-4DB2-BD59-A6C34878D82A}">
                    <a16:rowId xmlns:a16="http://schemas.microsoft.com/office/drawing/2014/main" val="1500614315"/>
                  </a:ext>
                </a:extLst>
              </a:tr>
              <a:tr h="370840">
                <a:tc>
                  <a:txBody>
                    <a:bodyPr/>
                    <a:lstStyle/>
                    <a:p>
                      <a:pPr algn="ctr"/>
                      <a:r>
                        <a:rPr lang="en-GB" sz="1200" noProof="0" dirty="0">
                          <a:solidFill>
                            <a:schemeClr val="bg1"/>
                          </a:solidFill>
                        </a:rPr>
                        <a:t>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solidFill>
                  </a:tcPr>
                </a:tc>
                <a:tc>
                  <a:txBody>
                    <a:bodyPr/>
                    <a:lstStyle/>
                    <a:p>
                      <a:pPr>
                        <a:buNone/>
                      </a:pPr>
                      <a:r>
                        <a:rPr lang="en-GB" sz="1200" noProof="0">
                          <a:solidFill>
                            <a:schemeClr val="bg1"/>
                          </a:solidFill>
                        </a:rPr>
                        <a:t>Use cases……………………………………………………………….............................................................</a:t>
                      </a:r>
                    </a:p>
                    <a:p>
                      <a:pPr marL="285750" indent="-285750">
                        <a:buFont typeface="Arial" panose="020B0604020202020204" pitchFamily="34" charset="0"/>
                        <a:buChar char="•"/>
                      </a:pPr>
                      <a:r>
                        <a:rPr lang="en-GB" sz="1200" noProof="0">
                          <a:solidFill>
                            <a:schemeClr val="bg1"/>
                          </a:solidFill>
                        </a:rPr>
                        <a:t>Methodology</a:t>
                      </a:r>
                    </a:p>
                    <a:p>
                      <a:pPr marL="285750" indent="-285750">
                        <a:buFont typeface="Arial" panose="020B0604020202020204" pitchFamily="34" charset="0"/>
                        <a:buChar char="•"/>
                      </a:pPr>
                      <a:r>
                        <a:rPr lang="en-GB" sz="1200" noProof="0">
                          <a:solidFill>
                            <a:schemeClr val="bg1"/>
                          </a:solidFill>
                        </a:rPr>
                        <a:t>Detailed description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solidFill>
                  </a:tcPr>
                </a:tc>
                <a:tc>
                  <a:txBody>
                    <a:bodyPr/>
                    <a:lstStyle/>
                    <a:p>
                      <a:r>
                        <a:rPr lang="en-GB" sz="1200" dirty="0">
                          <a:solidFill>
                            <a:schemeClr val="bg1"/>
                          </a:solidFill>
                        </a:rPr>
                        <a:t>14 - 34</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solidFill>
                  </a:tcPr>
                </a:tc>
                <a:extLst>
                  <a:ext uri="{0D108BD9-81ED-4DB2-BD59-A6C34878D82A}">
                    <a16:rowId xmlns:a16="http://schemas.microsoft.com/office/drawing/2014/main" val="3119049109"/>
                  </a:ext>
                </a:extLst>
              </a:tr>
              <a:tr h="0">
                <a:tc>
                  <a:txBody>
                    <a:bodyPr/>
                    <a:lstStyle/>
                    <a:p>
                      <a:pPr algn="ctr"/>
                      <a:r>
                        <a:rPr lang="en-GB" sz="1200" noProof="0" dirty="0">
                          <a:solidFill>
                            <a:schemeClr val="bg1"/>
                          </a:solidFill>
                        </a:rPr>
                        <a:t>4</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solidFill>
                  </a:tcPr>
                </a:tc>
                <a:tc>
                  <a:txBody>
                    <a:bodyPr/>
                    <a:lstStyle/>
                    <a:p>
                      <a:pPr>
                        <a:buNone/>
                      </a:pPr>
                      <a:r>
                        <a:rPr lang="en-GB" sz="1200" noProof="0" dirty="0">
                          <a:solidFill>
                            <a:schemeClr val="bg1"/>
                          </a:solidFill>
                        </a:rPr>
                        <a:t>Principles…...………………………………………………………………………………………………………... </a:t>
                      </a:r>
                    </a:p>
                    <a:p>
                      <a:pPr marL="285750" indent="-285750">
                        <a:buFont typeface="Arial" panose="020B0604020202020204" pitchFamily="34" charset="0"/>
                        <a:buChar char="•"/>
                      </a:pPr>
                      <a:r>
                        <a:rPr lang="en-GB" sz="1200" noProof="0" dirty="0">
                          <a:solidFill>
                            <a:schemeClr val="bg1"/>
                          </a:solidFill>
                        </a:rPr>
                        <a:t>Methodology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noProof="0" dirty="0">
                          <a:solidFill>
                            <a:schemeClr val="bg1"/>
                          </a:solidFill>
                        </a:rPr>
                        <a:t>Detailed description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noProof="0" dirty="0">
                          <a:solidFill>
                            <a:schemeClr val="bg1"/>
                          </a:solidFill>
                        </a:rPr>
                        <a:t>Illustrative Approach</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solidFill>
                  </a:tcPr>
                </a:tc>
                <a:tc>
                  <a:txBody>
                    <a:bodyPr/>
                    <a:lstStyle/>
                    <a:p>
                      <a:r>
                        <a:rPr lang="en-GB" sz="1200" dirty="0">
                          <a:solidFill>
                            <a:schemeClr val="bg1"/>
                          </a:solidFill>
                        </a:rPr>
                        <a:t>35 - 51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solidFill>
                  </a:tcPr>
                </a:tc>
                <a:extLst>
                  <a:ext uri="{0D108BD9-81ED-4DB2-BD59-A6C34878D82A}">
                    <a16:rowId xmlns:a16="http://schemas.microsoft.com/office/drawing/2014/main" val="1503432769"/>
                  </a:ext>
                </a:extLst>
              </a:tr>
              <a:tr h="370840">
                <a:tc>
                  <a:txBody>
                    <a:bodyPr/>
                    <a:lstStyle/>
                    <a:p>
                      <a:pPr algn="ctr"/>
                      <a:r>
                        <a:rPr lang="en-GB" sz="1200" noProof="0">
                          <a:solidFill>
                            <a:schemeClr val="bg1"/>
                          </a:solidFill>
                        </a:rPr>
                        <a:t>5</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solidFill>
                  </a:tcPr>
                </a:tc>
                <a:tc>
                  <a:txBody>
                    <a:bodyPr/>
                    <a:lstStyle/>
                    <a:p>
                      <a:pPr>
                        <a:buNone/>
                      </a:pPr>
                      <a:r>
                        <a:rPr lang="en-GB" sz="1200" noProof="0" dirty="0">
                          <a:solidFill>
                            <a:schemeClr val="bg1"/>
                          </a:solidFill>
                        </a:rPr>
                        <a:t>Gap analysis and recommendations………………………………………………………………………………</a:t>
                      </a:r>
                    </a:p>
                    <a:p>
                      <a:pPr marL="285750" indent="-285750">
                        <a:buFont typeface="Arial" panose="020B0604020202020204" pitchFamily="34" charset="0"/>
                        <a:buChar char="•"/>
                      </a:pPr>
                      <a:r>
                        <a:rPr lang="en-GB" sz="1200" noProof="0" dirty="0">
                          <a:solidFill>
                            <a:schemeClr val="bg1"/>
                          </a:solidFill>
                        </a:rPr>
                        <a:t>Technologies</a:t>
                      </a:r>
                    </a:p>
                    <a:p>
                      <a:pPr marL="285750" indent="-285750">
                        <a:buFont typeface="Arial" panose="020B0604020202020204" pitchFamily="34" charset="0"/>
                        <a:buChar char="•"/>
                      </a:pPr>
                      <a:r>
                        <a:rPr lang="en-GB" sz="1200" noProof="0" dirty="0">
                          <a:solidFill>
                            <a:schemeClr val="bg1"/>
                          </a:solidFill>
                        </a:rPr>
                        <a:t>Skills, knowledge, resources</a:t>
                      </a:r>
                    </a:p>
                    <a:p>
                      <a:pPr marL="285750" indent="-285750">
                        <a:buFont typeface="Arial" panose="020B0604020202020204" pitchFamily="34" charset="0"/>
                        <a:buChar char="•"/>
                      </a:pPr>
                      <a:r>
                        <a:rPr lang="en-GB" sz="1200" noProof="0" dirty="0">
                          <a:solidFill>
                            <a:schemeClr val="bg1"/>
                          </a:solidFill>
                        </a:rPr>
                        <a:t>Co-ordination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noProof="0" dirty="0">
                          <a:solidFill>
                            <a:schemeClr val="bg1"/>
                          </a:solidFill>
                        </a:rPr>
                        <a:t>Business processes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noProof="0" dirty="0">
                          <a:solidFill>
                            <a:schemeClr val="bg1"/>
                          </a:solidFill>
                        </a:rPr>
                        <a:t>Policy</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solidFill>
                  </a:tcPr>
                </a:tc>
                <a:tc>
                  <a:txBody>
                    <a:bodyPr/>
                    <a:lstStyle/>
                    <a:p>
                      <a:r>
                        <a:rPr lang="en-GB" sz="1200" dirty="0">
                          <a:solidFill>
                            <a:schemeClr val="bg1"/>
                          </a:solidFill>
                        </a:rPr>
                        <a:t>52 – 59</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solidFill>
                  </a:tcPr>
                </a:tc>
                <a:extLst>
                  <a:ext uri="{0D108BD9-81ED-4DB2-BD59-A6C34878D82A}">
                    <a16:rowId xmlns:a16="http://schemas.microsoft.com/office/drawing/2014/main" val="723342755"/>
                  </a:ext>
                </a:extLst>
              </a:tr>
              <a:tr h="370840">
                <a:tc>
                  <a:txBody>
                    <a:bodyPr/>
                    <a:lstStyle/>
                    <a:p>
                      <a:pPr algn="ctr"/>
                      <a:r>
                        <a:rPr lang="en-GB" sz="1200" noProof="0">
                          <a:solidFill>
                            <a:schemeClr val="bg1"/>
                          </a:solidFill>
                        </a:rPr>
                        <a:t>6</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solidFill>
                  </a:tcPr>
                </a:tc>
                <a:tc>
                  <a:txBody>
                    <a:bodyPr/>
                    <a:lstStyle/>
                    <a:p>
                      <a:r>
                        <a:rPr lang="en-GB" sz="1200" noProof="0">
                          <a:solidFill>
                            <a:schemeClr val="bg1"/>
                          </a:solidFill>
                        </a:rPr>
                        <a:t>Next Steps……………………………………………………………………………………………………………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solidFill>
                  </a:tcPr>
                </a:tc>
                <a:tc>
                  <a:txBody>
                    <a:bodyPr/>
                    <a:lstStyle/>
                    <a:p>
                      <a:r>
                        <a:rPr lang="en-GB" sz="1200" dirty="0">
                          <a:solidFill>
                            <a:schemeClr val="bg1"/>
                          </a:solidFill>
                        </a:rPr>
                        <a:t>60 - 61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solidFill>
                  </a:tcPr>
                </a:tc>
                <a:extLst>
                  <a:ext uri="{0D108BD9-81ED-4DB2-BD59-A6C34878D82A}">
                    <a16:rowId xmlns:a16="http://schemas.microsoft.com/office/drawing/2014/main" val="3322357839"/>
                  </a:ext>
                </a:extLst>
              </a:tr>
              <a:tr h="370840">
                <a:tc>
                  <a:txBody>
                    <a:bodyPr/>
                    <a:lstStyle/>
                    <a:p>
                      <a:pPr algn="ctr"/>
                      <a:r>
                        <a:rPr lang="en-GB" sz="1200" noProof="0">
                          <a:solidFill>
                            <a:schemeClr val="bg1"/>
                          </a:solidFill>
                        </a:rPr>
                        <a:t>7</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solidFill>
                  </a:tcPr>
                </a:tc>
                <a:tc>
                  <a:txBody>
                    <a:bodyPr/>
                    <a:lstStyle/>
                    <a:p>
                      <a:r>
                        <a:rPr lang="en-GB" sz="1200" noProof="0" dirty="0">
                          <a:solidFill>
                            <a:schemeClr val="bg1"/>
                          </a:solidFill>
                        </a:rPr>
                        <a:t>Appendix……………………………………………………………………………………………………………...</a:t>
                      </a:r>
                    </a:p>
                    <a:p>
                      <a:pPr marL="171450" indent="-171450">
                        <a:buFont typeface="Arial" panose="020B0604020202020204" pitchFamily="34" charset="0"/>
                        <a:buChar char="•"/>
                      </a:pPr>
                      <a:r>
                        <a:rPr lang="en-GB" sz="1200" noProof="0" dirty="0">
                          <a:solidFill>
                            <a:schemeClr val="bg1"/>
                          </a:solidFill>
                        </a:rPr>
                        <a:t>List of abbreviations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solidFill>
                  </a:tcPr>
                </a:tc>
                <a:tc>
                  <a:txBody>
                    <a:bodyPr/>
                    <a:lstStyle/>
                    <a:p>
                      <a:r>
                        <a:rPr lang="en-GB" sz="1200">
                          <a:solidFill>
                            <a:schemeClr val="bg1"/>
                          </a:solidFill>
                        </a:rPr>
                        <a:t>62 - 63</a:t>
                      </a:r>
                      <a:endParaRPr lang="en-GB"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solidFill>
                  </a:tcPr>
                </a:tc>
                <a:extLst>
                  <a:ext uri="{0D108BD9-81ED-4DB2-BD59-A6C34878D82A}">
                    <a16:rowId xmlns:a16="http://schemas.microsoft.com/office/drawing/2014/main" val="2310707665"/>
                  </a:ext>
                </a:extLst>
              </a:tr>
            </a:tbl>
          </a:graphicData>
        </a:graphic>
      </p:graphicFrame>
      <p:sp>
        <p:nvSpPr>
          <p:cNvPr id="16" name="Title 1">
            <a:extLst>
              <a:ext uri="{FF2B5EF4-FFF2-40B4-BE49-F238E27FC236}">
                <a16:creationId xmlns:a16="http://schemas.microsoft.com/office/drawing/2014/main" id="{F0535379-7D35-4261-A516-65D03CB07014}"/>
              </a:ext>
            </a:extLst>
          </p:cNvPr>
          <p:cNvSpPr>
            <a:spLocks noGrp="1"/>
          </p:cNvSpPr>
          <p:nvPr>
            <p:ph type="title"/>
          </p:nvPr>
        </p:nvSpPr>
        <p:spPr>
          <a:xfrm>
            <a:off x="540000" y="477514"/>
            <a:ext cx="11110914" cy="936000"/>
          </a:xfrm>
        </p:spPr>
        <p:txBody>
          <a:bodyPr/>
          <a:lstStyle/>
          <a:p>
            <a:r>
              <a:rPr lang="en-GB" sz="3200" dirty="0"/>
              <a:t>Table of contents</a:t>
            </a:r>
          </a:p>
        </p:txBody>
      </p:sp>
    </p:spTree>
    <p:extLst>
      <p:ext uri="{BB962C8B-B14F-4D97-AF65-F5344CB8AC3E}">
        <p14:creationId xmlns:p14="http://schemas.microsoft.com/office/powerpoint/2010/main" val="4068890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07544DE-28A5-187B-11F0-79E105CFDF35}"/>
              </a:ext>
            </a:extLst>
          </p:cNvPr>
          <p:cNvSpPr>
            <a:spLocks noGrp="1"/>
          </p:cNvSpPr>
          <p:nvPr>
            <p:ph type="sldNum" sz="quarter" idx="12"/>
          </p:nvPr>
        </p:nvSpPr>
        <p:spPr>
          <a:xfrm>
            <a:off x="364739" y="6157897"/>
            <a:ext cx="277741" cy="146063"/>
          </a:xfrm>
        </p:spPr>
        <p:txBody>
          <a:bodyPr/>
          <a:lstStyle/>
          <a:p>
            <a:fld id="{5BA07366-CB75-4AA8-9E5B-928B849F427C}" type="slidenum">
              <a:rPr lang="en-GB" smtClean="0"/>
              <a:t>30</a:t>
            </a:fld>
            <a:endParaRPr lang="en-GB"/>
          </a:p>
        </p:txBody>
      </p:sp>
      <p:graphicFrame>
        <p:nvGraphicFramePr>
          <p:cNvPr id="12" name="Table 12">
            <a:extLst>
              <a:ext uri="{FF2B5EF4-FFF2-40B4-BE49-F238E27FC236}">
                <a16:creationId xmlns:a16="http://schemas.microsoft.com/office/drawing/2014/main" id="{0ED9C046-E145-8375-65AC-6D74B129FCA8}"/>
              </a:ext>
            </a:extLst>
          </p:cNvPr>
          <p:cNvGraphicFramePr>
            <a:graphicFrameLocks noGrp="1"/>
          </p:cNvGraphicFramePr>
          <p:nvPr>
            <p:extLst>
              <p:ext uri="{D42A27DB-BD31-4B8C-83A1-F6EECF244321}">
                <p14:modId xmlns:p14="http://schemas.microsoft.com/office/powerpoint/2010/main" val="4098800741"/>
              </p:ext>
            </p:extLst>
          </p:nvPr>
        </p:nvGraphicFramePr>
        <p:xfrm>
          <a:off x="-2" y="6016"/>
          <a:ext cx="12240000" cy="6839999"/>
        </p:xfrm>
        <a:graphic>
          <a:graphicData uri="http://schemas.openxmlformats.org/drawingml/2006/table">
            <a:tbl>
              <a:tblPr firstCol="1" bandRow="1">
                <a:tableStyleId>{5C22544A-7EE6-4342-B048-85BDC9FD1C3A}</a:tableStyleId>
              </a:tblPr>
              <a:tblGrid>
                <a:gridCol w="1224000">
                  <a:extLst>
                    <a:ext uri="{9D8B030D-6E8A-4147-A177-3AD203B41FA5}">
                      <a16:colId xmlns:a16="http://schemas.microsoft.com/office/drawing/2014/main" val="1608248868"/>
                    </a:ext>
                  </a:extLst>
                </a:gridCol>
                <a:gridCol w="4860000">
                  <a:extLst>
                    <a:ext uri="{9D8B030D-6E8A-4147-A177-3AD203B41FA5}">
                      <a16:colId xmlns:a16="http://schemas.microsoft.com/office/drawing/2014/main" val="247346671"/>
                    </a:ext>
                  </a:extLst>
                </a:gridCol>
                <a:gridCol w="1224000">
                  <a:extLst>
                    <a:ext uri="{9D8B030D-6E8A-4147-A177-3AD203B41FA5}">
                      <a16:colId xmlns:a16="http://schemas.microsoft.com/office/drawing/2014/main" val="3112085081"/>
                    </a:ext>
                  </a:extLst>
                </a:gridCol>
                <a:gridCol w="4932000">
                  <a:extLst>
                    <a:ext uri="{9D8B030D-6E8A-4147-A177-3AD203B41FA5}">
                      <a16:colId xmlns:a16="http://schemas.microsoft.com/office/drawing/2014/main" val="3915988822"/>
                    </a:ext>
                  </a:extLst>
                </a:gridCol>
              </a:tblGrid>
              <a:tr h="358318">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bg1"/>
                          </a:solidFill>
                        </a:rPr>
                        <a:t>UC5: </a:t>
                      </a:r>
                      <a:r>
                        <a:rPr lang="en-GB" sz="1200" dirty="0"/>
                        <a:t>OPTIMISING A NUCLEAR PLANT CONNECTION</a:t>
                      </a:r>
                    </a:p>
                  </a:txBody>
                  <a:tcPr anchor="ctr">
                    <a:lnB w="38100" cap="flat" cmpd="sng" algn="ctr">
                      <a:solidFill>
                        <a:schemeClr val="bg1"/>
                      </a:solidFill>
                      <a:prstDash val="solid"/>
                      <a:round/>
                      <a:headEnd type="none" w="med" len="med"/>
                      <a:tailEnd type="none" w="med" len="med"/>
                    </a:lnB>
                  </a:tcPr>
                </a:tc>
                <a:tc hMerge="1">
                  <a:txBody>
                    <a:bodyPr/>
                    <a:lstStyle/>
                    <a:p>
                      <a:endParaRPr lang="en-GB" sz="1200">
                        <a:solidFill>
                          <a:schemeClr val="bg1"/>
                        </a:solidFill>
                      </a:endParaRPr>
                    </a:p>
                  </a:txBody>
                  <a:tcPr>
                    <a:solidFill>
                      <a:schemeClr val="tx2"/>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378060462"/>
                  </a:ext>
                </a:extLst>
              </a:tr>
              <a:tr h="544643">
                <a:tc>
                  <a:txBody>
                    <a:bodyPr/>
                    <a:lstStyle/>
                    <a:p>
                      <a:r>
                        <a:rPr lang="en-GB" sz="1000" dirty="0"/>
                        <a:t>Goal</a:t>
                      </a:r>
                    </a:p>
                  </a:txBody>
                  <a:tcPr>
                    <a:lnT w="38100" cap="flat" cmpd="sng" algn="ctr">
                      <a:solidFill>
                        <a:schemeClr val="bg1"/>
                      </a:solidFill>
                      <a:prstDash val="solid"/>
                      <a:round/>
                      <a:headEnd type="none" w="med" len="med"/>
                      <a:tailEnd type="none" w="med" len="med"/>
                    </a:lnT>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t>Optimise a nuclear plant connection to enable system operation and balancing </a:t>
                      </a:r>
                    </a:p>
                    <a:p>
                      <a:endParaRPr lang="en-GB" sz="1000" dirty="0">
                        <a:solidFill>
                          <a:schemeClr val="tx1"/>
                        </a:solidFill>
                      </a:endParaRPr>
                    </a:p>
                  </a:txBody>
                  <a:tcPr>
                    <a:solidFill>
                      <a:schemeClr val="bg1">
                        <a:lumMod val="95000"/>
                      </a:schemeClr>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Associated Synergies/ Benefits</a:t>
                      </a:r>
                    </a:p>
                    <a:p>
                      <a:endParaRPr lang="en-GB" sz="1000" b="1" dirty="0">
                        <a:solidFill>
                          <a:schemeClr val="bg1"/>
                        </a:solidFill>
                      </a:endParaRPr>
                    </a:p>
                  </a:txBody>
                  <a:tcPr>
                    <a:solidFill>
                      <a:srgbClr val="0F204B"/>
                    </a:solidFill>
                  </a:tcPr>
                </a:tc>
                <a:tc rowSpan="2">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dirty="0"/>
                        <a:t>Stimulate nuclear economy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dirty="0"/>
                        <a:t>Facilitate innovation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dirty="0"/>
                        <a:t>Decarbonisation of domestic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dirty="0"/>
                        <a:t>Promote cross-sector co-ordination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dirty="0"/>
                    </a:p>
                  </a:txBody>
                  <a:tcPr>
                    <a:lnT w="38100" cap="flat" cmpd="sng" algn="ctr">
                      <a:solidFill>
                        <a:schemeClr val="bg1"/>
                      </a:solid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2793467315"/>
                  </a:ext>
                </a:extLst>
              </a:tr>
              <a:tr h="549534">
                <a:tc>
                  <a:txBody>
                    <a:bodyPr/>
                    <a:lstStyle/>
                    <a:p>
                      <a:r>
                        <a:rPr lang="en-GB" sz="1000" dirty="0"/>
                        <a:t>“Networked Energy” Elements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t>Nuclear Power plant, flexibility/ Storage (Tx), H</a:t>
                      </a:r>
                      <a:r>
                        <a:rPr lang="en-GB" sz="1000" baseline="-25000" dirty="0"/>
                        <a:t>2</a:t>
                      </a:r>
                      <a:r>
                        <a:rPr lang="en-GB" sz="1000" dirty="0"/>
                        <a:t> production, onshore electricity and gas networks, </a:t>
                      </a:r>
                    </a:p>
                    <a:p>
                      <a:endParaRPr lang="en-GB" sz="1000" dirty="0"/>
                    </a:p>
                  </a:txBody>
                  <a:tcPr>
                    <a:solidFill>
                      <a:schemeClr val="bg1">
                        <a:lumMod val="95000"/>
                      </a:schemeClr>
                    </a:solidFill>
                  </a:tcPr>
                </a:tc>
                <a:tc vMerge="1">
                  <a:txBody>
                    <a:bodyPr/>
                    <a:lstStyle/>
                    <a:p>
                      <a:endParaRPr lang="en-GB" sz="1000">
                        <a:solidFill>
                          <a:schemeClr val="bg1"/>
                        </a:solidFill>
                      </a:endParaRPr>
                    </a:p>
                  </a:txBody>
                  <a:tcPr>
                    <a:solidFill>
                      <a:srgbClr val="0F204B"/>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i="0"/>
                    </a:p>
                  </a:txBody>
                  <a:tcPr>
                    <a:solidFill>
                      <a:schemeClr val="bg1">
                        <a:lumMod val="95000"/>
                      </a:schemeClr>
                    </a:solidFill>
                  </a:tcPr>
                </a:tc>
                <a:extLst>
                  <a:ext uri="{0D108BD9-81ED-4DB2-BD59-A6C34878D82A}">
                    <a16:rowId xmlns:a16="http://schemas.microsoft.com/office/drawing/2014/main" val="1016739233"/>
                  </a:ext>
                </a:extLst>
              </a:tr>
              <a:tr h="131277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solidFill>
                            <a:schemeClr val="bg1"/>
                          </a:solidFill>
                        </a:rPr>
                        <a:t>Stakeholders</a:t>
                      </a:r>
                    </a:p>
                    <a:p>
                      <a:endParaRPr lang="en-GB" sz="1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dirty="0"/>
                        <a:t>Nuclear plant owner, TO, H</a:t>
                      </a:r>
                      <a:r>
                        <a:rPr lang="en-GB" sz="1000" baseline="-25000" dirty="0"/>
                        <a:t>2</a:t>
                      </a:r>
                      <a:r>
                        <a:rPr lang="en-GB" sz="1000" dirty="0"/>
                        <a:t> electrolyser &amp; storage </a:t>
                      </a:r>
                      <a:r>
                        <a:rPr lang="en-GB" sz="1000" b="0" i="0" u="none" strike="noStrike" noProof="0" dirty="0">
                          <a:solidFill>
                            <a:srgbClr val="000000"/>
                          </a:solidFill>
                          <a:latin typeface="+mn-lt"/>
                        </a:rPr>
                        <a:t>owners/operators, DH scheme owners/ operators. DNO, directly connected demand (e.g. Industrial site)</a:t>
                      </a:r>
                      <a:endParaRPr lang="en-GB" sz="100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i="0" dirty="0">
                        <a:latin typeface="+mn-lt"/>
                      </a:endParaRPr>
                    </a:p>
                  </a:txBody>
                  <a:tcP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Key Barriers and Dependencies</a:t>
                      </a:r>
                    </a:p>
                    <a:p>
                      <a:endParaRPr lang="en-GB" sz="1000" b="1" dirty="0">
                        <a:solidFill>
                          <a:schemeClr val="bg1"/>
                        </a:solidFill>
                      </a:endParaRPr>
                    </a:p>
                  </a:txBody>
                  <a:tcPr>
                    <a:solidFill>
                      <a:srgbClr val="0F204B"/>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i="0" dirty="0">
                          <a:latin typeface="+mn-lt"/>
                        </a:rPr>
                        <a:t>Nuclear power plant locations are limited and they have a long lead time to be built and operational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i="0" dirty="0">
                          <a:latin typeface="+mn-lt"/>
                        </a:rPr>
                        <a:t>Technology-readiness of thermo-chemical electrolysis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i="0" dirty="0">
                          <a:latin typeface="+mn-lt"/>
                        </a:rPr>
                        <a:t>Benefits and feasibility of district heating are limited to a small number of large densely populated areas, which might not be located near a power plant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i="0" dirty="0">
                          <a:latin typeface="+mn-lt"/>
                        </a:rPr>
                        <a:t>Location of the plant - in case of electrolysis - should take into consideration hydrogen transport and storage facilities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i="0" dirty="0">
                          <a:latin typeface="+mn-lt"/>
                        </a:rPr>
                        <a:t>High upfront cost</a:t>
                      </a:r>
                    </a:p>
                  </a:txBody>
                  <a:tcPr>
                    <a:solidFill>
                      <a:schemeClr val="bg1">
                        <a:lumMod val="95000"/>
                      </a:schemeClr>
                    </a:solidFill>
                  </a:tcPr>
                </a:tc>
                <a:extLst>
                  <a:ext uri="{0D108BD9-81ED-4DB2-BD59-A6C34878D82A}">
                    <a16:rowId xmlns:a16="http://schemas.microsoft.com/office/drawing/2014/main" val="1998079933"/>
                  </a:ext>
                </a:extLst>
              </a:tr>
              <a:tr h="2533963">
                <a:tc>
                  <a:txBody>
                    <a:bodyPr/>
                    <a:lstStyle/>
                    <a:p>
                      <a:r>
                        <a:rPr lang="en-GB" sz="1000"/>
                        <a:t>Description</a:t>
                      </a:r>
                    </a:p>
                  </a:txBody>
                  <a:tcPr>
                    <a:lnB w="38100" cap="flat" cmpd="sng" algn="ctr">
                      <a:solidFill>
                        <a:schemeClr val="bg1"/>
                      </a:solidFill>
                      <a:prstDash val="solid"/>
                      <a:round/>
                      <a:headEnd type="none" w="med" len="med"/>
                      <a:tailEnd type="none" w="med" len="med"/>
                    </a:lnB>
                  </a:tcPr>
                </a:tc>
                <a:tc gridSpan="3">
                  <a:txBody>
                    <a:bodyPr/>
                    <a:lstStyle/>
                    <a:p>
                      <a:r>
                        <a:rPr lang="en-GB" sz="1000" dirty="0">
                          <a:solidFill>
                            <a:schemeClr val="tx1"/>
                          </a:solidFill>
                        </a:rPr>
                        <a:t>A nuclear power plant produces low-carbon electricity that could:</a:t>
                      </a:r>
                    </a:p>
                    <a:p>
                      <a:pPr marL="171450" indent="-171450">
                        <a:buFont typeface="Arial" panose="020B0604020202020204" pitchFamily="34" charset="0"/>
                        <a:buChar char="•"/>
                      </a:pPr>
                      <a:r>
                        <a:rPr lang="en-GB" sz="1000" dirty="0">
                          <a:solidFill>
                            <a:schemeClr val="tx1"/>
                          </a:solidFill>
                        </a:rPr>
                        <a:t>directly supply electricity to the grid as primary use;</a:t>
                      </a:r>
                    </a:p>
                    <a:p>
                      <a:pPr marL="171450" indent="-171450">
                        <a:buFont typeface="Arial" panose="020B0604020202020204" pitchFamily="34" charset="0"/>
                        <a:buChar char="•"/>
                      </a:pPr>
                      <a:r>
                        <a:rPr lang="en-GB" sz="1000" kern="1200" dirty="0">
                          <a:solidFill>
                            <a:schemeClr val="tx1"/>
                          </a:solidFill>
                          <a:latin typeface="+mn-lt"/>
                          <a:ea typeface="+mn-ea"/>
                          <a:cs typeface="+mn-cs"/>
                        </a:rPr>
                        <a:t>produce electrical power to an electrolyser for hydrogen production – the attractiveness of nuclear power is that it is a firm energy source. Plant siting should be carefully chosen to optimise the costs for hydrogen infrastructure and hydrogen storage;</a:t>
                      </a:r>
                    </a:p>
                    <a:p>
                      <a:pPr marL="171450" indent="-171450">
                        <a:buFont typeface="Arial" panose="020B0604020202020204" pitchFamily="34" charset="0"/>
                        <a:buChar char="•"/>
                      </a:pPr>
                      <a:r>
                        <a:rPr lang="en-GB" sz="1000" dirty="0">
                          <a:solidFill>
                            <a:schemeClr val="tx1"/>
                          </a:solidFill>
                        </a:rPr>
                        <a:t>produce heat and power for high-temperature thermo-chemical hydrogen production– hydrogen production using this process is very efficient;  </a:t>
                      </a:r>
                    </a:p>
                    <a:p>
                      <a:pPr marL="171450" indent="-171450">
                        <a:buFont typeface="Arial" panose="020B0604020202020204" pitchFamily="34" charset="0"/>
                        <a:buChar char="•"/>
                      </a:pPr>
                      <a:r>
                        <a:rPr lang="en-GB" sz="1000" dirty="0">
                          <a:solidFill>
                            <a:schemeClr val="tx1"/>
                          </a:solidFill>
                          <a:cs typeface="Arial"/>
                        </a:rPr>
                        <a:t>supply a District Heating scheme.</a:t>
                      </a:r>
                      <a:endParaRPr lang="en-GB" sz="100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i="0" u="none" strike="noStrike" noProof="0" dirty="0">
                          <a:solidFill>
                            <a:schemeClr val="tx1"/>
                          </a:solidFill>
                          <a:latin typeface="+mn-lt"/>
                        </a:rPr>
                        <a:t>The optimisation of the nuclear plant connection will require consideration of, amongst other things:</a:t>
                      </a:r>
                      <a:endParaRPr lang="en-GB" sz="1000" i="0" dirty="0">
                        <a:solidFill>
                          <a:schemeClr val="tx1"/>
                        </a:solidFill>
                      </a:endParaRPr>
                    </a:p>
                    <a:p>
                      <a:pPr marL="228600" indent="-228600">
                        <a:buFont typeface="+mj-lt"/>
                        <a:buAutoNum type="arabicPeriod"/>
                      </a:pPr>
                      <a:r>
                        <a:rPr lang="en-GB" sz="1000" dirty="0">
                          <a:solidFill>
                            <a:schemeClr val="tx1"/>
                          </a:solidFill>
                          <a:ea typeface="+mn-lt"/>
                          <a:cs typeface="+mn-lt"/>
                        </a:rPr>
                        <a:t>The location of the nuclear plant and the hydrogen/electricity export to the network</a:t>
                      </a:r>
                      <a:endParaRPr lang="en-US" sz="1000" dirty="0">
                        <a:solidFill>
                          <a:schemeClr val="tx1"/>
                        </a:solidFill>
                        <a:ea typeface="+mn-lt"/>
                        <a:cs typeface="+mn-lt"/>
                      </a:endParaRPr>
                    </a:p>
                    <a:p>
                      <a:pPr marL="228600" indent="-228600">
                        <a:buFont typeface="+mj-lt"/>
                        <a:buAutoNum type="arabicPeriod"/>
                      </a:pPr>
                      <a:r>
                        <a:rPr lang="en-GB" sz="1000" dirty="0">
                          <a:solidFill>
                            <a:schemeClr val="tx1"/>
                          </a:solidFill>
                          <a:ea typeface="+mn-lt"/>
                          <a:cs typeface="+mn-lt"/>
                        </a:rPr>
                        <a:t>The size of the plant and its operation (e.g. combined hydrogen/ electricity production, combined heat/ electricity production)</a:t>
                      </a:r>
                      <a:endParaRPr lang="en-US" sz="1000" dirty="0">
                        <a:solidFill>
                          <a:schemeClr val="tx1"/>
                        </a:solidFill>
                        <a:ea typeface="+mn-lt"/>
                        <a:cs typeface="+mn-lt"/>
                      </a:endParaRPr>
                    </a:p>
                    <a:p>
                      <a:pPr marL="228600" indent="-228600">
                        <a:buFont typeface="+mj-lt"/>
                        <a:buAutoNum type="arabicPeriod"/>
                      </a:pPr>
                      <a:r>
                        <a:rPr lang="en-GB" sz="1000" dirty="0">
                          <a:solidFill>
                            <a:schemeClr val="tx1"/>
                          </a:solidFill>
                          <a:ea typeface="+mn-lt"/>
                          <a:cs typeface="+mn-lt"/>
                        </a:rPr>
                        <a:t>The availability of hydrogen and electricity networks</a:t>
                      </a:r>
                    </a:p>
                    <a:p>
                      <a:pPr marL="228600" indent="-228600">
                        <a:buFont typeface="+mj-lt"/>
                        <a:buAutoNum type="arabicPeriod"/>
                      </a:pPr>
                      <a:r>
                        <a:rPr lang="en-GB" sz="1000" dirty="0">
                          <a:solidFill>
                            <a:schemeClr val="tx1"/>
                          </a:solidFill>
                          <a:ea typeface="+mn-lt"/>
                          <a:cs typeface="+mn-lt"/>
                        </a:rPr>
                        <a:t>The environmental and community impacts</a:t>
                      </a:r>
                    </a:p>
                    <a:p>
                      <a:r>
                        <a:rPr lang="en-GB" sz="1000" dirty="0">
                          <a:solidFill>
                            <a:schemeClr val="tx1"/>
                          </a:solidFill>
                        </a:rPr>
                        <a:t>Other factors to be considered include that there is a limited range of nuclear licensed sites available and proximity to large quantities of cooling water will also be required.  Where the nuclear plant provides power to standard electrolysers, there is an option to switch to exporting power to the electricity grid.</a:t>
                      </a:r>
                      <a:r>
                        <a:rPr lang="en-GB" sz="1000" i="0" dirty="0">
                          <a:solidFill>
                            <a:schemeClr val="tx1"/>
                          </a:solidFill>
                          <a:cs typeface="Arial"/>
                        </a:rPr>
                        <a:t> </a:t>
                      </a:r>
                    </a:p>
                    <a:p>
                      <a:r>
                        <a:rPr lang="en-GB" sz="1000" dirty="0">
                          <a:solidFill>
                            <a:schemeClr val="tx1"/>
                          </a:solidFill>
                          <a:cs typeface="Arial"/>
                        </a:rPr>
                        <a:t>The operational profile of the nuclear plant and its outputs would also have a significant impact on electricity system operation and balancing. For example, it may not be the optimal solution to build nuclear power to provide peak power to supplement variable renewable, but it may be more cost effective to build a relatively small capacity that is continuously producing hydrogen as a strategic reserve.</a:t>
                      </a:r>
                      <a:endParaRPr lang="en-GB" sz="1000" dirty="0">
                        <a:solidFill>
                          <a:schemeClr val="tx1"/>
                        </a:solidFill>
                        <a:ea typeface="+mn-lt"/>
                        <a:cs typeface="+mn-lt"/>
                      </a:endParaRPr>
                    </a:p>
                  </a:txBody>
                  <a:tcPr>
                    <a:lnB w="3810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GB" sz="1000"/>
                    </a:p>
                  </a:txBody>
                  <a:tcPr>
                    <a:lnB w="3810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GB" sz="1000"/>
                    </a:p>
                  </a:txBody>
                  <a:tcPr>
                    <a:lnB w="381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075743074"/>
                  </a:ext>
                </a:extLst>
              </a:tr>
              <a:tr h="1540765">
                <a:tc gridSpan="4">
                  <a:txBody>
                    <a:bodyPr/>
                    <a:lstStyle/>
                    <a:p>
                      <a:r>
                        <a:rPr lang="en-GB" sz="1000" dirty="0"/>
                        <a:t>What does it mean for the FSO?</a:t>
                      </a:r>
                    </a:p>
                    <a:p>
                      <a:pPr>
                        <a:tabLst>
                          <a:tab pos="4213225" algn="l"/>
                        </a:tabLst>
                      </a:pPr>
                      <a:r>
                        <a:rPr lang="en-GB" sz="1000" b="0" dirty="0">
                          <a:solidFill>
                            <a:schemeClr val="bg1"/>
                          </a:solidFill>
                        </a:rPr>
                        <a:t>The role of FSO would be to</a:t>
                      </a:r>
                      <a:r>
                        <a:rPr lang="en-GB" sz="1000" b="0" i="0" u="none" dirty="0">
                          <a:solidFill>
                            <a:schemeClr val="bg1"/>
                          </a:solidFill>
                        </a:rPr>
                        <a:t>:</a:t>
                      </a:r>
                    </a:p>
                    <a:p>
                      <a:pPr marL="228600" indent="-228600">
                        <a:buFont typeface="+mj-lt"/>
                        <a:buAutoNum type="arabicPeriod"/>
                        <a:tabLst>
                          <a:tab pos="4213225" algn="l"/>
                        </a:tabLst>
                      </a:pPr>
                      <a:r>
                        <a:rPr lang="en-GB" sz="1000" b="0" i="0" u="none" dirty="0">
                          <a:solidFill>
                            <a:schemeClr val="bg1"/>
                          </a:solidFill>
                        </a:rPr>
                        <a:t>Manage the process by which new electricity customers connect to and make use of the transmission system</a:t>
                      </a:r>
                    </a:p>
                    <a:p>
                      <a:pPr marL="228600" indent="-228600">
                        <a:buFont typeface="+mj-lt"/>
                        <a:buAutoNum type="arabicPeriod"/>
                        <a:tabLst>
                          <a:tab pos="4213225" algn="l"/>
                        </a:tabLst>
                      </a:pPr>
                      <a:r>
                        <a:rPr lang="en-GB" sz="1000" b="0" i="0" u="none" dirty="0">
                          <a:solidFill>
                            <a:schemeClr val="bg1"/>
                          </a:solidFill>
                        </a:rPr>
                        <a:t>Engage and collaborate with other energy vectors and stakeholders – as mentioned above - to </a:t>
                      </a:r>
                      <a:r>
                        <a:rPr lang="en-GB" sz="1000" b="0" i="0" u="none" strike="noStrike" noProof="0" dirty="0">
                          <a:solidFill>
                            <a:schemeClr val="bg1"/>
                          </a:solidFill>
                          <a:latin typeface="+mn-lt"/>
                        </a:rPr>
                        <a:t>coordinate strategies to optimise cost, security &amp; resilience of GB's energy supplies in the transition to NZ</a:t>
                      </a:r>
                    </a:p>
                    <a:p>
                      <a:pPr marL="228600" indent="-228600">
                        <a:buFont typeface="+mj-lt"/>
                        <a:buAutoNum type="arabicPeriod"/>
                        <a:tabLst>
                          <a:tab pos="4213225" algn="l"/>
                        </a:tabLst>
                      </a:pPr>
                      <a:r>
                        <a:rPr lang="en-GB" sz="1000" b="0" i="0" u="none" strike="noStrike" noProof="0" dirty="0">
                          <a:solidFill>
                            <a:schemeClr val="bg1"/>
                          </a:solidFill>
                          <a:latin typeface="+mn-lt"/>
                        </a:rPr>
                        <a:t>Advise government on how to optimise a combined/hydrogen electricity production, which would probably be less cost effective than hydrogen from renewable sources. Keep a balance between market – led decisions and other advantages related to system operation (e.g. connecting an electrolyser may help to avoid expensive starts/stops of the nuclear unit and keep it running up or above its minimum part load power).</a:t>
                      </a:r>
                    </a:p>
                    <a:p>
                      <a:pPr marL="228600" indent="-228600">
                        <a:buFont typeface="+mj-lt"/>
                        <a:buAutoNum type="arabicPeriod"/>
                        <a:tabLst>
                          <a:tab pos="4213225" algn="l"/>
                        </a:tabLst>
                      </a:pPr>
                      <a:r>
                        <a:rPr lang="en-GB" sz="1000" b="0" i="0" u="none" strike="noStrike" noProof="0" dirty="0">
                          <a:solidFill>
                            <a:schemeClr val="bg1"/>
                          </a:solidFill>
                          <a:latin typeface="+mn-lt"/>
                        </a:rPr>
                        <a:t>Advise government on the impact of different options on whole energy strategic network planning and system operation. </a:t>
                      </a:r>
                    </a:p>
                    <a:p>
                      <a:pPr marL="228600" indent="-228600">
                        <a:buFont typeface="+mj-lt"/>
                        <a:buAutoNum type="arabicPeriod"/>
                        <a:tabLst>
                          <a:tab pos="4213225" algn="l"/>
                        </a:tabLst>
                      </a:pPr>
                      <a:r>
                        <a:rPr lang="en-GB" sz="1000" b="0" i="0" u="none" strike="noStrike" noProof="0" dirty="0">
                          <a:solidFill>
                            <a:schemeClr val="bg1"/>
                          </a:solidFill>
                          <a:latin typeface="+mn-lt"/>
                        </a:rPr>
                        <a:t>Advise government on the timeline of delivering this “enabling investment”</a:t>
                      </a:r>
                    </a:p>
                  </a:txBody>
                  <a:tcPr>
                    <a:lnT w="38100" cap="flat" cmpd="sng" algn="ctr">
                      <a:solidFill>
                        <a:schemeClr val="bg1"/>
                      </a:solidFill>
                      <a:prstDash val="solid"/>
                      <a:round/>
                      <a:headEnd type="none" w="med" len="med"/>
                      <a:tailEnd type="none" w="med" len="med"/>
                    </a:lnT>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i="1">
                          <a:solidFill>
                            <a:schemeClr val="tx1"/>
                          </a:solidFill>
                        </a:rPr>
                        <a:t>To be completed at later phase</a:t>
                      </a:r>
                      <a:endParaRPr lang="en-GB" sz="1100" i="1">
                        <a:solidFill>
                          <a:schemeClr val="tx1"/>
                        </a:solidFill>
                        <a:cs typeface="Arial"/>
                      </a:endParaRPr>
                    </a:p>
                  </a:txBody>
                  <a:tcPr>
                    <a:lnT w="38100" cap="flat" cmpd="sng" algn="ctr">
                      <a:solidFill>
                        <a:schemeClr val="bg1"/>
                      </a:solidFill>
                      <a:prstDash val="solid"/>
                      <a:round/>
                      <a:headEnd type="none" w="med" len="med"/>
                      <a:tailEnd type="none" w="med" len="med"/>
                    </a:lnT>
                    <a:solidFill>
                      <a:schemeClr val="bg1">
                        <a:lumMod val="95000"/>
                      </a:schemeClr>
                    </a:solidFill>
                  </a:tcPr>
                </a:tc>
                <a:tc hMerge="1">
                  <a:txBody>
                    <a:bodyPr/>
                    <a:lstStyle/>
                    <a:p>
                      <a:endParaRPr lang="en-GB"/>
                    </a:p>
                  </a:txBody>
                  <a:tcPr>
                    <a:lnT w="38100" cap="flat" cmpd="sng" algn="ctr">
                      <a:solidFill>
                        <a:schemeClr val="bg1"/>
                      </a:solidFill>
                      <a:prstDash val="solid"/>
                      <a:round/>
                      <a:headEnd type="none" w="med" len="med"/>
                      <a:tailEnd type="none" w="med" len="med"/>
                    </a:lnT>
                  </a:tcPr>
                </a:tc>
                <a:tc hMerge="1">
                  <a:txBody>
                    <a:bodyPr/>
                    <a:lstStyle/>
                    <a:p>
                      <a:endParaRPr lang="en-GB"/>
                    </a:p>
                  </a:txBody>
                  <a:tcPr/>
                </a:tc>
                <a:extLst>
                  <a:ext uri="{0D108BD9-81ED-4DB2-BD59-A6C34878D82A}">
                    <a16:rowId xmlns:a16="http://schemas.microsoft.com/office/drawing/2014/main" val="3965796589"/>
                  </a:ext>
                </a:extLst>
              </a:tr>
            </a:tbl>
          </a:graphicData>
        </a:graphic>
      </p:graphicFrame>
      <p:pic>
        <p:nvPicPr>
          <p:cNvPr id="6" name="Picture 5">
            <a:extLst>
              <a:ext uri="{FF2B5EF4-FFF2-40B4-BE49-F238E27FC236}">
                <a16:creationId xmlns:a16="http://schemas.microsoft.com/office/drawing/2014/main" id="{91E4A1D4-95B2-2678-1F01-AAC37AC6266E}"/>
              </a:ext>
            </a:extLst>
          </p:cNvPr>
          <p:cNvPicPr>
            <a:picLocks noChangeAspect="1"/>
          </p:cNvPicPr>
          <p:nvPr/>
        </p:nvPicPr>
        <p:blipFill>
          <a:blip r:embed="rId3"/>
          <a:stretch>
            <a:fillRect/>
          </a:stretch>
        </p:blipFill>
        <p:spPr>
          <a:xfrm>
            <a:off x="10736541" y="39998"/>
            <a:ext cx="299917" cy="288000"/>
          </a:xfrm>
          <a:prstGeom prst="rect">
            <a:avLst/>
          </a:prstGeom>
        </p:spPr>
      </p:pic>
      <p:sp>
        <p:nvSpPr>
          <p:cNvPr id="7" name="Date Placeholder 6">
            <a:extLst>
              <a:ext uri="{FF2B5EF4-FFF2-40B4-BE49-F238E27FC236}">
                <a16:creationId xmlns:a16="http://schemas.microsoft.com/office/drawing/2014/main" id="{D24CDB7A-AEC7-6966-161C-BF21CA186903}"/>
              </a:ext>
            </a:extLst>
          </p:cNvPr>
          <p:cNvSpPr>
            <a:spLocks noGrp="1"/>
          </p:cNvSpPr>
          <p:nvPr>
            <p:ph type="dt" sz="half" idx="10"/>
          </p:nvPr>
        </p:nvSpPr>
        <p:spPr/>
        <p:txBody>
          <a:bodyPr/>
          <a:lstStyle/>
          <a:p>
            <a:fld id="{9F24F370-5D99-4070-B9E1-94F923A1A764}" type="datetime4">
              <a:rPr lang="en-GB" smtClean="0"/>
              <a:t>23 January 2024</a:t>
            </a:fld>
            <a:endParaRPr lang="en-GB"/>
          </a:p>
        </p:txBody>
      </p:sp>
      <p:pic>
        <p:nvPicPr>
          <p:cNvPr id="9" name="Picture 8">
            <a:extLst>
              <a:ext uri="{FF2B5EF4-FFF2-40B4-BE49-F238E27FC236}">
                <a16:creationId xmlns:a16="http://schemas.microsoft.com/office/drawing/2014/main" id="{79E3753C-C5FF-49D2-B0A8-BC7F56170F0F}"/>
              </a:ext>
            </a:extLst>
          </p:cNvPr>
          <p:cNvPicPr>
            <a:picLocks noChangeAspect="1"/>
          </p:cNvPicPr>
          <p:nvPr/>
        </p:nvPicPr>
        <p:blipFill>
          <a:blip r:embed="rId4"/>
          <a:stretch>
            <a:fillRect/>
          </a:stretch>
        </p:blipFill>
        <p:spPr>
          <a:xfrm>
            <a:off x="11125504" y="36917"/>
            <a:ext cx="288000" cy="302741"/>
          </a:xfrm>
          <a:prstGeom prst="rect">
            <a:avLst/>
          </a:prstGeom>
        </p:spPr>
      </p:pic>
      <p:sp>
        <p:nvSpPr>
          <p:cNvPr id="10" name="TextBox 9">
            <a:extLst>
              <a:ext uri="{FF2B5EF4-FFF2-40B4-BE49-F238E27FC236}">
                <a16:creationId xmlns:a16="http://schemas.microsoft.com/office/drawing/2014/main" id="{3331FCF1-82F9-487C-8429-281F0DDF553B}"/>
              </a:ext>
            </a:extLst>
          </p:cNvPr>
          <p:cNvSpPr txBox="1"/>
          <p:nvPr/>
        </p:nvSpPr>
        <p:spPr>
          <a:xfrm>
            <a:off x="11502549" y="31881"/>
            <a:ext cx="288000" cy="307777"/>
          </a:xfrm>
          <a:prstGeom prst="rect">
            <a:avLst/>
          </a:prstGeom>
          <a:noFill/>
        </p:spPr>
        <p:txBody>
          <a:bodyPr wrap="square" lIns="0" tIns="0" rIns="0" bIns="0" rtlCol="0">
            <a:spAutoFit/>
          </a:bodyPr>
          <a:lstStyle/>
          <a:p>
            <a:pPr algn="l">
              <a:lnSpc>
                <a:spcPct val="100000"/>
              </a:lnSpc>
              <a:spcBef>
                <a:spcPts val="600"/>
              </a:spcBef>
            </a:pPr>
            <a:r>
              <a:rPr lang="en-GB" sz="2000" b="1" dirty="0">
                <a:solidFill>
                  <a:schemeClr val="bg1"/>
                </a:solidFill>
              </a:rPr>
              <a:t>H</a:t>
            </a:r>
            <a:r>
              <a:rPr lang="en-GB" sz="2000" b="1" baseline="-25000" dirty="0">
                <a:solidFill>
                  <a:schemeClr val="bg1"/>
                </a:solidFill>
              </a:rPr>
              <a:t>2</a:t>
            </a:r>
          </a:p>
        </p:txBody>
      </p:sp>
      <p:pic>
        <p:nvPicPr>
          <p:cNvPr id="11" name="Picture 10">
            <a:extLst>
              <a:ext uri="{FF2B5EF4-FFF2-40B4-BE49-F238E27FC236}">
                <a16:creationId xmlns:a16="http://schemas.microsoft.com/office/drawing/2014/main" id="{6A96700F-AD9E-467E-BFC4-368D74568C21}"/>
              </a:ext>
            </a:extLst>
          </p:cNvPr>
          <p:cNvPicPr>
            <a:picLocks noChangeAspect="1"/>
          </p:cNvPicPr>
          <p:nvPr/>
        </p:nvPicPr>
        <p:blipFill>
          <a:blip r:embed="rId5"/>
          <a:stretch>
            <a:fillRect/>
          </a:stretch>
        </p:blipFill>
        <p:spPr>
          <a:xfrm>
            <a:off x="11879595" y="28338"/>
            <a:ext cx="288000" cy="311320"/>
          </a:xfrm>
          <a:prstGeom prst="rect">
            <a:avLst/>
          </a:prstGeom>
        </p:spPr>
      </p:pic>
    </p:spTree>
    <p:extLst>
      <p:ext uri="{BB962C8B-B14F-4D97-AF65-F5344CB8AC3E}">
        <p14:creationId xmlns:p14="http://schemas.microsoft.com/office/powerpoint/2010/main" val="27382024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8" name="Connector: Elbow 87">
            <a:extLst>
              <a:ext uri="{FF2B5EF4-FFF2-40B4-BE49-F238E27FC236}">
                <a16:creationId xmlns:a16="http://schemas.microsoft.com/office/drawing/2014/main" id="{9C84DDE7-AF42-BBDA-42B8-883BCC524EE0}"/>
              </a:ext>
            </a:extLst>
          </p:cNvPr>
          <p:cNvCxnSpPr>
            <a:cxnSpLocks/>
            <a:stCxn id="90" idx="3"/>
          </p:cNvCxnSpPr>
          <p:nvPr/>
        </p:nvCxnSpPr>
        <p:spPr>
          <a:xfrm flipV="1">
            <a:off x="4108764" y="4006883"/>
            <a:ext cx="2497791" cy="957596"/>
          </a:xfrm>
          <a:prstGeom prst="bentConnector3">
            <a:avLst>
              <a:gd name="adj1" fmla="val 3133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92" name="Connector: Elbow 291">
            <a:extLst>
              <a:ext uri="{FF2B5EF4-FFF2-40B4-BE49-F238E27FC236}">
                <a16:creationId xmlns:a16="http://schemas.microsoft.com/office/drawing/2014/main" id="{D761307E-4FC8-08DF-E308-E12BE573DF39}"/>
              </a:ext>
            </a:extLst>
          </p:cNvPr>
          <p:cNvCxnSpPr>
            <a:cxnSpLocks/>
          </p:cNvCxnSpPr>
          <p:nvPr/>
        </p:nvCxnSpPr>
        <p:spPr>
          <a:xfrm rot="10800000">
            <a:off x="7362555" y="4006883"/>
            <a:ext cx="886418" cy="411832"/>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203" name="Group 202">
            <a:extLst>
              <a:ext uri="{FF2B5EF4-FFF2-40B4-BE49-F238E27FC236}">
                <a16:creationId xmlns:a16="http://schemas.microsoft.com/office/drawing/2014/main" id="{DE93B20C-5117-20D7-9358-B16DB98C71D7}"/>
              </a:ext>
            </a:extLst>
          </p:cNvPr>
          <p:cNvGrpSpPr/>
          <p:nvPr/>
        </p:nvGrpSpPr>
        <p:grpSpPr>
          <a:xfrm>
            <a:off x="5835643" y="3883281"/>
            <a:ext cx="324000" cy="255703"/>
            <a:chOff x="5883273" y="3682113"/>
            <a:chExt cx="324000" cy="255703"/>
          </a:xfrm>
        </p:grpSpPr>
        <p:sp>
          <p:nvSpPr>
            <p:cNvPr id="5" name="Rectangle 4">
              <a:extLst>
                <a:ext uri="{FF2B5EF4-FFF2-40B4-BE49-F238E27FC236}">
                  <a16:creationId xmlns:a16="http://schemas.microsoft.com/office/drawing/2014/main" id="{43519210-852E-6914-D824-84D320D54892}"/>
                </a:ext>
              </a:extLst>
            </p:cNvPr>
            <p:cNvSpPr/>
            <p:nvPr/>
          </p:nvSpPr>
          <p:spPr>
            <a:xfrm>
              <a:off x="5883273" y="3733673"/>
              <a:ext cx="324000" cy="152582"/>
            </a:xfrm>
            <a:prstGeom prst="rect">
              <a:avLst/>
            </a:prstGeom>
            <a:solidFill>
              <a:srgbClr val="F2F2F2">
                <a:alpha val="81961"/>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272" name="Rectangle 271">
              <a:extLst>
                <a:ext uri="{FF2B5EF4-FFF2-40B4-BE49-F238E27FC236}">
                  <a16:creationId xmlns:a16="http://schemas.microsoft.com/office/drawing/2014/main" id="{7328FD76-A993-50E6-B7D4-DA518EAB8C1B}"/>
                </a:ext>
              </a:extLst>
            </p:cNvPr>
            <p:cNvSpPr/>
            <p:nvPr/>
          </p:nvSpPr>
          <p:spPr>
            <a:xfrm>
              <a:off x="5883273" y="3682113"/>
              <a:ext cx="324000" cy="255703"/>
            </a:xfrm>
            <a:prstGeom prst="rect">
              <a:avLst/>
            </a:prstGeom>
            <a:solidFill>
              <a:srgbClr val="F2F2F2">
                <a:alpha val="50196"/>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grpSp>
      <p:sp>
        <p:nvSpPr>
          <p:cNvPr id="4" name="Slide Number Placeholder 3">
            <a:extLst>
              <a:ext uri="{FF2B5EF4-FFF2-40B4-BE49-F238E27FC236}">
                <a16:creationId xmlns:a16="http://schemas.microsoft.com/office/drawing/2014/main" id="{D49BD5B0-4218-B8D9-FD85-04D56C273EC1}"/>
              </a:ext>
            </a:extLst>
          </p:cNvPr>
          <p:cNvSpPr>
            <a:spLocks noGrp="1"/>
          </p:cNvSpPr>
          <p:nvPr>
            <p:ph type="sldNum" sz="quarter" idx="12"/>
          </p:nvPr>
        </p:nvSpPr>
        <p:spPr/>
        <p:txBody>
          <a:bodyPr/>
          <a:lstStyle/>
          <a:p>
            <a:fld id="{5BA07366-CB75-4AA8-9E5B-928B849F427C}" type="slidenum">
              <a:rPr lang="en-GB" smtClean="0"/>
              <a:t>31</a:t>
            </a:fld>
            <a:endParaRPr lang="en-GB"/>
          </a:p>
        </p:txBody>
      </p:sp>
      <p:sp>
        <p:nvSpPr>
          <p:cNvPr id="295" name="Title 1">
            <a:extLst>
              <a:ext uri="{FF2B5EF4-FFF2-40B4-BE49-F238E27FC236}">
                <a16:creationId xmlns:a16="http://schemas.microsoft.com/office/drawing/2014/main" id="{48C90619-A31E-9492-1391-CE5CC8ABB982}"/>
              </a:ext>
            </a:extLst>
          </p:cNvPr>
          <p:cNvSpPr txBox="1">
            <a:spLocks/>
          </p:cNvSpPr>
          <p:nvPr/>
        </p:nvSpPr>
        <p:spPr>
          <a:xfrm>
            <a:off x="97411" y="385010"/>
            <a:ext cx="11110914" cy="936000"/>
          </a:xfrm>
          <a:prstGeom prst="rect">
            <a:avLst/>
          </a:prstGeom>
        </p:spPr>
        <p:txBody>
          <a:bodyPr vert="horz" lIns="0" tIns="0" rIns="0" bIns="0" rtlCol="0" anchor="t" anchorCtr="0">
            <a:noAutofit/>
          </a:bodyPr>
          <a:lstStyle>
            <a:lvl1pPr algn="l" defTabSz="914400" rtl="0" eaLnBrk="1" latinLnBrk="0" hangingPunct="1">
              <a:lnSpc>
                <a:spcPct val="83000"/>
              </a:lnSpc>
              <a:spcBef>
                <a:spcPct val="0"/>
              </a:spcBef>
              <a:buNone/>
              <a:defRPr sz="3600" b="0" kern="1200">
                <a:solidFill>
                  <a:schemeClr val="accent1"/>
                </a:solidFill>
                <a:latin typeface="+mj-lt"/>
                <a:ea typeface="+mj-ea"/>
                <a:cs typeface="+mj-cs"/>
              </a:defRPr>
            </a:lvl1pPr>
          </a:lstStyle>
          <a:p>
            <a:r>
              <a:rPr lang="en-GB" sz="3200" dirty="0"/>
              <a:t>3.2 Use case 6</a:t>
            </a:r>
          </a:p>
        </p:txBody>
      </p:sp>
      <p:grpSp>
        <p:nvGrpSpPr>
          <p:cNvPr id="244" name="Group 243">
            <a:extLst>
              <a:ext uri="{FF2B5EF4-FFF2-40B4-BE49-F238E27FC236}">
                <a16:creationId xmlns:a16="http://schemas.microsoft.com/office/drawing/2014/main" id="{53481262-DF8E-E7DA-0776-2AED9FCA8E30}"/>
              </a:ext>
            </a:extLst>
          </p:cNvPr>
          <p:cNvGrpSpPr/>
          <p:nvPr/>
        </p:nvGrpSpPr>
        <p:grpSpPr>
          <a:xfrm>
            <a:off x="8248973" y="4191753"/>
            <a:ext cx="1003797" cy="427564"/>
            <a:chOff x="8248973" y="4191753"/>
            <a:chExt cx="1003797" cy="427564"/>
          </a:xfrm>
        </p:grpSpPr>
        <p:pic>
          <p:nvPicPr>
            <p:cNvPr id="230" name="Picture 229">
              <a:extLst>
                <a:ext uri="{FF2B5EF4-FFF2-40B4-BE49-F238E27FC236}">
                  <a16:creationId xmlns:a16="http://schemas.microsoft.com/office/drawing/2014/main" id="{C655A96C-5754-84D5-5DDA-5A675E5D2401}"/>
                </a:ext>
              </a:extLst>
            </p:cNvPr>
            <p:cNvPicPr>
              <a:picLocks noChangeAspect="1"/>
            </p:cNvPicPr>
            <p:nvPr/>
          </p:nvPicPr>
          <p:blipFill>
            <a:blip r:embed="rId3"/>
            <a:stretch>
              <a:fillRect/>
            </a:stretch>
          </p:blipFill>
          <p:spPr>
            <a:xfrm>
              <a:off x="8248973" y="4218966"/>
              <a:ext cx="459422" cy="399497"/>
            </a:xfrm>
            <a:prstGeom prst="rect">
              <a:avLst/>
            </a:prstGeom>
          </p:spPr>
        </p:pic>
        <p:pic>
          <p:nvPicPr>
            <p:cNvPr id="231" name="Picture 230">
              <a:extLst>
                <a:ext uri="{FF2B5EF4-FFF2-40B4-BE49-F238E27FC236}">
                  <a16:creationId xmlns:a16="http://schemas.microsoft.com/office/drawing/2014/main" id="{8FDB7B98-7160-6142-2853-EDDDEC8041BB}"/>
                </a:ext>
              </a:extLst>
            </p:cNvPr>
            <p:cNvPicPr>
              <a:picLocks noChangeAspect="1"/>
            </p:cNvPicPr>
            <p:nvPr/>
          </p:nvPicPr>
          <p:blipFill>
            <a:blip r:embed="rId4"/>
            <a:stretch>
              <a:fillRect/>
            </a:stretch>
          </p:blipFill>
          <p:spPr>
            <a:xfrm>
              <a:off x="8755603" y="4191753"/>
              <a:ext cx="497167" cy="427564"/>
            </a:xfrm>
            <a:prstGeom prst="rect">
              <a:avLst/>
            </a:prstGeom>
          </p:spPr>
        </p:pic>
      </p:grpSp>
      <p:sp>
        <p:nvSpPr>
          <p:cNvPr id="234" name="Oval 233">
            <a:extLst>
              <a:ext uri="{FF2B5EF4-FFF2-40B4-BE49-F238E27FC236}">
                <a16:creationId xmlns:a16="http://schemas.microsoft.com/office/drawing/2014/main" id="{8083E8D9-20A0-A865-6D99-68E6264F4A33}"/>
              </a:ext>
            </a:extLst>
          </p:cNvPr>
          <p:cNvSpPr/>
          <p:nvPr/>
        </p:nvSpPr>
        <p:spPr>
          <a:xfrm>
            <a:off x="9472925" y="4290509"/>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7</a:t>
            </a:r>
          </a:p>
        </p:txBody>
      </p:sp>
      <p:sp>
        <p:nvSpPr>
          <p:cNvPr id="236" name="Speech Bubble: Rectangle 235">
            <a:extLst>
              <a:ext uri="{FF2B5EF4-FFF2-40B4-BE49-F238E27FC236}">
                <a16:creationId xmlns:a16="http://schemas.microsoft.com/office/drawing/2014/main" id="{C2FF002E-8122-63D2-D2DE-A24F1D438DBB}"/>
              </a:ext>
            </a:extLst>
          </p:cNvPr>
          <p:cNvSpPr/>
          <p:nvPr/>
        </p:nvSpPr>
        <p:spPr>
          <a:xfrm>
            <a:off x="9870075" y="4097540"/>
            <a:ext cx="1669504" cy="516975"/>
          </a:xfrm>
          <a:prstGeom prst="wedgeRectCallout">
            <a:avLst>
              <a:gd name="adj1" fmla="val -70353"/>
              <a:gd name="adj2" fmla="val -25978"/>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t>Flexibility of whole system options for long term planning and stability</a:t>
            </a:r>
          </a:p>
        </p:txBody>
      </p:sp>
      <p:grpSp>
        <p:nvGrpSpPr>
          <p:cNvPr id="226" name="Group 225">
            <a:extLst>
              <a:ext uri="{FF2B5EF4-FFF2-40B4-BE49-F238E27FC236}">
                <a16:creationId xmlns:a16="http://schemas.microsoft.com/office/drawing/2014/main" id="{2232B54C-0C1C-3188-F3E2-43758C52BE56}"/>
              </a:ext>
            </a:extLst>
          </p:cNvPr>
          <p:cNvGrpSpPr/>
          <p:nvPr/>
        </p:nvGrpSpPr>
        <p:grpSpPr>
          <a:xfrm>
            <a:off x="10511723" y="2477175"/>
            <a:ext cx="773229" cy="840637"/>
            <a:chOff x="10036997" y="3421593"/>
            <a:chExt cx="773229" cy="840637"/>
          </a:xfrm>
        </p:grpSpPr>
        <p:sp>
          <p:nvSpPr>
            <p:cNvPr id="95" name="TextBox 94">
              <a:extLst>
                <a:ext uri="{FF2B5EF4-FFF2-40B4-BE49-F238E27FC236}">
                  <a16:creationId xmlns:a16="http://schemas.microsoft.com/office/drawing/2014/main" id="{7BB5077F-57DD-AA98-43E5-D4C07B0E8D4A}"/>
                </a:ext>
              </a:extLst>
            </p:cNvPr>
            <p:cNvSpPr txBox="1"/>
            <p:nvPr/>
          </p:nvSpPr>
          <p:spPr>
            <a:xfrm>
              <a:off x="10036997" y="3954453"/>
              <a:ext cx="773229" cy="307777"/>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OFFSHORE WIND</a:t>
              </a:r>
            </a:p>
          </p:txBody>
        </p:sp>
        <p:pic>
          <p:nvPicPr>
            <p:cNvPr id="98" name="Picture 97">
              <a:extLst>
                <a:ext uri="{FF2B5EF4-FFF2-40B4-BE49-F238E27FC236}">
                  <a16:creationId xmlns:a16="http://schemas.microsoft.com/office/drawing/2014/main" id="{EC4D5494-0997-70EC-0C9C-1AAF83990E54}"/>
                </a:ext>
              </a:extLst>
            </p:cNvPr>
            <p:cNvPicPr>
              <a:picLocks noChangeAspect="1"/>
            </p:cNvPicPr>
            <p:nvPr/>
          </p:nvPicPr>
          <p:blipFill>
            <a:blip r:embed="rId5"/>
            <a:stretch>
              <a:fillRect/>
            </a:stretch>
          </p:blipFill>
          <p:spPr>
            <a:xfrm>
              <a:off x="10154242" y="3421593"/>
              <a:ext cx="538739" cy="518367"/>
            </a:xfrm>
            <a:prstGeom prst="rect">
              <a:avLst/>
            </a:prstGeom>
          </p:spPr>
        </p:pic>
      </p:grpSp>
      <p:sp>
        <p:nvSpPr>
          <p:cNvPr id="156" name="Oval 155">
            <a:extLst>
              <a:ext uri="{FF2B5EF4-FFF2-40B4-BE49-F238E27FC236}">
                <a16:creationId xmlns:a16="http://schemas.microsoft.com/office/drawing/2014/main" id="{B1E327E3-79B6-E240-D63B-1962AC0F1C14}"/>
              </a:ext>
            </a:extLst>
          </p:cNvPr>
          <p:cNvSpPr/>
          <p:nvPr/>
        </p:nvSpPr>
        <p:spPr>
          <a:xfrm>
            <a:off x="9045584" y="2791369"/>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1</a:t>
            </a:r>
          </a:p>
        </p:txBody>
      </p:sp>
      <p:sp>
        <p:nvSpPr>
          <p:cNvPr id="256" name="Speech Bubble: Rectangle 255">
            <a:extLst>
              <a:ext uri="{FF2B5EF4-FFF2-40B4-BE49-F238E27FC236}">
                <a16:creationId xmlns:a16="http://schemas.microsoft.com/office/drawing/2014/main" id="{477FF350-18C4-0496-062D-64000F1A23CD}"/>
              </a:ext>
            </a:extLst>
          </p:cNvPr>
          <p:cNvSpPr/>
          <p:nvPr/>
        </p:nvSpPr>
        <p:spPr>
          <a:xfrm>
            <a:off x="9902208" y="3331718"/>
            <a:ext cx="1140978" cy="432000"/>
          </a:xfrm>
          <a:prstGeom prst="wedgeRectCallout">
            <a:avLst>
              <a:gd name="adj1" fmla="val -97229"/>
              <a:gd name="adj2" fmla="val -124738"/>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solidFill>
                  <a:schemeClr val="bg1"/>
                </a:solidFill>
              </a:rPr>
              <a:t>Wind farm and electrolysis build</a:t>
            </a:r>
            <a:endParaRPr lang="en-GB" sz="1000"/>
          </a:p>
        </p:txBody>
      </p:sp>
      <p:grpSp>
        <p:nvGrpSpPr>
          <p:cNvPr id="38" name="Group 37">
            <a:extLst>
              <a:ext uri="{FF2B5EF4-FFF2-40B4-BE49-F238E27FC236}">
                <a16:creationId xmlns:a16="http://schemas.microsoft.com/office/drawing/2014/main" id="{A8DAE6AC-ADEC-CFF6-EE1D-437792EAB611}"/>
              </a:ext>
            </a:extLst>
          </p:cNvPr>
          <p:cNvGrpSpPr/>
          <p:nvPr/>
        </p:nvGrpSpPr>
        <p:grpSpPr>
          <a:xfrm>
            <a:off x="7766226" y="2456305"/>
            <a:ext cx="1044000" cy="707883"/>
            <a:chOff x="9537002" y="4856990"/>
            <a:chExt cx="1044000" cy="707883"/>
          </a:xfrm>
        </p:grpSpPr>
        <p:pic>
          <p:nvPicPr>
            <p:cNvPr id="43" name="Picture 42">
              <a:extLst>
                <a:ext uri="{FF2B5EF4-FFF2-40B4-BE49-F238E27FC236}">
                  <a16:creationId xmlns:a16="http://schemas.microsoft.com/office/drawing/2014/main" id="{E1BF88ED-B46C-ED3C-6247-7F3F4BF8746C}"/>
                </a:ext>
              </a:extLst>
            </p:cNvPr>
            <p:cNvPicPr>
              <a:picLocks noChangeAspect="1"/>
            </p:cNvPicPr>
            <p:nvPr/>
          </p:nvPicPr>
          <p:blipFill>
            <a:blip r:embed="rId6"/>
            <a:stretch>
              <a:fillRect/>
            </a:stretch>
          </p:blipFill>
          <p:spPr>
            <a:xfrm>
              <a:off x="9819068" y="4856990"/>
              <a:ext cx="479868" cy="569273"/>
            </a:xfrm>
            <a:prstGeom prst="rect">
              <a:avLst/>
            </a:prstGeom>
          </p:spPr>
        </p:pic>
        <p:sp>
          <p:nvSpPr>
            <p:cNvPr id="44" name="TextBox 43">
              <a:extLst>
                <a:ext uri="{FF2B5EF4-FFF2-40B4-BE49-F238E27FC236}">
                  <a16:creationId xmlns:a16="http://schemas.microsoft.com/office/drawing/2014/main" id="{43DB17DD-E6A3-4B47-E9EE-72925B13B085}"/>
                </a:ext>
              </a:extLst>
            </p:cNvPr>
            <p:cNvSpPr txBox="1"/>
            <p:nvPr/>
          </p:nvSpPr>
          <p:spPr>
            <a:xfrm>
              <a:off x="9537002" y="5410985"/>
              <a:ext cx="1044000" cy="153888"/>
            </a:xfrm>
            <a:prstGeom prst="rect">
              <a:avLst/>
            </a:prstGeom>
            <a:noFill/>
          </p:spPr>
          <p:txBody>
            <a:bodyPr wrap="square" lIns="0" tIns="0" rIns="0" bIns="0" rtlCol="0">
              <a:spAutoFit/>
            </a:bodyPr>
            <a:lstStyle/>
            <a:p>
              <a:pPr algn="l">
                <a:lnSpc>
                  <a:spcPct val="100000"/>
                </a:lnSpc>
                <a:spcBef>
                  <a:spcPts val="600"/>
                </a:spcBef>
              </a:pPr>
              <a:r>
                <a:rPr lang="en-GB" sz="1000">
                  <a:solidFill>
                    <a:schemeClr val="accent6"/>
                  </a:solidFill>
                </a:rPr>
                <a:t>ELECTROLYSER</a:t>
              </a:r>
            </a:p>
          </p:txBody>
        </p:sp>
      </p:grpSp>
      <p:cxnSp>
        <p:nvCxnSpPr>
          <p:cNvPr id="80" name="Connector: Elbow 79">
            <a:extLst>
              <a:ext uri="{FF2B5EF4-FFF2-40B4-BE49-F238E27FC236}">
                <a16:creationId xmlns:a16="http://schemas.microsoft.com/office/drawing/2014/main" id="{C4FA8267-0756-8FA2-7B78-2F721D36FAA0}"/>
              </a:ext>
            </a:extLst>
          </p:cNvPr>
          <p:cNvCxnSpPr>
            <a:cxnSpLocks/>
            <a:stCxn id="98" idx="1"/>
          </p:cNvCxnSpPr>
          <p:nvPr/>
        </p:nvCxnSpPr>
        <p:spPr>
          <a:xfrm rot="10800000" flipV="1">
            <a:off x="7356922" y="2736358"/>
            <a:ext cx="3272046" cy="981789"/>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277" name="Group 276">
            <a:extLst>
              <a:ext uri="{FF2B5EF4-FFF2-40B4-BE49-F238E27FC236}">
                <a16:creationId xmlns:a16="http://schemas.microsoft.com/office/drawing/2014/main" id="{DC475D51-7A1B-B635-749A-34642E857A81}"/>
              </a:ext>
            </a:extLst>
          </p:cNvPr>
          <p:cNvGrpSpPr/>
          <p:nvPr/>
        </p:nvGrpSpPr>
        <p:grpSpPr>
          <a:xfrm>
            <a:off x="7747606" y="3720940"/>
            <a:ext cx="749274" cy="200755"/>
            <a:chOff x="4324940" y="3867185"/>
            <a:chExt cx="749274" cy="200755"/>
          </a:xfrm>
        </p:grpSpPr>
        <p:sp>
          <p:nvSpPr>
            <p:cNvPr id="278" name="TextBox 277">
              <a:extLst>
                <a:ext uri="{FF2B5EF4-FFF2-40B4-BE49-F238E27FC236}">
                  <a16:creationId xmlns:a16="http://schemas.microsoft.com/office/drawing/2014/main" id="{786EF362-2422-BDA9-436B-F52BDBE36AE9}"/>
                </a:ext>
              </a:extLst>
            </p:cNvPr>
            <p:cNvSpPr txBox="1"/>
            <p:nvPr/>
          </p:nvSpPr>
          <p:spPr>
            <a:xfrm>
              <a:off x="4324940" y="3898616"/>
              <a:ext cx="749274" cy="169324"/>
            </a:xfrm>
            <a:prstGeom prst="rect">
              <a:avLst/>
            </a:prstGeom>
            <a:noFill/>
          </p:spPr>
          <p:txBody>
            <a:bodyPr wrap="square" lIns="0" tIns="0" rIns="0" bIns="0" rtlCol="0">
              <a:spAutoFit/>
            </a:bodyPr>
            <a:lstStyle/>
            <a:p>
              <a:pPr algn="ctr">
                <a:lnSpc>
                  <a:spcPct val="100000"/>
                </a:lnSpc>
                <a:spcBef>
                  <a:spcPts val="600"/>
                </a:spcBef>
              </a:pPr>
              <a:r>
                <a:rPr lang="en-GB" sz="1100">
                  <a:solidFill>
                    <a:srgbClr val="FF0000"/>
                  </a:solidFill>
                </a:rPr>
                <a:t>Constraint</a:t>
              </a:r>
            </a:p>
          </p:txBody>
        </p:sp>
        <p:cxnSp>
          <p:nvCxnSpPr>
            <p:cNvPr id="279" name="Straight Connector 278">
              <a:extLst>
                <a:ext uri="{FF2B5EF4-FFF2-40B4-BE49-F238E27FC236}">
                  <a16:creationId xmlns:a16="http://schemas.microsoft.com/office/drawing/2014/main" id="{98C1B721-DE26-658E-2C82-0BB137BF87DB}"/>
                </a:ext>
              </a:extLst>
            </p:cNvPr>
            <p:cNvCxnSpPr>
              <a:cxnSpLocks/>
            </p:cNvCxnSpPr>
            <p:nvPr/>
          </p:nvCxnSpPr>
          <p:spPr>
            <a:xfrm flipH="1">
              <a:off x="4379441" y="3867185"/>
              <a:ext cx="640273" cy="0"/>
            </a:xfrm>
            <a:prstGeom prst="line">
              <a:avLst/>
            </a:prstGeom>
            <a:ln w="76200">
              <a:solidFill>
                <a:srgbClr val="FF0000"/>
              </a:solidFill>
              <a:tailEnd type="none"/>
            </a:ln>
          </p:spPr>
          <p:style>
            <a:lnRef idx="1">
              <a:schemeClr val="accent1"/>
            </a:lnRef>
            <a:fillRef idx="0">
              <a:schemeClr val="accent1"/>
            </a:fillRef>
            <a:effectRef idx="0">
              <a:schemeClr val="accent1"/>
            </a:effectRef>
            <a:fontRef idx="minor">
              <a:schemeClr val="tx1"/>
            </a:fontRef>
          </p:style>
        </p:cxnSp>
      </p:grpSp>
      <p:cxnSp>
        <p:nvCxnSpPr>
          <p:cNvPr id="92" name="Connector: Elbow 91">
            <a:extLst>
              <a:ext uri="{FF2B5EF4-FFF2-40B4-BE49-F238E27FC236}">
                <a16:creationId xmlns:a16="http://schemas.microsoft.com/office/drawing/2014/main" id="{BD1BB4AA-DDF9-AAAA-1A82-2C5BEEE2E1CA}"/>
              </a:ext>
            </a:extLst>
          </p:cNvPr>
          <p:cNvCxnSpPr>
            <a:cxnSpLocks/>
            <a:stCxn id="98" idx="1"/>
            <a:endCxn id="43" idx="3"/>
          </p:cNvCxnSpPr>
          <p:nvPr/>
        </p:nvCxnSpPr>
        <p:spPr>
          <a:xfrm rot="10800000" flipV="1">
            <a:off x="8528160" y="2736358"/>
            <a:ext cx="2100808" cy="4583"/>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Connector: Elbow 58">
            <a:extLst>
              <a:ext uri="{FF2B5EF4-FFF2-40B4-BE49-F238E27FC236}">
                <a16:creationId xmlns:a16="http://schemas.microsoft.com/office/drawing/2014/main" id="{C275212E-579E-FB78-1E5F-EF86A6D2067E}"/>
              </a:ext>
            </a:extLst>
          </p:cNvPr>
          <p:cNvCxnSpPr>
            <a:cxnSpLocks/>
            <a:stCxn id="43" idx="1"/>
          </p:cNvCxnSpPr>
          <p:nvPr/>
        </p:nvCxnSpPr>
        <p:spPr>
          <a:xfrm rot="10800000" flipV="1">
            <a:off x="6101036" y="2740942"/>
            <a:ext cx="1947257" cy="233166"/>
          </a:xfrm>
          <a:prstGeom prst="bentConnector2">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nvGrpSpPr>
          <p:cNvPr id="233" name="Group 232">
            <a:extLst>
              <a:ext uri="{FF2B5EF4-FFF2-40B4-BE49-F238E27FC236}">
                <a16:creationId xmlns:a16="http://schemas.microsoft.com/office/drawing/2014/main" id="{7C07BAC9-FDFA-B02D-8286-88FB36D8833D}"/>
              </a:ext>
            </a:extLst>
          </p:cNvPr>
          <p:cNvGrpSpPr/>
          <p:nvPr/>
        </p:nvGrpSpPr>
        <p:grpSpPr>
          <a:xfrm>
            <a:off x="247033" y="5349883"/>
            <a:ext cx="1040788" cy="700649"/>
            <a:chOff x="1885855" y="3323166"/>
            <a:chExt cx="1040788" cy="700649"/>
          </a:xfrm>
        </p:grpSpPr>
        <p:sp>
          <p:nvSpPr>
            <p:cNvPr id="248" name="TextBox 247">
              <a:extLst>
                <a:ext uri="{FF2B5EF4-FFF2-40B4-BE49-F238E27FC236}">
                  <a16:creationId xmlns:a16="http://schemas.microsoft.com/office/drawing/2014/main" id="{871A6BD0-6A5B-3270-240F-618F69108D44}"/>
                </a:ext>
              </a:extLst>
            </p:cNvPr>
            <p:cNvSpPr txBox="1"/>
            <p:nvPr/>
          </p:nvSpPr>
          <p:spPr>
            <a:xfrm>
              <a:off x="1885855" y="3869927"/>
              <a:ext cx="1040788" cy="153888"/>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ONSHORE WIND</a:t>
              </a:r>
            </a:p>
          </p:txBody>
        </p:sp>
        <p:pic>
          <p:nvPicPr>
            <p:cNvPr id="251" name="Picture 250">
              <a:extLst>
                <a:ext uri="{FF2B5EF4-FFF2-40B4-BE49-F238E27FC236}">
                  <a16:creationId xmlns:a16="http://schemas.microsoft.com/office/drawing/2014/main" id="{EDE9CC72-1C09-5A8B-3D4F-E206D64F2B8E}"/>
                </a:ext>
              </a:extLst>
            </p:cNvPr>
            <p:cNvPicPr>
              <a:picLocks noChangeAspect="1"/>
            </p:cNvPicPr>
            <p:nvPr/>
          </p:nvPicPr>
          <p:blipFill>
            <a:blip r:embed="rId7"/>
            <a:stretch>
              <a:fillRect/>
            </a:stretch>
          </p:blipFill>
          <p:spPr>
            <a:xfrm>
              <a:off x="1973116" y="3323166"/>
              <a:ext cx="566477" cy="553889"/>
            </a:xfrm>
            <a:prstGeom prst="rect">
              <a:avLst/>
            </a:prstGeom>
          </p:spPr>
        </p:pic>
      </p:grpSp>
      <p:cxnSp>
        <p:nvCxnSpPr>
          <p:cNvPr id="252" name="Connector: Elbow 251">
            <a:extLst>
              <a:ext uri="{FF2B5EF4-FFF2-40B4-BE49-F238E27FC236}">
                <a16:creationId xmlns:a16="http://schemas.microsoft.com/office/drawing/2014/main" id="{E0C7DF73-93CC-22E1-6885-565E96653DB7}"/>
              </a:ext>
            </a:extLst>
          </p:cNvPr>
          <p:cNvCxnSpPr>
            <a:cxnSpLocks/>
          </p:cNvCxnSpPr>
          <p:nvPr/>
        </p:nvCxnSpPr>
        <p:spPr>
          <a:xfrm flipV="1">
            <a:off x="873531" y="4006882"/>
            <a:ext cx="5705784" cy="1619945"/>
          </a:xfrm>
          <a:prstGeom prst="bentConnector3">
            <a:avLst>
              <a:gd name="adj1" fmla="val 70193"/>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53" name="Oval 252">
            <a:extLst>
              <a:ext uri="{FF2B5EF4-FFF2-40B4-BE49-F238E27FC236}">
                <a16:creationId xmlns:a16="http://schemas.microsoft.com/office/drawing/2014/main" id="{03DF79E3-291C-26E3-329F-7E34AE6DF35F}"/>
              </a:ext>
            </a:extLst>
          </p:cNvPr>
          <p:cNvSpPr/>
          <p:nvPr/>
        </p:nvSpPr>
        <p:spPr>
          <a:xfrm>
            <a:off x="1949581" y="4433486"/>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2</a:t>
            </a:r>
          </a:p>
        </p:txBody>
      </p:sp>
      <p:sp>
        <p:nvSpPr>
          <p:cNvPr id="261" name="Speech Bubble: Rectangle 260">
            <a:extLst>
              <a:ext uri="{FF2B5EF4-FFF2-40B4-BE49-F238E27FC236}">
                <a16:creationId xmlns:a16="http://schemas.microsoft.com/office/drawing/2014/main" id="{68F253C3-42B1-ED6F-61CC-FBB1BDA8D55B}"/>
              </a:ext>
            </a:extLst>
          </p:cNvPr>
          <p:cNvSpPr/>
          <p:nvPr/>
        </p:nvSpPr>
        <p:spPr>
          <a:xfrm>
            <a:off x="496973" y="3937817"/>
            <a:ext cx="864000" cy="561860"/>
          </a:xfrm>
          <a:prstGeom prst="wedgeRectCallout">
            <a:avLst>
              <a:gd name="adj1" fmla="val 131228"/>
              <a:gd name="adj2" fmla="val 42368"/>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t>Wind farm and CCGT conversion </a:t>
            </a:r>
          </a:p>
        </p:txBody>
      </p:sp>
      <p:cxnSp>
        <p:nvCxnSpPr>
          <p:cNvPr id="284" name="Connector: Elbow 283">
            <a:extLst>
              <a:ext uri="{FF2B5EF4-FFF2-40B4-BE49-F238E27FC236}">
                <a16:creationId xmlns:a16="http://schemas.microsoft.com/office/drawing/2014/main" id="{2B75A050-FD6A-E571-BE11-20968E404C62}"/>
              </a:ext>
            </a:extLst>
          </p:cNvPr>
          <p:cNvCxnSpPr>
            <a:cxnSpLocks/>
            <a:stCxn id="251" idx="0"/>
          </p:cNvCxnSpPr>
          <p:nvPr/>
        </p:nvCxnSpPr>
        <p:spPr>
          <a:xfrm rot="5400000" flipH="1" flipV="1">
            <a:off x="849618" y="4732018"/>
            <a:ext cx="385781" cy="849951"/>
          </a:xfrm>
          <a:prstGeom prst="bentConnector2">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86" name="Connector: Elbow 285">
            <a:extLst>
              <a:ext uri="{FF2B5EF4-FFF2-40B4-BE49-F238E27FC236}">
                <a16:creationId xmlns:a16="http://schemas.microsoft.com/office/drawing/2014/main" id="{E460A5E5-2A3A-4643-AEF4-D560079F1E78}"/>
              </a:ext>
            </a:extLst>
          </p:cNvPr>
          <p:cNvCxnSpPr>
            <a:cxnSpLocks/>
          </p:cNvCxnSpPr>
          <p:nvPr/>
        </p:nvCxnSpPr>
        <p:spPr>
          <a:xfrm flipV="1">
            <a:off x="3112312" y="4964479"/>
            <a:ext cx="557679" cy="1262"/>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CDA27E12-CBD1-276B-2F12-F0F0A1CA65CE}"/>
              </a:ext>
            </a:extLst>
          </p:cNvPr>
          <p:cNvSpPr/>
          <p:nvPr/>
        </p:nvSpPr>
        <p:spPr>
          <a:xfrm>
            <a:off x="243660" y="3791371"/>
            <a:ext cx="5489513" cy="2253443"/>
          </a:xfrm>
          <a:prstGeom prst="rect">
            <a:avLst/>
          </a:prstGeom>
          <a:noFill/>
          <a:ln w="952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cxnSp>
        <p:nvCxnSpPr>
          <p:cNvPr id="33" name="Connector: Elbow 32">
            <a:extLst>
              <a:ext uri="{FF2B5EF4-FFF2-40B4-BE49-F238E27FC236}">
                <a16:creationId xmlns:a16="http://schemas.microsoft.com/office/drawing/2014/main" id="{07EB540D-53B2-097B-2308-B01DA726674C}"/>
              </a:ext>
            </a:extLst>
          </p:cNvPr>
          <p:cNvCxnSpPr>
            <a:cxnSpLocks/>
          </p:cNvCxnSpPr>
          <p:nvPr/>
        </p:nvCxnSpPr>
        <p:spPr>
          <a:xfrm>
            <a:off x="4096166" y="4005198"/>
            <a:ext cx="2510389" cy="1685"/>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47" name="Group 46">
            <a:extLst>
              <a:ext uri="{FF2B5EF4-FFF2-40B4-BE49-F238E27FC236}">
                <a16:creationId xmlns:a16="http://schemas.microsoft.com/office/drawing/2014/main" id="{8DE1B569-CEBD-D61F-BB04-56F1846F49B6}"/>
              </a:ext>
            </a:extLst>
          </p:cNvPr>
          <p:cNvGrpSpPr/>
          <p:nvPr/>
        </p:nvGrpSpPr>
        <p:grpSpPr>
          <a:xfrm>
            <a:off x="5009215" y="4001675"/>
            <a:ext cx="749274" cy="191611"/>
            <a:chOff x="4324940" y="3867185"/>
            <a:chExt cx="749274" cy="191611"/>
          </a:xfrm>
        </p:grpSpPr>
        <p:sp>
          <p:nvSpPr>
            <p:cNvPr id="48" name="TextBox 47">
              <a:extLst>
                <a:ext uri="{FF2B5EF4-FFF2-40B4-BE49-F238E27FC236}">
                  <a16:creationId xmlns:a16="http://schemas.microsoft.com/office/drawing/2014/main" id="{AD683845-7F09-380E-E23F-D3CC99C809BA}"/>
                </a:ext>
              </a:extLst>
            </p:cNvPr>
            <p:cNvSpPr txBox="1"/>
            <p:nvPr/>
          </p:nvSpPr>
          <p:spPr>
            <a:xfrm>
              <a:off x="4324940" y="3889472"/>
              <a:ext cx="749274" cy="169324"/>
            </a:xfrm>
            <a:prstGeom prst="rect">
              <a:avLst/>
            </a:prstGeom>
            <a:noFill/>
          </p:spPr>
          <p:txBody>
            <a:bodyPr wrap="square" lIns="0" tIns="0" rIns="0" bIns="0" rtlCol="0">
              <a:spAutoFit/>
            </a:bodyPr>
            <a:lstStyle/>
            <a:p>
              <a:pPr algn="ctr">
                <a:lnSpc>
                  <a:spcPct val="100000"/>
                </a:lnSpc>
                <a:spcBef>
                  <a:spcPts val="600"/>
                </a:spcBef>
              </a:pPr>
              <a:r>
                <a:rPr lang="en-GB" sz="1100">
                  <a:solidFill>
                    <a:srgbClr val="FF0000"/>
                  </a:solidFill>
                </a:rPr>
                <a:t>Constraint</a:t>
              </a:r>
            </a:p>
          </p:txBody>
        </p:sp>
        <p:cxnSp>
          <p:nvCxnSpPr>
            <p:cNvPr id="49" name="Straight Connector 48">
              <a:extLst>
                <a:ext uri="{FF2B5EF4-FFF2-40B4-BE49-F238E27FC236}">
                  <a16:creationId xmlns:a16="http://schemas.microsoft.com/office/drawing/2014/main" id="{3004787D-E3B1-0B91-6B9F-8096D917A194}"/>
                </a:ext>
              </a:extLst>
            </p:cNvPr>
            <p:cNvCxnSpPr>
              <a:cxnSpLocks/>
            </p:cNvCxnSpPr>
            <p:nvPr/>
          </p:nvCxnSpPr>
          <p:spPr>
            <a:xfrm flipH="1">
              <a:off x="4379441" y="3867185"/>
              <a:ext cx="640273" cy="0"/>
            </a:xfrm>
            <a:prstGeom prst="line">
              <a:avLst/>
            </a:prstGeom>
            <a:ln w="76200">
              <a:solidFill>
                <a:srgbClr val="FF0000"/>
              </a:solidFill>
              <a:tailEnd type="none"/>
            </a:ln>
          </p:spPr>
          <p:style>
            <a:lnRef idx="1">
              <a:schemeClr val="accent1"/>
            </a:lnRef>
            <a:fillRef idx="0">
              <a:schemeClr val="accent1"/>
            </a:fillRef>
            <a:effectRef idx="0">
              <a:schemeClr val="accent1"/>
            </a:effectRef>
            <a:fontRef idx="minor">
              <a:schemeClr val="tx1"/>
            </a:fontRef>
          </p:style>
        </p:cxnSp>
      </p:grpSp>
      <p:cxnSp>
        <p:nvCxnSpPr>
          <p:cNvPr id="11" name="Connector: Elbow 10">
            <a:extLst>
              <a:ext uri="{FF2B5EF4-FFF2-40B4-BE49-F238E27FC236}">
                <a16:creationId xmlns:a16="http://schemas.microsoft.com/office/drawing/2014/main" id="{BB172B36-39A5-7C40-8394-5C208E8C1196}"/>
              </a:ext>
            </a:extLst>
          </p:cNvPr>
          <p:cNvCxnSpPr>
            <a:cxnSpLocks/>
            <a:endCxn id="24" idx="2"/>
          </p:cNvCxnSpPr>
          <p:nvPr/>
        </p:nvCxnSpPr>
        <p:spPr>
          <a:xfrm rot="10800000">
            <a:off x="713168" y="1916299"/>
            <a:ext cx="729229" cy="1245003"/>
          </a:xfrm>
          <a:prstGeom prst="bentConnector2">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B80BED04-0EF8-A28A-BD62-F3D544761209}"/>
              </a:ext>
            </a:extLst>
          </p:cNvPr>
          <p:cNvGrpSpPr/>
          <p:nvPr/>
        </p:nvGrpSpPr>
        <p:grpSpPr>
          <a:xfrm>
            <a:off x="326552" y="1320513"/>
            <a:ext cx="773229" cy="595785"/>
            <a:chOff x="5179917" y="1472648"/>
            <a:chExt cx="773229" cy="595785"/>
          </a:xfrm>
        </p:grpSpPr>
        <p:pic>
          <p:nvPicPr>
            <p:cNvPr id="19" name="Picture 18">
              <a:extLst>
                <a:ext uri="{FF2B5EF4-FFF2-40B4-BE49-F238E27FC236}">
                  <a16:creationId xmlns:a16="http://schemas.microsoft.com/office/drawing/2014/main" id="{D13B2016-D2BC-8D56-AB1D-C76E54B2BBC9}"/>
                </a:ext>
              </a:extLst>
            </p:cNvPr>
            <p:cNvPicPr>
              <a:picLocks noChangeAspect="1"/>
            </p:cNvPicPr>
            <p:nvPr/>
          </p:nvPicPr>
          <p:blipFill>
            <a:blip r:embed="rId8"/>
            <a:stretch>
              <a:fillRect/>
            </a:stretch>
          </p:blipFill>
          <p:spPr>
            <a:xfrm>
              <a:off x="5266877" y="1472648"/>
              <a:ext cx="635900" cy="441897"/>
            </a:xfrm>
            <a:prstGeom prst="rect">
              <a:avLst/>
            </a:prstGeom>
          </p:spPr>
        </p:pic>
        <p:sp>
          <p:nvSpPr>
            <p:cNvPr id="24" name="TextBox 23">
              <a:extLst>
                <a:ext uri="{FF2B5EF4-FFF2-40B4-BE49-F238E27FC236}">
                  <a16:creationId xmlns:a16="http://schemas.microsoft.com/office/drawing/2014/main" id="{EE8B512F-112E-8BDE-2913-737642C01CD7}"/>
                </a:ext>
              </a:extLst>
            </p:cNvPr>
            <p:cNvSpPr txBox="1"/>
            <p:nvPr/>
          </p:nvSpPr>
          <p:spPr>
            <a:xfrm>
              <a:off x="5179917" y="1914545"/>
              <a:ext cx="773229" cy="153888"/>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CCUS</a:t>
              </a:r>
            </a:p>
          </p:txBody>
        </p:sp>
      </p:grpSp>
      <p:sp>
        <p:nvSpPr>
          <p:cNvPr id="29" name="Oval 28">
            <a:extLst>
              <a:ext uri="{FF2B5EF4-FFF2-40B4-BE49-F238E27FC236}">
                <a16:creationId xmlns:a16="http://schemas.microsoft.com/office/drawing/2014/main" id="{04579446-65AC-88B4-5221-A5A9A3E3D14D}"/>
              </a:ext>
            </a:extLst>
          </p:cNvPr>
          <p:cNvSpPr/>
          <p:nvPr/>
        </p:nvSpPr>
        <p:spPr>
          <a:xfrm>
            <a:off x="2431677" y="1227551"/>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3</a:t>
            </a:r>
          </a:p>
        </p:txBody>
      </p:sp>
      <p:sp>
        <p:nvSpPr>
          <p:cNvPr id="31" name="Speech Bubble: Rectangle 30">
            <a:extLst>
              <a:ext uri="{FF2B5EF4-FFF2-40B4-BE49-F238E27FC236}">
                <a16:creationId xmlns:a16="http://schemas.microsoft.com/office/drawing/2014/main" id="{224E9682-97C3-D2A4-C166-DCFA5468C5E9}"/>
              </a:ext>
            </a:extLst>
          </p:cNvPr>
          <p:cNvSpPr/>
          <p:nvPr/>
        </p:nvSpPr>
        <p:spPr>
          <a:xfrm>
            <a:off x="3454658" y="1134165"/>
            <a:ext cx="1140978" cy="561860"/>
          </a:xfrm>
          <a:prstGeom prst="wedgeRectCallout">
            <a:avLst>
              <a:gd name="adj1" fmla="val -113832"/>
              <a:gd name="adj2" fmla="val -15888"/>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t>Industrial cluster and blue hydrogen hub</a:t>
            </a:r>
          </a:p>
        </p:txBody>
      </p:sp>
      <p:sp>
        <p:nvSpPr>
          <p:cNvPr id="241" name="Rectangle 240">
            <a:extLst>
              <a:ext uri="{FF2B5EF4-FFF2-40B4-BE49-F238E27FC236}">
                <a16:creationId xmlns:a16="http://schemas.microsoft.com/office/drawing/2014/main" id="{F5DA6F4A-311B-21CF-98D7-CCFB6342A5F8}"/>
              </a:ext>
            </a:extLst>
          </p:cNvPr>
          <p:cNvSpPr/>
          <p:nvPr/>
        </p:nvSpPr>
        <p:spPr>
          <a:xfrm>
            <a:off x="1182169" y="1134164"/>
            <a:ext cx="1593093" cy="2558887"/>
          </a:xfrm>
          <a:prstGeom prst="rect">
            <a:avLst/>
          </a:prstGeom>
          <a:noFill/>
          <a:ln w="952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cxnSp>
        <p:nvCxnSpPr>
          <p:cNvPr id="257" name="Connector: Elbow 256">
            <a:extLst>
              <a:ext uri="{FF2B5EF4-FFF2-40B4-BE49-F238E27FC236}">
                <a16:creationId xmlns:a16="http://schemas.microsoft.com/office/drawing/2014/main" id="{C1A2E0BD-31DA-D99A-2DAB-352EDAC79A87}"/>
              </a:ext>
            </a:extLst>
          </p:cNvPr>
          <p:cNvCxnSpPr>
            <a:cxnSpLocks/>
          </p:cNvCxnSpPr>
          <p:nvPr/>
        </p:nvCxnSpPr>
        <p:spPr>
          <a:xfrm>
            <a:off x="2775262" y="2413608"/>
            <a:ext cx="3889239" cy="1326356"/>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nector: Elbow 11">
            <a:extLst>
              <a:ext uri="{FF2B5EF4-FFF2-40B4-BE49-F238E27FC236}">
                <a16:creationId xmlns:a16="http://schemas.microsoft.com/office/drawing/2014/main" id="{A71533F5-C3FD-E01C-17EA-AE8987BB291E}"/>
              </a:ext>
            </a:extLst>
          </p:cNvPr>
          <p:cNvCxnSpPr>
            <a:cxnSpLocks/>
            <a:stCxn id="60" idx="2"/>
          </p:cNvCxnSpPr>
          <p:nvPr/>
        </p:nvCxnSpPr>
        <p:spPr>
          <a:xfrm rot="5400000" flipH="1">
            <a:off x="6227249" y="3387894"/>
            <a:ext cx="2162039" cy="2414468"/>
          </a:xfrm>
          <a:prstGeom prst="bentConnector3">
            <a:avLst>
              <a:gd name="adj1" fmla="val -10573"/>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nvGrpSpPr>
          <p:cNvPr id="243" name="Group 242">
            <a:extLst>
              <a:ext uri="{FF2B5EF4-FFF2-40B4-BE49-F238E27FC236}">
                <a16:creationId xmlns:a16="http://schemas.microsoft.com/office/drawing/2014/main" id="{3E524C5B-9CAC-9044-F6D0-6EC2D8F7B37A}"/>
              </a:ext>
            </a:extLst>
          </p:cNvPr>
          <p:cNvGrpSpPr/>
          <p:nvPr/>
        </p:nvGrpSpPr>
        <p:grpSpPr>
          <a:xfrm>
            <a:off x="9342188" y="4929135"/>
            <a:ext cx="1044000" cy="762747"/>
            <a:chOff x="9537002" y="4856990"/>
            <a:chExt cx="1044000" cy="762747"/>
          </a:xfrm>
        </p:grpSpPr>
        <p:pic>
          <p:nvPicPr>
            <p:cNvPr id="258" name="Picture 257">
              <a:extLst>
                <a:ext uri="{FF2B5EF4-FFF2-40B4-BE49-F238E27FC236}">
                  <a16:creationId xmlns:a16="http://schemas.microsoft.com/office/drawing/2014/main" id="{BDC08AEE-5D0C-FBFC-4D19-323F3B006A00}"/>
                </a:ext>
              </a:extLst>
            </p:cNvPr>
            <p:cNvPicPr>
              <a:picLocks noChangeAspect="1"/>
            </p:cNvPicPr>
            <p:nvPr/>
          </p:nvPicPr>
          <p:blipFill>
            <a:blip r:embed="rId6"/>
            <a:stretch>
              <a:fillRect/>
            </a:stretch>
          </p:blipFill>
          <p:spPr>
            <a:xfrm>
              <a:off x="9819068" y="4856990"/>
              <a:ext cx="479868" cy="569273"/>
            </a:xfrm>
            <a:prstGeom prst="rect">
              <a:avLst/>
            </a:prstGeom>
          </p:spPr>
        </p:pic>
        <p:sp>
          <p:nvSpPr>
            <p:cNvPr id="283" name="TextBox 282">
              <a:extLst>
                <a:ext uri="{FF2B5EF4-FFF2-40B4-BE49-F238E27FC236}">
                  <a16:creationId xmlns:a16="http://schemas.microsoft.com/office/drawing/2014/main" id="{937F4FD9-FDB3-63EC-F6B4-E9CD944EBA97}"/>
                </a:ext>
              </a:extLst>
            </p:cNvPr>
            <p:cNvSpPr txBox="1"/>
            <p:nvPr/>
          </p:nvSpPr>
          <p:spPr>
            <a:xfrm>
              <a:off x="9537002" y="5465849"/>
              <a:ext cx="1044000" cy="153888"/>
            </a:xfrm>
            <a:prstGeom prst="rect">
              <a:avLst/>
            </a:prstGeom>
            <a:noFill/>
          </p:spPr>
          <p:txBody>
            <a:bodyPr wrap="square" lIns="0" tIns="0" rIns="0" bIns="0" rtlCol="0">
              <a:spAutoFit/>
            </a:bodyPr>
            <a:lstStyle/>
            <a:p>
              <a:pPr algn="l">
                <a:lnSpc>
                  <a:spcPct val="100000"/>
                </a:lnSpc>
                <a:spcBef>
                  <a:spcPts val="600"/>
                </a:spcBef>
              </a:pPr>
              <a:r>
                <a:rPr lang="en-GB" sz="1000">
                  <a:solidFill>
                    <a:schemeClr val="accent6"/>
                  </a:solidFill>
                </a:rPr>
                <a:t>ELECTROLYSER</a:t>
              </a:r>
            </a:p>
          </p:txBody>
        </p:sp>
      </p:grpSp>
      <p:sp>
        <p:nvSpPr>
          <p:cNvPr id="42" name="Oval 41">
            <a:extLst>
              <a:ext uri="{FF2B5EF4-FFF2-40B4-BE49-F238E27FC236}">
                <a16:creationId xmlns:a16="http://schemas.microsoft.com/office/drawing/2014/main" id="{1DE42BAB-ECA5-1959-E429-D4A2D7EB9112}"/>
              </a:ext>
            </a:extLst>
          </p:cNvPr>
          <p:cNvSpPr/>
          <p:nvPr/>
        </p:nvSpPr>
        <p:spPr>
          <a:xfrm>
            <a:off x="8602576" y="5658232"/>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4</a:t>
            </a:r>
          </a:p>
        </p:txBody>
      </p:sp>
      <p:cxnSp>
        <p:nvCxnSpPr>
          <p:cNvPr id="46" name="Connector: Elbow 45">
            <a:extLst>
              <a:ext uri="{FF2B5EF4-FFF2-40B4-BE49-F238E27FC236}">
                <a16:creationId xmlns:a16="http://schemas.microsoft.com/office/drawing/2014/main" id="{AAB5539B-7472-6BC4-9675-066D254751A8}"/>
              </a:ext>
            </a:extLst>
          </p:cNvPr>
          <p:cNvCxnSpPr>
            <a:cxnSpLocks/>
            <a:stCxn id="56" idx="0"/>
          </p:cNvCxnSpPr>
          <p:nvPr/>
        </p:nvCxnSpPr>
        <p:spPr>
          <a:xfrm rot="16200000" flipV="1">
            <a:off x="6709644" y="4675334"/>
            <a:ext cx="616641" cy="938"/>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Connector: Elbow 52">
            <a:extLst>
              <a:ext uri="{FF2B5EF4-FFF2-40B4-BE49-F238E27FC236}">
                <a16:creationId xmlns:a16="http://schemas.microsoft.com/office/drawing/2014/main" id="{1BA95624-042F-E1F3-9D10-E292EB38EB8E}"/>
              </a:ext>
            </a:extLst>
          </p:cNvPr>
          <p:cNvCxnSpPr>
            <a:cxnSpLocks/>
            <a:stCxn id="258" idx="1"/>
            <a:endCxn id="61" idx="3"/>
          </p:cNvCxnSpPr>
          <p:nvPr/>
        </p:nvCxnSpPr>
        <p:spPr>
          <a:xfrm rot="10800000">
            <a:off x="8810904" y="5212560"/>
            <a:ext cx="813350" cy="1212"/>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54" name="Speech Bubble: Rectangle 53">
            <a:extLst>
              <a:ext uri="{FF2B5EF4-FFF2-40B4-BE49-F238E27FC236}">
                <a16:creationId xmlns:a16="http://schemas.microsoft.com/office/drawing/2014/main" id="{21D566EE-B314-547F-6FA7-4CE28333948C}"/>
              </a:ext>
            </a:extLst>
          </p:cNvPr>
          <p:cNvSpPr/>
          <p:nvPr/>
        </p:nvSpPr>
        <p:spPr>
          <a:xfrm>
            <a:off x="9053523" y="5724260"/>
            <a:ext cx="1944000" cy="561860"/>
          </a:xfrm>
          <a:prstGeom prst="wedgeRectCallout">
            <a:avLst>
              <a:gd name="adj1" fmla="val -59329"/>
              <a:gd name="adj2" fmla="val -37757"/>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t>Hydrogen storage to maximise recovery of  renewable energy and provide seasonal storage</a:t>
            </a:r>
          </a:p>
        </p:txBody>
      </p:sp>
      <p:grpSp>
        <p:nvGrpSpPr>
          <p:cNvPr id="55" name="Group 54">
            <a:extLst>
              <a:ext uri="{FF2B5EF4-FFF2-40B4-BE49-F238E27FC236}">
                <a16:creationId xmlns:a16="http://schemas.microsoft.com/office/drawing/2014/main" id="{090CAA3D-2085-2AD7-B9F2-B36295BDA22F}"/>
              </a:ext>
            </a:extLst>
          </p:cNvPr>
          <p:cNvGrpSpPr/>
          <p:nvPr/>
        </p:nvGrpSpPr>
        <p:grpSpPr>
          <a:xfrm>
            <a:off x="6592823" y="4984123"/>
            <a:ext cx="946852" cy="804891"/>
            <a:chOff x="6447631" y="4390175"/>
            <a:chExt cx="946852" cy="804891"/>
          </a:xfrm>
        </p:grpSpPr>
        <p:pic>
          <p:nvPicPr>
            <p:cNvPr id="56" name="Picture 55">
              <a:extLst>
                <a:ext uri="{FF2B5EF4-FFF2-40B4-BE49-F238E27FC236}">
                  <a16:creationId xmlns:a16="http://schemas.microsoft.com/office/drawing/2014/main" id="{02C3EF6B-BE48-6196-F76D-400FBA36DB8D}"/>
                </a:ext>
              </a:extLst>
            </p:cNvPr>
            <p:cNvPicPr>
              <a:picLocks noChangeAspect="1"/>
            </p:cNvPicPr>
            <p:nvPr/>
          </p:nvPicPr>
          <p:blipFill>
            <a:blip r:embed="rId9"/>
            <a:stretch>
              <a:fillRect/>
            </a:stretch>
          </p:blipFill>
          <p:spPr>
            <a:xfrm>
              <a:off x="6619167" y="4390175"/>
              <a:ext cx="508148" cy="462349"/>
            </a:xfrm>
            <a:prstGeom prst="rect">
              <a:avLst/>
            </a:prstGeom>
          </p:spPr>
        </p:pic>
        <p:sp>
          <p:nvSpPr>
            <p:cNvPr id="57" name="TextBox 56">
              <a:extLst>
                <a:ext uri="{FF2B5EF4-FFF2-40B4-BE49-F238E27FC236}">
                  <a16:creationId xmlns:a16="http://schemas.microsoft.com/office/drawing/2014/main" id="{F7D82445-DC03-A952-A31D-53D66D08D5AF}"/>
                </a:ext>
              </a:extLst>
            </p:cNvPr>
            <p:cNvSpPr txBox="1"/>
            <p:nvPr/>
          </p:nvSpPr>
          <p:spPr>
            <a:xfrm>
              <a:off x="6447631" y="4856512"/>
              <a:ext cx="946852" cy="338554"/>
            </a:xfrm>
            <a:prstGeom prst="rect">
              <a:avLst/>
            </a:prstGeom>
            <a:noFill/>
          </p:spPr>
          <p:txBody>
            <a:bodyPr wrap="square" lIns="0" tIns="0" rIns="0" bIns="0" rtlCol="0">
              <a:spAutoFit/>
            </a:bodyPr>
            <a:lstStyle/>
            <a:p>
              <a:pPr algn="ctr">
                <a:lnSpc>
                  <a:spcPct val="100000"/>
                </a:lnSpc>
                <a:spcBef>
                  <a:spcPts val="600"/>
                </a:spcBef>
              </a:pPr>
              <a:r>
                <a:rPr lang="en-GB" sz="1100">
                  <a:solidFill>
                    <a:schemeClr val="tx2"/>
                  </a:solidFill>
                </a:rPr>
                <a:t>POWER GENERATOR</a:t>
              </a:r>
            </a:p>
          </p:txBody>
        </p:sp>
      </p:grpSp>
      <p:grpSp>
        <p:nvGrpSpPr>
          <p:cNvPr id="58" name="Group 57">
            <a:extLst>
              <a:ext uri="{FF2B5EF4-FFF2-40B4-BE49-F238E27FC236}">
                <a16:creationId xmlns:a16="http://schemas.microsoft.com/office/drawing/2014/main" id="{D7663A8B-502A-780F-FEFD-8792BFC9C2F3}"/>
              </a:ext>
            </a:extLst>
          </p:cNvPr>
          <p:cNvGrpSpPr/>
          <p:nvPr/>
        </p:nvGrpSpPr>
        <p:grpSpPr>
          <a:xfrm>
            <a:off x="8042077" y="4892946"/>
            <a:ext cx="946852" cy="783201"/>
            <a:chOff x="8042077" y="4892946"/>
            <a:chExt cx="946852" cy="783201"/>
          </a:xfrm>
        </p:grpSpPr>
        <p:sp>
          <p:nvSpPr>
            <p:cNvPr id="60" name="TextBox 59">
              <a:extLst>
                <a:ext uri="{FF2B5EF4-FFF2-40B4-BE49-F238E27FC236}">
                  <a16:creationId xmlns:a16="http://schemas.microsoft.com/office/drawing/2014/main" id="{7E4AC969-EC5B-DD70-ADBF-07703C6726BF}"/>
                </a:ext>
              </a:extLst>
            </p:cNvPr>
            <p:cNvSpPr txBox="1"/>
            <p:nvPr/>
          </p:nvSpPr>
          <p:spPr>
            <a:xfrm>
              <a:off x="8042077" y="5506870"/>
              <a:ext cx="946852" cy="169277"/>
            </a:xfrm>
            <a:prstGeom prst="rect">
              <a:avLst/>
            </a:prstGeom>
            <a:noFill/>
          </p:spPr>
          <p:txBody>
            <a:bodyPr wrap="square" lIns="0" tIns="0" rIns="0" bIns="0" rtlCol="0">
              <a:spAutoFit/>
            </a:bodyPr>
            <a:lstStyle/>
            <a:p>
              <a:pPr algn="ctr">
                <a:lnSpc>
                  <a:spcPct val="100000"/>
                </a:lnSpc>
                <a:spcBef>
                  <a:spcPts val="600"/>
                </a:spcBef>
              </a:pPr>
              <a:r>
                <a:rPr lang="en-GB" sz="1100" dirty="0">
                  <a:solidFill>
                    <a:schemeClr val="tx2"/>
                  </a:solidFill>
                </a:rPr>
                <a:t>H2 STORAGE</a:t>
              </a:r>
            </a:p>
          </p:txBody>
        </p:sp>
        <p:pic>
          <p:nvPicPr>
            <p:cNvPr id="61" name="Picture 60">
              <a:extLst>
                <a:ext uri="{FF2B5EF4-FFF2-40B4-BE49-F238E27FC236}">
                  <a16:creationId xmlns:a16="http://schemas.microsoft.com/office/drawing/2014/main" id="{FE870F38-6085-78F3-FAD6-1B145823BF94}"/>
                </a:ext>
              </a:extLst>
            </p:cNvPr>
            <p:cNvPicPr>
              <a:picLocks noChangeAspect="1"/>
            </p:cNvPicPr>
            <p:nvPr/>
          </p:nvPicPr>
          <p:blipFill>
            <a:blip r:embed="rId10"/>
            <a:stretch>
              <a:fillRect/>
            </a:stretch>
          </p:blipFill>
          <p:spPr>
            <a:xfrm>
              <a:off x="8163636" y="4892946"/>
              <a:ext cx="647268" cy="639227"/>
            </a:xfrm>
            <a:prstGeom prst="rect">
              <a:avLst/>
            </a:prstGeom>
          </p:spPr>
        </p:pic>
      </p:grpSp>
      <p:cxnSp>
        <p:nvCxnSpPr>
          <p:cNvPr id="62" name="Connector: Elbow 61">
            <a:extLst>
              <a:ext uri="{FF2B5EF4-FFF2-40B4-BE49-F238E27FC236}">
                <a16:creationId xmlns:a16="http://schemas.microsoft.com/office/drawing/2014/main" id="{F5B7B7B3-0AC9-939E-4673-D0F20F644178}"/>
              </a:ext>
            </a:extLst>
          </p:cNvPr>
          <p:cNvCxnSpPr>
            <a:cxnSpLocks/>
            <a:stCxn id="61" idx="1"/>
            <a:endCxn id="56" idx="3"/>
          </p:cNvCxnSpPr>
          <p:nvPr/>
        </p:nvCxnSpPr>
        <p:spPr>
          <a:xfrm rot="10800000" flipV="1">
            <a:off x="7272508" y="5212560"/>
            <a:ext cx="891129" cy="2738"/>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63" name="Connector: Elbow 62">
            <a:extLst>
              <a:ext uri="{FF2B5EF4-FFF2-40B4-BE49-F238E27FC236}">
                <a16:creationId xmlns:a16="http://schemas.microsoft.com/office/drawing/2014/main" id="{E6F3A1B5-ABE8-5255-507B-16C83DAA636D}"/>
              </a:ext>
            </a:extLst>
          </p:cNvPr>
          <p:cNvCxnSpPr>
            <a:cxnSpLocks/>
          </p:cNvCxnSpPr>
          <p:nvPr/>
        </p:nvCxnSpPr>
        <p:spPr>
          <a:xfrm rot="5400000" flipH="1" flipV="1">
            <a:off x="5775945" y="4718613"/>
            <a:ext cx="652941" cy="0"/>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nvGrpSpPr>
          <p:cNvPr id="288" name="Group 287">
            <a:extLst>
              <a:ext uri="{FF2B5EF4-FFF2-40B4-BE49-F238E27FC236}">
                <a16:creationId xmlns:a16="http://schemas.microsoft.com/office/drawing/2014/main" id="{0882BD20-210C-698B-6029-5A873A4414B2}"/>
              </a:ext>
            </a:extLst>
          </p:cNvPr>
          <p:cNvGrpSpPr/>
          <p:nvPr/>
        </p:nvGrpSpPr>
        <p:grpSpPr>
          <a:xfrm>
            <a:off x="10855670" y="4934548"/>
            <a:ext cx="773229" cy="840637"/>
            <a:chOff x="10036997" y="3421593"/>
            <a:chExt cx="773229" cy="840637"/>
          </a:xfrm>
        </p:grpSpPr>
        <p:sp>
          <p:nvSpPr>
            <p:cNvPr id="289" name="TextBox 288">
              <a:extLst>
                <a:ext uri="{FF2B5EF4-FFF2-40B4-BE49-F238E27FC236}">
                  <a16:creationId xmlns:a16="http://schemas.microsoft.com/office/drawing/2014/main" id="{2A993692-3729-037F-D759-857458E5290A}"/>
                </a:ext>
              </a:extLst>
            </p:cNvPr>
            <p:cNvSpPr txBox="1"/>
            <p:nvPr/>
          </p:nvSpPr>
          <p:spPr>
            <a:xfrm>
              <a:off x="10036997" y="3954453"/>
              <a:ext cx="773229" cy="307777"/>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OFFSHORE WIND</a:t>
              </a:r>
            </a:p>
          </p:txBody>
        </p:sp>
        <p:pic>
          <p:nvPicPr>
            <p:cNvPr id="290" name="Picture 289">
              <a:extLst>
                <a:ext uri="{FF2B5EF4-FFF2-40B4-BE49-F238E27FC236}">
                  <a16:creationId xmlns:a16="http://schemas.microsoft.com/office/drawing/2014/main" id="{DED3D896-88A7-FEFD-DE50-25B198896719}"/>
                </a:ext>
              </a:extLst>
            </p:cNvPr>
            <p:cNvPicPr>
              <a:picLocks noChangeAspect="1"/>
            </p:cNvPicPr>
            <p:nvPr/>
          </p:nvPicPr>
          <p:blipFill>
            <a:blip r:embed="rId5"/>
            <a:stretch>
              <a:fillRect/>
            </a:stretch>
          </p:blipFill>
          <p:spPr>
            <a:xfrm>
              <a:off x="10154242" y="3421593"/>
              <a:ext cx="538739" cy="518367"/>
            </a:xfrm>
            <a:prstGeom prst="rect">
              <a:avLst/>
            </a:prstGeom>
          </p:spPr>
        </p:pic>
      </p:grpSp>
      <p:cxnSp>
        <p:nvCxnSpPr>
          <p:cNvPr id="291" name="Straight Arrow Connector 290">
            <a:extLst>
              <a:ext uri="{FF2B5EF4-FFF2-40B4-BE49-F238E27FC236}">
                <a16:creationId xmlns:a16="http://schemas.microsoft.com/office/drawing/2014/main" id="{E8A8905A-C86A-8395-F69B-9D23C77E133D}"/>
              </a:ext>
            </a:extLst>
          </p:cNvPr>
          <p:cNvCxnSpPr>
            <a:cxnSpLocks/>
          </p:cNvCxnSpPr>
          <p:nvPr/>
        </p:nvCxnSpPr>
        <p:spPr>
          <a:xfrm flipH="1">
            <a:off x="10094978" y="5193732"/>
            <a:ext cx="868793" cy="20040"/>
          </a:xfrm>
          <a:prstGeom prst="straightConnector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294" name="Group 293">
            <a:extLst>
              <a:ext uri="{FF2B5EF4-FFF2-40B4-BE49-F238E27FC236}">
                <a16:creationId xmlns:a16="http://schemas.microsoft.com/office/drawing/2014/main" id="{9DE7DA58-BEAD-3B17-99BB-83230FF899D3}"/>
              </a:ext>
            </a:extLst>
          </p:cNvPr>
          <p:cNvGrpSpPr/>
          <p:nvPr/>
        </p:nvGrpSpPr>
        <p:grpSpPr>
          <a:xfrm>
            <a:off x="7515123" y="4208450"/>
            <a:ext cx="2996600" cy="1004110"/>
            <a:chOff x="7515123" y="4208450"/>
            <a:chExt cx="2996600" cy="1004110"/>
          </a:xfrm>
        </p:grpSpPr>
        <p:cxnSp>
          <p:nvCxnSpPr>
            <p:cNvPr id="296" name="Straight Connector 295">
              <a:extLst>
                <a:ext uri="{FF2B5EF4-FFF2-40B4-BE49-F238E27FC236}">
                  <a16:creationId xmlns:a16="http://schemas.microsoft.com/office/drawing/2014/main" id="{69E59143-ADEB-36E0-18CC-3B1BA8C88678}"/>
                </a:ext>
              </a:extLst>
            </p:cNvPr>
            <p:cNvCxnSpPr>
              <a:cxnSpLocks/>
            </p:cNvCxnSpPr>
            <p:nvPr/>
          </p:nvCxnSpPr>
          <p:spPr>
            <a:xfrm>
              <a:off x="10511723" y="4892946"/>
              <a:ext cx="0" cy="319614"/>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7" name="Connector: Elbow 296">
              <a:extLst>
                <a:ext uri="{FF2B5EF4-FFF2-40B4-BE49-F238E27FC236}">
                  <a16:creationId xmlns:a16="http://schemas.microsoft.com/office/drawing/2014/main" id="{88ED04D4-31D5-EAD7-ED72-50333CA8EFD0}"/>
                </a:ext>
              </a:extLst>
            </p:cNvPr>
            <p:cNvCxnSpPr>
              <a:cxnSpLocks/>
            </p:cNvCxnSpPr>
            <p:nvPr/>
          </p:nvCxnSpPr>
          <p:spPr>
            <a:xfrm rot="10800000">
              <a:off x="7515123" y="4208450"/>
              <a:ext cx="2988367" cy="684499"/>
            </a:xfrm>
            <a:prstGeom prst="bentConnector3">
              <a:avLst>
                <a:gd name="adj1" fmla="val 9984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2391CB0F-E6B4-4766-BB4A-A044602660F6}"/>
              </a:ext>
            </a:extLst>
          </p:cNvPr>
          <p:cNvGrpSpPr/>
          <p:nvPr/>
        </p:nvGrpSpPr>
        <p:grpSpPr>
          <a:xfrm>
            <a:off x="7854389" y="1696938"/>
            <a:ext cx="1116000" cy="688099"/>
            <a:chOff x="7906941" y="1864060"/>
            <a:chExt cx="1116000" cy="688099"/>
          </a:xfrm>
        </p:grpSpPr>
        <p:pic>
          <p:nvPicPr>
            <p:cNvPr id="8" name="Picture 7">
              <a:extLst>
                <a:ext uri="{FF2B5EF4-FFF2-40B4-BE49-F238E27FC236}">
                  <a16:creationId xmlns:a16="http://schemas.microsoft.com/office/drawing/2014/main" id="{EDDB16BE-85C7-E90C-DDE0-44A6ABA13ADB}"/>
                </a:ext>
              </a:extLst>
            </p:cNvPr>
            <p:cNvPicPr>
              <a:picLocks noChangeAspect="1"/>
            </p:cNvPicPr>
            <p:nvPr/>
          </p:nvPicPr>
          <p:blipFill>
            <a:blip r:embed="rId11"/>
            <a:stretch>
              <a:fillRect/>
            </a:stretch>
          </p:blipFill>
          <p:spPr>
            <a:xfrm>
              <a:off x="8200130" y="1864060"/>
              <a:ext cx="529622" cy="525564"/>
            </a:xfrm>
            <a:prstGeom prst="rect">
              <a:avLst/>
            </a:prstGeom>
          </p:spPr>
        </p:pic>
        <p:sp>
          <p:nvSpPr>
            <p:cNvPr id="14" name="TextBox 13">
              <a:extLst>
                <a:ext uri="{FF2B5EF4-FFF2-40B4-BE49-F238E27FC236}">
                  <a16:creationId xmlns:a16="http://schemas.microsoft.com/office/drawing/2014/main" id="{F9B4327C-0C35-6BF1-66A2-EC71CA9F2728}"/>
                </a:ext>
              </a:extLst>
            </p:cNvPr>
            <p:cNvSpPr txBox="1"/>
            <p:nvPr/>
          </p:nvSpPr>
          <p:spPr>
            <a:xfrm>
              <a:off x="7906941" y="2398271"/>
              <a:ext cx="1116000" cy="153888"/>
            </a:xfrm>
            <a:prstGeom prst="rect">
              <a:avLst/>
            </a:prstGeom>
            <a:noFill/>
          </p:spPr>
          <p:txBody>
            <a:bodyPr wrap="square" lIns="0" tIns="0" rIns="0" bIns="0" rtlCol="0">
              <a:spAutoFit/>
            </a:bodyPr>
            <a:lstStyle/>
            <a:p>
              <a:pPr algn="ctr">
                <a:lnSpc>
                  <a:spcPct val="100000"/>
                </a:lnSpc>
                <a:spcBef>
                  <a:spcPts val="600"/>
                </a:spcBef>
              </a:pPr>
              <a:r>
                <a:rPr lang="en-GB" sz="1000">
                  <a:solidFill>
                    <a:schemeClr val="tx2"/>
                  </a:solidFill>
                </a:rPr>
                <a:t>NUCLEAR PLANT</a:t>
              </a:r>
            </a:p>
          </p:txBody>
        </p:sp>
      </p:grpSp>
      <p:cxnSp>
        <p:nvCxnSpPr>
          <p:cNvPr id="20" name="Connector: Elbow 19">
            <a:extLst>
              <a:ext uri="{FF2B5EF4-FFF2-40B4-BE49-F238E27FC236}">
                <a16:creationId xmlns:a16="http://schemas.microsoft.com/office/drawing/2014/main" id="{9469F2AA-022E-F9CF-B983-098B5DA788FF}"/>
              </a:ext>
            </a:extLst>
          </p:cNvPr>
          <p:cNvCxnSpPr>
            <a:cxnSpLocks/>
            <a:stCxn id="8" idx="1"/>
          </p:cNvCxnSpPr>
          <p:nvPr/>
        </p:nvCxnSpPr>
        <p:spPr>
          <a:xfrm rot="10800000" flipV="1">
            <a:off x="7017496" y="1959720"/>
            <a:ext cx="1130083" cy="1507762"/>
          </a:xfrm>
          <a:prstGeom prst="bentConnector2">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42" name="Oval 241">
            <a:extLst>
              <a:ext uri="{FF2B5EF4-FFF2-40B4-BE49-F238E27FC236}">
                <a16:creationId xmlns:a16="http://schemas.microsoft.com/office/drawing/2014/main" id="{D02F72A9-974A-6C49-F949-AEDEC8DE30F0}"/>
              </a:ext>
            </a:extLst>
          </p:cNvPr>
          <p:cNvSpPr/>
          <p:nvPr/>
        </p:nvSpPr>
        <p:spPr>
          <a:xfrm>
            <a:off x="9732007" y="1379792"/>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5</a:t>
            </a:r>
          </a:p>
        </p:txBody>
      </p:sp>
      <p:sp>
        <p:nvSpPr>
          <p:cNvPr id="245" name="Speech Bubble: Rectangle 244">
            <a:extLst>
              <a:ext uri="{FF2B5EF4-FFF2-40B4-BE49-F238E27FC236}">
                <a16:creationId xmlns:a16="http://schemas.microsoft.com/office/drawing/2014/main" id="{CC802C1A-F128-F28F-18F7-B80A302FCC49}"/>
              </a:ext>
            </a:extLst>
          </p:cNvPr>
          <p:cNvSpPr/>
          <p:nvPr/>
        </p:nvSpPr>
        <p:spPr>
          <a:xfrm>
            <a:off x="10397439" y="1075955"/>
            <a:ext cx="1140978" cy="468830"/>
          </a:xfrm>
          <a:prstGeom prst="wedgeRectCallout">
            <a:avLst>
              <a:gd name="adj1" fmla="val -83699"/>
              <a:gd name="adj2" fmla="val 45882"/>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t>Optimising a nuclear plant connection</a:t>
            </a:r>
          </a:p>
        </p:txBody>
      </p:sp>
      <p:grpSp>
        <p:nvGrpSpPr>
          <p:cNvPr id="249" name="Group 248">
            <a:extLst>
              <a:ext uri="{FF2B5EF4-FFF2-40B4-BE49-F238E27FC236}">
                <a16:creationId xmlns:a16="http://schemas.microsoft.com/office/drawing/2014/main" id="{DD1660CF-D12A-C958-D8C3-768E130FE836}"/>
              </a:ext>
            </a:extLst>
          </p:cNvPr>
          <p:cNvGrpSpPr/>
          <p:nvPr/>
        </p:nvGrpSpPr>
        <p:grpSpPr>
          <a:xfrm>
            <a:off x="8999726" y="1741928"/>
            <a:ext cx="436266" cy="559149"/>
            <a:chOff x="9543589" y="1670064"/>
            <a:chExt cx="436266" cy="559149"/>
          </a:xfrm>
        </p:grpSpPr>
        <p:pic>
          <p:nvPicPr>
            <p:cNvPr id="250" name="Picture 249">
              <a:extLst>
                <a:ext uri="{FF2B5EF4-FFF2-40B4-BE49-F238E27FC236}">
                  <a16:creationId xmlns:a16="http://schemas.microsoft.com/office/drawing/2014/main" id="{D97FF2D0-1E7F-7815-6A4A-8B1CCC43A0E0}"/>
                </a:ext>
              </a:extLst>
            </p:cNvPr>
            <p:cNvPicPr>
              <a:picLocks noChangeAspect="1"/>
            </p:cNvPicPr>
            <p:nvPr/>
          </p:nvPicPr>
          <p:blipFill>
            <a:blip r:embed="rId12"/>
            <a:stretch>
              <a:fillRect/>
            </a:stretch>
          </p:blipFill>
          <p:spPr>
            <a:xfrm>
              <a:off x="9543589" y="1670064"/>
              <a:ext cx="436266" cy="436266"/>
            </a:xfrm>
            <a:prstGeom prst="rect">
              <a:avLst/>
            </a:prstGeom>
            <a:ln>
              <a:noFill/>
            </a:ln>
          </p:spPr>
        </p:pic>
        <p:sp>
          <p:nvSpPr>
            <p:cNvPr id="259" name="TextBox 258">
              <a:extLst>
                <a:ext uri="{FF2B5EF4-FFF2-40B4-BE49-F238E27FC236}">
                  <a16:creationId xmlns:a16="http://schemas.microsoft.com/office/drawing/2014/main" id="{B0F95780-2F18-AD5D-0E94-E204707D0E86}"/>
                </a:ext>
              </a:extLst>
            </p:cNvPr>
            <p:cNvSpPr txBox="1"/>
            <p:nvPr/>
          </p:nvSpPr>
          <p:spPr>
            <a:xfrm>
              <a:off x="9549308" y="2090714"/>
              <a:ext cx="424829" cy="138499"/>
            </a:xfrm>
            <a:prstGeom prst="rect">
              <a:avLst/>
            </a:prstGeom>
            <a:noFill/>
            <a:ln>
              <a:noFill/>
            </a:ln>
          </p:spPr>
          <p:txBody>
            <a:bodyPr wrap="square" lIns="0" tIns="0" rIns="0" bIns="0" rtlCol="0">
              <a:spAutoFit/>
            </a:bodyPr>
            <a:lstStyle/>
            <a:p>
              <a:pPr algn="ctr">
                <a:lnSpc>
                  <a:spcPct val="100000"/>
                </a:lnSpc>
                <a:spcBef>
                  <a:spcPts val="600"/>
                </a:spcBef>
              </a:pPr>
              <a:r>
                <a:rPr lang="en-GB" sz="900">
                  <a:solidFill>
                    <a:srgbClr val="9933FF"/>
                  </a:solidFill>
                </a:rPr>
                <a:t>HEAT</a:t>
              </a:r>
            </a:p>
          </p:txBody>
        </p:sp>
      </p:grpSp>
      <p:cxnSp>
        <p:nvCxnSpPr>
          <p:cNvPr id="281" name="Connector: Elbow 280">
            <a:extLst>
              <a:ext uri="{FF2B5EF4-FFF2-40B4-BE49-F238E27FC236}">
                <a16:creationId xmlns:a16="http://schemas.microsoft.com/office/drawing/2014/main" id="{6B6A6BAA-4BC2-C04D-23E4-72264C3D7E8D}"/>
              </a:ext>
            </a:extLst>
          </p:cNvPr>
          <p:cNvCxnSpPr>
            <a:cxnSpLocks/>
            <a:stCxn id="250" idx="3"/>
          </p:cNvCxnSpPr>
          <p:nvPr/>
        </p:nvCxnSpPr>
        <p:spPr>
          <a:xfrm flipH="1" flipV="1">
            <a:off x="8109325" y="1279035"/>
            <a:ext cx="1326667" cy="681026"/>
          </a:xfrm>
          <a:prstGeom prst="bentConnector3">
            <a:avLst>
              <a:gd name="adj1" fmla="val -17231"/>
            </a:avLst>
          </a:prstGeom>
          <a:ln w="38100">
            <a:solidFill>
              <a:srgbClr val="9933FF"/>
            </a:solidFill>
            <a:prstDash val="sysDot"/>
            <a:tailEnd type="triangle"/>
          </a:ln>
        </p:spPr>
        <p:style>
          <a:lnRef idx="1">
            <a:schemeClr val="accent1"/>
          </a:lnRef>
          <a:fillRef idx="0">
            <a:schemeClr val="accent1"/>
          </a:fillRef>
          <a:effectRef idx="0">
            <a:schemeClr val="accent1"/>
          </a:effectRef>
          <a:fontRef idx="minor">
            <a:schemeClr val="tx1"/>
          </a:fontRef>
        </p:style>
      </p:cxnSp>
      <p:pic>
        <p:nvPicPr>
          <p:cNvPr id="34" name="Picture 33">
            <a:extLst>
              <a:ext uri="{FF2B5EF4-FFF2-40B4-BE49-F238E27FC236}">
                <a16:creationId xmlns:a16="http://schemas.microsoft.com/office/drawing/2014/main" id="{455B9117-EA4C-7D77-22A1-8F917CF139C6}"/>
              </a:ext>
            </a:extLst>
          </p:cNvPr>
          <p:cNvPicPr>
            <a:picLocks noChangeAspect="1"/>
          </p:cNvPicPr>
          <p:nvPr/>
        </p:nvPicPr>
        <p:blipFill>
          <a:blip r:embed="rId13"/>
          <a:stretch>
            <a:fillRect/>
          </a:stretch>
        </p:blipFill>
        <p:spPr>
          <a:xfrm>
            <a:off x="10372646" y="1671603"/>
            <a:ext cx="572540" cy="574812"/>
          </a:xfrm>
          <a:prstGeom prst="rect">
            <a:avLst/>
          </a:prstGeom>
        </p:spPr>
      </p:pic>
      <p:sp>
        <p:nvSpPr>
          <p:cNvPr id="36" name="TextBox 35">
            <a:extLst>
              <a:ext uri="{FF2B5EF4-FFF2-40B4-BE49-F238E27FC236}">
                <a16:creationId xmlns:a16="http://schemas.microsoft.com/office/drawing/2014/main" id="{92FB58E9-8402-0D2A-7AA8-A54CAAE9123A}"/>
              </a:ext>
            </a:extLst>
          </p:cNvPr>
          <p:cNvSpPr txBox="1"/>
          <p:nvPr/>
        </p:nvSpPr>
        <p:spPr>
          <a:xfrm>
            <a:off x="9847207" y="1759767"/>
            <a:ext cx="656280" cy="138499"/>
          </a:xfrm>
          <a:prstGeom prst="rect">
            <a:avLst/>
          </a:prstGeom>
          <a:noFill/>
        </p:spPr>
        <p:txBody>
          <a:bodyPr wrap="square" lIns="0" tIns="0" rIns="0" bIns="0" rtlCol="0">
            <a:spAutoFit/>
          </a:bodyPr>
          <a:lstStyle/>
          <a:p>
            <a:pPr algn="ctr">
              <a:lnSpc>
                <a:spcPct val="100000"/>
              </a:lnSpc>
              <a:spcBef>
                <a:spcPts val="600"/>
              </a:spcBef>
            </a:pPr>
            <a:r>
              <a:rPr lang="en-GB" sz="900" i="1">
                <a:solidFill>
                  <a:schemeClr val="accent1"/>
                </a:solidFill>
              </a:rPr>
              <a:t>DHN</a:t>
            </a:r>
          </a:p>
        </p:txBody>
      </p:sp>
      <p:cxnSp>
        <p:nvCxnSpPr>
          <p:cNvPr id="39" name="Straight Arrow Connector 38">
            <a:extLst>
              <a:ext uri="{FF2B5EF4-FFF2-40B4-BE49-F238E27FC236}">
                <a16:creationId xmlns:a16="http://schemas.microsoft.com/office/drawing/2014/main" id="{711A42F8-5CBE-C9F2-96E0-1EE7ACA578BA}"/>
              </a:ext>
            </a:extLst>
          </p:cNvPr>
          <p:cNvCxnSpPr/>
          <p:nvPr/>
        </p:nvCxnSpPr>
        <p:spPr>
          <a:xfrm>
            <a:off x="8677200" y="1963147"/>
            <a:ext cx="1571127" cy="0"/>
          </a:xfrm>
          <a:prstGeom prst="straightConnector1">
            <a:avLst/>
          </a:prstGeom>
          <a:ln w="38100">
            <a:solidFill>
              <a:srgbClr val="9933FF"/>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293" name="Group 292">
            <a:extLst>
              <a:ext uri="{FF2B5EF4-FFF2-40B4-BE49-F238E27FC236}">
                <a16:creationId xmlns:a16="http://schemas.microsoft.com/office/drawing/2014/main" id="{4CC7BB8E-9349-7C7D-CE64-E52BA02D52D9}"/>
              </a:ext>
            </a:extLst>
          </p:cNvPr>
          <p:cNvGrpSpPr/>
          <p:nvPr/>
        </p:nvGrpSpPr>
        <p:grpSpPr>
          <a:xfrm>
            <a:off x="6471122" y="3467482"/>
            <a:ext cx="1044000" cy="900000"/>
            <a:chOff x="6471122" y="3266314"/>
            <a:chExt cx="1044000" cy="900000"/>
          </a:xfrm>
        </p:grpSpPr>
        <p:grpSp>
          <p:nvGrpSpPr>
            <p:cNvPr id="301" name="Group 300">
              <a:extLst>
                <a:ext uri="{FF2B5EF4-FFF2-40B4-BE49-F238E27FC236}">
                  <a16:creationId xmlns:a16="http://schemas.microsoft.com/office/drawing/2014/main" id="{6DC9CB56-A286-8435-2DDF-7C72668D21E7}"/>
                </a:ext>
              </a:extLst>
            </p:cNvPr>
            <p:cNvGrpSpPr/>
            <p:nvPr/>
          </p:nvGrpSpPr>
          <p:grpSpPr>
            <a:xfrm>
              <a:off x="6471122" y="3266430"/>
              <a:ext cx="1044000" cy="894739"/>
              <a:chOff x="6218869" y="3230527"/>
              <a:chExt cx="1044000" cy="894739"/>
            </a:xfrm>
          </p:grpSpPr>
          <p:grpSp>
            <p:nvGrpSpPr>
              <p:cNvPr id="316" name="Group 315">
                <a:extLst>
                  <a:ext uri="{FF2B5EF4-FFF2-40B4-BE49-F238E27FC236}">
                    <a16:creationId xmlns:a16="http://schemas.microsoft.com/office/drawing/2014/main" id="{68C32FB2-1362-81A2-A6D9-B9F82CAD3936}"/>
                  </a:ext>
                </a:extLst>
              </p:cNvPr>
              <p:cNvGrpSpPr/>
              <p:nvPr/>
            </p:nvGrpSpPr>
            <p:grpSpPr>
              <a:xfrm>
                <a:off x="6412248" y="3230527"/>
                <a:ext cx="657243" cy="544732"/>
                <a:chOff x="6366874" y="3230527"/>
                <a:chExt cx="657243" cy="544732"/>
              </a:xfrm>
            </p:grpSpPr>
            <p:pic>
              <p:nvPicPr>
                <p:cNvPr id="318" name="Picture 317">
                  <a:extLst>
                    <a:ext uri="{FF2B5EF4-FFF2-40B4-BE49-F238E27FC236}">
                      <a16:creationId xmlns:a16="http://schemas.microsoft.com/office/drawing/2014/main" id="{6739F2B6-3F8E-A639-29FC-B85E888A7252}"/>
                    </a:ext>
                  </a:extLst>
                </p:cNvPr>
                <p:cNvPicPr>
                  <a:picLocks noChangeAspect="1"/>
                </p:cNvPicPr>
                <p:nvPr/>
              </p:nvPicPr>
              <p:blipFill>
                <a:blip r:embed="rId14"/>
                <a:stretch>
                  <a:fillRect/>
                </a:stretch>
              </p:blipFill>
              <p:spPr>
                <a:xfrm>
                  <a:off x="6366874" y="3310907"/>
                  <a:ext cx="269018" cy="383972"/>
                </a:xfrm>
                <a:prstGeom prst="rect">
                  <a:avLst/>
                </a:prstGeom>
              </p:spPr>
            </p:pic>
            <p:pic>
              <p:nvPicPr>
                <p:cNvPr id="319" name="Picture 318">
                  <a:extLst>
                    <a:ext uri="{FF2B5EF4-FFF2-40B4-BE49-F238E27FC236}">
                      <a16:creationId xmlns:a16="http://schemas.microsoft.com/office/drawing/2014/main" id="{925BDA4C-0F33-721E-9F0E-1FBCA77A765E}"/>
                    </a:ext>
                  </a:extLst>
                </p:cNvPr>
                <p:cNvPicPr>
                  <a:picLocks noChangeAspect="1"/>
                </p:cNvPicPr>
                <p:nvPr/>
              </p:nvPicPr>
              <p:blipFill>
                <a:blip r:embed="rId14"/>
                <a:stretch>
                  <a:fillRect/>
                </a:stretch>
              </p:blipFill>
              <p:spPr>
                <a:xfrm>
                  <a:off x="6642468" y="3230527"/>
                  <a:ext cx="381649" cy="544732"/>
                </a:xfrm>
                <a:prstGeom prst="rect">
                  <a:avLst/>
                </a:prstGeom>
              </p:spPr>
            </p:pic>
          </p:grpSp>
          <p:sp>
            <p:nvSpPr>
              <p:cNvPr id="317" name="TextBox 316">
                <a:extLst>
                  <a:ext uri="{FF2B5EF4-FFF2-40B4-BE49-F238E27FC236}">
                    <a16:creationId xmlns:a16="http://schemas.microsoft.com/office/drawing/2014/main" id="{0B984C26-63F9-8254-6E58-3AC9F4E5744F}"/>
                  </a:ext>
                </a:extLst>
              </p:cNvPr>
              <p:cNvSpPr txBox="1"/>
              <p:nvPr/>
            </p:nvSpPr>
            <p:spPr>
              <a:xfrm>
                <a:off x="6218869" y="3817489"/>
                <a:ext cx="1044000" cy="307777"/>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ELECTRICITY TRANSMISSION</a:t>
                </a:r>
              </a:p>
            </p:txBody>
          </p:sp>
        </p:grpSp>
        <p:sp>
          <p:nvSpPr>
            <p:cNvPr id="306" name="Rectangle 305">
              <a:extLst>
                <a:ext uri="{FF2B5EF4-FFF2-40B4-BE49-F238E27FC236}">
                  <a16:creationId xmlns:a16="http://schemas.microsoft.com/office/drawing/2014/main" id="{00AE526F-FD5F-8DE5-0A5E-FA8FC0C1C7AD}"/>
                </a:ext>
              </a:extLst>
            </p:cNvPr>
            <p:cNvSpPr/>
            <p:nvPr/>
          </p:nvSpPr>
          <p:spPr>
            <a:xfrm>
              <a:off x="6940095" y="3266314"/>
              <a:ext cx="154800" cy="900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314" name="Rectangle 313">
              <a:extLst>
                <a:ext uri="{FF2B5EF4-FFF2-40B4-BE49-F238E27FC236}">
                  <a16:creationId xmlns:a16="http://schemas.microsoft.com/office/drawing/2014/main" id="{F4FDAAE9-E8DA-0366-F7CF-A034F9FFFD49}"/>
                </a:ext>
              </a:extLst>
            </p:cNvPr>
            <p:cNvSpPr/>
            <p:nvPr/>
          </p:nvSpPr>
          <p:spPr>
            <a:xfrm>
              <a:off x="6606555" y="3731710"/>
              <a:ext cx="756000" cy="148009"/>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315" name="Rectangle 314">
              <a:extLst>
                <a:ext uri="{FF2B5EF4-FFF2-40B4-BE49-F238E27FC236}">
                  <a16:creationId xmlns:a16="http://schemas.microsoft.com/office/drawing/2014/main" id="{76122B91-7340-765C-0B02-8E49C52C5B5D}"/>
                </a:ext>
              </a:extLst>
            </p:cNvPr>
            <p:cNvSpPr/>
            <p:nvPr/>
          </p:nvSpPr>
          <p:spPr>
            <a:xfrm>
              <a:off x="6564922" y="3442975"/>
              <a:ext cx="792000" cy="148009"/>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grpSp>
      <p:sp>
        <p:nvSpPr>
          <p:cNvPr id="271" name="Rectangle 270">
            <a:extLst>
              <a:ext uri="{FF2B5EF4-FFF2-40B4-BE49-F238E27FC236}">
                <a16:creationId xmlns:a16="http://schemas.microsoft.com/office/drawing/2014/main" id="{5C326F42-FF4E-A32F-AE2D-93E425A89A9D}"/>
              </a:ext>
            </a:extLst>
          </p:cNvPr>
          <p:cNvSpPr/>
          <p:nvPr/>
        </p:nvSpPr>
        <p:spPr>
          <a:xfrm>
            <a:off x="97411" y="923984"/>
            <a:ext cx="11699140" cy="5405475"/>
          </a:xfrm>
          <a:prstGeom prst="rect">
            <a:avLst/>
          </a:prstGeom>
          <a:solidFill>
            <a:srgbClr val="F2F2F2">
              <a:alpha val="94902"/>
            </a:srgb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600"/>
              </a:spcBef>
            </a:pPr>
            <a:endParaRPr lang="en-GB" sz="2000"/>
          </a:p>
        </p:txBody>
      </p:sp>
      <p:sp>
        <p:nvSpPr>
          <p:cNvPr id="78" name="Oval 77">
            <a:extLst>
              <a:ext uri="{FF2B5EF4-FFF2-40B4-BE49-F238E27FC236}">
                <a16:creationId xmlns:a16="http://schemas.microsoft.com/office/drawing/2014/main" id="{2859E1E4-68C8-D351-E7A7-2D73B2F6DD74}"/>
              </a:ext>
            </a:extLst>
          </p:cNvPr>
          <p:cNvSpPr/>
          <p:nvPr/>
        </p:nvSpPr>
        <p:spPr>
          <a:xfrm>
            <a:off x="4575804" y="2705360"/>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dirty="0"/>
              <a:t>6</a:t>
            </a:r>
          </a:p>
        </p:txBody>
      </p:sp>
      <p:sp>
        <p:nvSpPr>
          <p:cNvPr id="79" name="Speech Bubble: Rectangle 78">
            <a:extLst>
              <a:ext uri="{FF2B5EF4-FFF2-40B4-BE49-F238E27FC236}">
                <a16:creationId xmlns:a16="http://schemas.microsoft.com/office/drawing/2014/main" id="{98A718E4-BF13-2246-0908-D38AAA7500BD}"/>
              </a:ext>
            </a:extLst>
          </p:cNvPr>
          <p:cNvSpPr/>
          <p:nvPr/>
        </p:nvSpPr>
        <p:spPr>
          <a:xfrm>
            <a:off x="3372629" y="1951079"/>
            <a:ext cx="1676060" cy="629401"/>
          </a:xfrm>
          <a:prstGeom prst="wedgeRectCallout">
            <a:avLst>
              <a:gd name="adj1" fmla="val 30460"/>
              <a:gd name="adj2" fmla="val 66221"/>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dirty="0"/>
              <a:t>Transition of natural gas networks to low/zero carbon fuel networks</a:t>
            </a:r>
          </a:p>
        </p:txBody>
      </p:sp>
      <p:cxnSp>
        <p:nvCxnSpPr>
          <p:cNvPr id="81" name="Connector: Elbow 80">
            <a:extLst>
              <a:ext uri="{FF2B5EF4-FFF2-40B4-BE49-F238E27FC236}">
                <a16:creationId xmlns:a16="http://schemas.microsoft.com/office/drawing/2014/main" id="{E05FD90D-12CB-44ED-D0D5-27213E5A4F35}"/>
              </a:ext>
            </a:extLst>
          </p:cNvPr>
          <p:cNvCxnSpPr>
            <a:cxnSpLocks/>
            <a:stCxn id="83" idx="2"/>
          </p:cNvCxnSpPr>
          <p:nvPr/>
        </p:nvCxnSpPr>
        <p:spPr>
          <a:xfrm rot="5400000" flipH="1" flipV="1">
            <a:off x="3362518" y="2940267"/>
            <a:ext cx="1935139" cy="3082821"/>
          </a:xfrm>
          <a:prstGeom prst="bentConnector3">
            <a:avLst>
              <a:gd name="adj1" fmla="val -23232"/>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nvGrpSpPr>
          <p:cNvPr id="82" name="Group 81">
            <a:extLst>
              <a:ext uri="{FF2B5EF4-FFF2-40B4-BE49-F238E27FC236}">
                <a16:creationId xmlns:a16="http://schemas.microsoft.com/office/drawing/2014/main" id="{13047610-700B-D51E-18D3-176D4E5FF3E6}"/>
              </a:ext>
            </a:extLst>
          </p:cNvPr>
          <p:cNvGrpSpPr/>
          <p:nvPr/>
        </p:nvGrpSpPr>
        <p:grpSpPr>
          <a:xfrm>
            <a:off x="2315252" y="4646127"/>
            <a:ext cx="946852" cy="803120"/>
            <a:chOff x="2443268" y="4646127"/>
            <a:chExt cx="946852" cy="803120"/>
          </a:xfrm>
        </p:grpSpPr>
        <p:sp>
          <p:nvSpPr>
            <p:cNvPr id="83" name="TextBox 82">
              <a:extLst>
                <a:ext uri="{FF2B5EF4-FFF2-40B4-BE49-F238E27FC236}">
                  <a16:creationId xmlns:a16="http://schemas.microsoft.com/office/drawing/2014/main" id="{04274F62-D94B-0119-E783-BE200DBBD9B4}"/>
                </a:ext>
              </a:extLst>
            </p:cNvPr>
            <p:cNvSpPr txBox="1"/>
            <p:nvPr/>
          </p:nvSpPr>
          <p:spPr>
            <a:xfrm>
              <a:off x="2443268" y="5279970"/>
              <a:ext cx="946852" cy="169277"/>
            </a:xfrm>
            <a:prstGeom prst="rect">
              <a:avLst/>
            </a:prstGeom>
            <a:noFill/>
          </p:spPr>
          <p:txBody>
            <a:bodyPr wrap="square" lIns="0" tIns="0" rIns="0" bIns="0" rtlCol="0">
              <a:spAutoFit/>
            </a:bodyPr>
            <a:lstStyle/>
            <a:p>
              <a:pPr algn="ctr">
                <a:lnSpc>
                  <a:spcPct val="100000"/>
                </a:lnSpc>
                <a:spcBef>
                  <a:spcPts val="600"/>
                </a:spcBef>
              </a:pPr>
              <a:r>
                <a:rPr lang="en-GB" sz="1100" dirty="0">
                  <a:solidFill>
                    <a:schemeClr val="tx2"/>
                  </a:solidFill>
                </a:rPr>
                <a:t>H</a:t>
              </a:r>
              <a:r>
                <a:rPr lang="en-GB" sz="1100" baseline="-25000" dirty="0">
                  <a:solidFill>
                    <a:schemeClr val="tx2"/>
                  </a:solidFill>
                </a:rPr>
                <a:t>2</a:t>
              </a:r>
              <a:r>
                <a:rPr lang="en-GB" sz="1100" dirty="0">
                  <a:solidFill>
                    <a:schemeClr val="tx2"/>
                  </a:solidFill>
                </a:rPr>
                <a:t> STORAGE</a:t>
              </a:r>
            </a:p>
          </p:txBody>
        </p:sp>
        <p:pic>
          <p:nvPicPr>
            <p:cNvPr id="84" name="Picture 83">
              <a:extLst>
                <a:ext uri="{FF2B5EF4-FFF2-40B4-BE49-F238E27FC236}">
                  <a16:creationId xmlns:a16="http://schemas.microsoft.com/office/drawing/2014/main" id="{5862EEBD-2FED-766A-8991-90FE0D476AA7}"/>
                </a:ext>
              </a:extLst>
            </p:cNvPr>
            <p:cNvPicPr>
              <a:picLocks noChangeAspect="1"/>
            </p:cNvPicPr>
            <p:nvPr/>
          </p:nvPicPr>
          <p:blipFill>
            <a:blip r:embed="rId10"/>
            <a:stretch>
              <a:fillRect/>
            </a:stretch>
          </p:blipFill>
          <p:spPr>
            <a:xfrm>
              <a:off x="2593060" y="4646127"/>
              <a:ext cx="647268" cy="639227"/>
            </a:xfrm>
            <a:prstGeom prst="rect">
              <a:avLst/>
            </a:prstGeom>
          </p:spPr>
        </p:pic>
      </p:grpSp>
      <p:grpSp>
        <p:nvGrpSpPr>
          <p:cNvPr id="85" name="Group 84">
            <a:extLst>
              <a:ext uri="{FF2B5EF4-FFF2-40B4-BE49-F238E27FC236}">
                <a16:creationId xmlns:a16="http://schemas.microsoft.com/office/drawing/2014/main" id="{51C0B24F-DBF6-F16F-DAA2-CE7F252276D1}"/>
              </a:ext>
            </a:extLst>
          </p:cNvPr>
          <p:cNvGrpSpPr/>
          <p:nvPr/>
        </p:nvGrpSpPr>
        <p:grpSpPr>
          <a:xfrm>
            <a:off x="3592047" y="3739679"/>
            <a:ext cx="504119" cy="669160"/>
            <a:chOff x="3445743" y="3675671"/>
            <a:chExt cx="504119" cy="669160"/>
          </a:xfrm>
        </p:grpSpPr>
        <p:pic>
          <p:nvPicPr>
            <p:cNvPr id="86" name="Picture 85">
              <a:extLst>
                <a:ext uri="{FF2B5EF4-FFF2-40B4-BE49-F238E27FC236}">
                  <a16:creationId xmlns:a16="http://schemas.microsoft.com/office/drawing/2014/main" id="{95EE070A-E39E-B913-32A8-4B60A541A6C6}"/>
                </a:ext>
              </a:extLst>
            </p:cNvPr>
            <p:cNvPicPr>
              <a:picLocks noChangeAspect="1"/>
            </p:cNvPicPr>
            <p:nvPr/>
          </p:nvPicPr>
          <p:blipFill>
            <a:blip r:embed="rId15"/>
            <a:stretch>
              <a:fillRect/>
            </a:stretch>
          </p:blipFill>
          <p:spPr>
            <a:xfrm>
              <a:off x="3445743" y="3675671"/>
              <a:ext cx="504119" cy="531038"/>
            </a:xfrm>
            <a:prstGeom prst="rect">
              <a:avLst/>
            </a:prstGeom>
          </p:spPr>
        </p:pic>
        <p:sp>
          <p:nvSpPr>
            <p:cNvPr id="87" name="TextBox 86">
              <a:extLst>
                <a:ext uri="{FF2B5EF4-FFF2-40B4-BE49-F238E27FC236}">
                  <a16:creationId xmlns:a16="http://schemas.microsoft.com/office/drawing/2014/main" id="{4E7FDD2A-CDFC-3435-449C-FE80DFB50F8E}"/>
                </a:ext>
              </a:extLst>
            </p:cNvPr>
            <p:cNvSpPr txBox="1"/>
            <p:nvPr/>
          </p:nvSpPr>
          <p:spPr>
            <a:xfrm>
              <a:off x="3463802" y="4190943"/>
              <a:ext cx="468000" cy="153888"/>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CCGT</a:t>
              </a:r>
            </a:p>
          </p:txBody>
        </p:sp>
      </p:grpSp>
      <p:grpSp>
        <p:nvGrpSpPr>
          <p:cNvPr id="89" name="Group 88">
            <a:extLst>
              <a:ext uri="{FF2B5EF4-FFF2-40B4-BE49-F238E27FC236}">
                <a16:creationId xmlns:a16="http://schemas.microsoft.com/office/drawing/2014/main" id="{F946BFAB-796A-3320-BF59-46ACF21081B8}"/>
              </a:ext>
            </a:extLst>
          </p:cNvPr>
          <p:cNvGrpSpPr/>
          <p:nvPr/>
        </p:nvGrpSpPr>
        <p:grpSpPr>
          <a:xfrm>
            <a:off x="3583377" y="4723716"/>
            <a:ext cx="612000" cy="644929"/>
            <a:chOff x="3821121" y="4586556"/>
            <a:chExt cx="612000" cy="644929"/>
          </a:xfrm>
        </p:grpSpPr>
        <p:pic>
          <p:nvPicPr>
            <p:cNvPr id="90" name="Picture 89">
              <a:extLst>
                <a:ext uri="{FF2B5EF4-FFF2-40B4-BE49-F238E27FC236}">
                  <a16:creationId xmlns:a16="http://schemas.microsoft.com/office/drawing/2014/main" id="{811F5E6B-C2F7-1C76-F217-6CD0D7EAF156}"/>
                </a:ext>
              </a:extLst>
            </p:cNvPr>
            <p:cNvPicPr>
              <a:picLocks noChangeAspect="1"/>
            </p:cNvPicPr>
            <p:nvPr/>
          </p:nvPicPr>
          <p:blipFill>
            <a:blip r:embed="rId16"/>
            <a:stretch>
              <a:fillRect/>
            </a:stretch>
          </p:blipFill>
          <p:spPr>
            <a:xfrm>
              <a:off x="3907735" y="4586556"/>
              <a:ext cx="438773" cy="481525"/>
            </a:xfrm>
            <a:prstGeom prst="rect">
              <a:avLst/>
            </a:prstGeom>
          </p:spPr>
        </p:pic>
        <p:sp>
          <p:nvSpPr>
            <p:cNvPr id="91" name="TextBox 90">
              <a:extLst>
                <a:ext uri="{FF2B5EF4-FFF2-40B4-BE49-F238E27FC236}">
                  <a16:creationId xmlns:a16="http://schemas.microsoft.com/office/drawing/2014/main" id="{B972CB85-5B4B-E2F7-B96B-81CF29CEC8F4}"/>
                </a:ext>
              </a:extLst>
            </p:cNvPr>
            <p:cNvSpPr txBox="1"/>
            <p:nvPr/>
          </p:nvSpPr>
          <p:spPr>
            <a:xfrm>
              <a:off x="3821121" y="5077597"/>
              <a:ext cx="612000" cy="153888"/>
            </a:xfrm>
            <a:prstGeom prst="rect">
              <a:avLst/>
            </a:prstGeom>
            <a:noFill/>
          </p:spPr>
          <p:txBody>
            <a:bodyPr wrap="square" lIns="0" tIns="0" rIns="0" bIns="0" rtlCol="0">
              <a:spAutoFit/>
            </a:bodyPr>
            <a:lstStyle/>
            <a:p>
              <a:pPr algn="ctr">
                <a:lnSpc>
                  <a:spcPct val="100000"/>
                </a:lnSpc>
                <a:spcBef>
                  <a:spcPts val="600"/>
                </a:spcBef>
              </a:pPr>
              <a:r>
                <a:rPr lang="en-GB" sz="1000" dirty="0">
                  <a:solidFill>
                    <a:schemeClr val="accent6"/>
                  </a:solidFill>
                </a:rPr>
                <a:t>H</a:t>
              </a:r>
              <a:r>
                <a:rPr lang="en-GB" sz="1000" baseline="-25000" dirty="0">
                  <a:solidFill>
                    <a:schemeClr val="accent6"/>
                  </a:solidFill>
                </a:rPr>
                <a:t>2</a:t>
              </a:r>
              <a:r>
                <a:rPr lang="en-GB" sz="1000" dirty="0">
                  <a:solidFill>
                    <a:schemeClr val="accent6"/>
                  </a:solidFill>
                </a:rPr>
                <a:t> CCGT</a:t>
              </a:r>
            </a:p>
          </p:txBody>
        </p:sp>
      </p:grpSp>
      <p:grpSp>
        <p:nvGrpSpPr>
          <p:cNvPr id="93" name="Group 92">
            <a:extLst>
              <a:ext uri="{FF2B5EF4-FFF2-40B4-BE49-F238E27FC236}">
                <a16:creationId xmlns:a16="http://schemas.microsoft.com/office/drawing/2014/main" id="{5CF5082E-7CBC-59C9-92CF-32772ACC2562}"/>
              </a:ext>
            </a:extLst>
          </p:cNvPr>
          <p:cNvGrpSpPr/>
          <p:nvPr/>
        </p:nvGrpSpPr>
        <p:grpSpPr>
          <a:xfrm>
            <a:off x="1221342" y="4679465"/>
            <a:ext cx="1044000" cy="764975"/>
            <a:chOff x="983432" y="4038142"/>
            <a:chExt cx="1044000" cy="764975"/>
          </a:xfrm>
        </p:grpSpPr>
        <p:pic>
          <p:nvPicPr>
            <p:cNvPr id="94" name="Picture 93">
              <a:extLst>
                <a:ext uri="{FF2B5EF4-FFF2-40B4-BE49-F238E27FC236}">
                  <a16:creationId xmlns:a16="http://schemas.microsoft.com/office/drawing/2014/main" id="{20F06AB1-BE07-D661-81B4-CC172AE67FA2}"/>
                </a:ext>
              </a:extLst>
            </p:cNvPr>
            <p:cNvPicPr>
              <a:picLocks noChangeAspect="1"/>
            </p:cNvPicPr>
            <p:nvPr/>
          </p:nvPicPr>
          <p:blipFill>
            <a:blip r:embed="rId6"/>
            <a:stretch>
              <a:fillRect/>
            </a:stretch>
          </p:blipFill>
          <p:spPr>
            <a:xfrm>
              <a:off x="1229574" y="4038142"/>
              <a:ext cx="479868" cy="569273"/>
            </a:xfrm>
            <a:prstGeom prst="rect">
              <a:avLst/>
            </a:prstGeom>
          </p:spPr>
        </p:pic>
        <p:sp>
          <p:nvSpPr>
            <p:cNvPr id="96" name="TextBox 95">
              <a:extLst>
                <a:ext uri="{FF2B5EF4-FFF2-40B4-BE49-F238E27FC236}">
                  <a16:creationId xmlns:a16="http://schemas.microsoft.com/office/drawing/2014/main" id="{CB2EB314-2F16-6B1D-511C-0FCFC4149A52}"/>
                </a:ext>
              </a:extLst>
            </p:cNvPr>
            <p:cNvSpPr txBox="1"/>
            <p:nvPr/>
          </p:nvSpPr>
          <p:spPr>
            <a:xfrm>
              <a:off x="983432" y="4649229"/>
              <a:ext cx="1044000" cy="153888"/>
            </a:xfrm>
            <a:prstGeom prst="rect">
              <a:avLst/>
            </a:prstGeom>
            <a:noFill/>
          </p:spPr>
          <p:txBody>
            <a:bodyPr wrap="square" lIns="0" tIns="0" rIns="0" bIns="0" rtlCol="0">
              <a:spAutoFit/>
            </a:bodyPr>
            <a:lstStyle/>
            <a:p>
              <a:pPr algn="l">
                <a:lnSpc>
                  <a:spcPct val="100000"/>
                </a:lnSpc>
                <a:spcBef>
                  <a:spcPts val="600"/>
                </a:spcBef>
              </a:pPr>
              <a:r>
                <a:rPr lang="en-GB" sz="1000">
                  <a:solidFill>
                    <a:schemeClr val="accent6"/>
                  </a:solidFill>
                </a:rPr>
                <a:t>ELECTROLYSER</a:t>
              </a:r>
            </a:p>
          </p:txBody>
        </p:sp>
      </p:grpSp>
      <p:cxnSp>
        <p:nvCxnSpPr>
          <p:cNvPr id="97" name="Connector: Curved 96">
            <a:extLst>
              <a:ext uri="{FF2B5EF4-FFF2-40B4-BE49-F238E27FC236}">
                <a16:creationId xmlns:a16="http://schemas.microsoft.com/office/drawing/2014/main" id="{B54399DF-AD34-A183-E537-49DC903539B3}"/>
              </a:ext>
            </a:extLst>
          </p:cNvPr>
          <p:cNvCxnSpPr>
            <a:cxnSpLocks/>
            <a:stCxn id="87" idx="2"/>
            <a:endCxn id="90" idx="0"/>
          </p:cNvCxnSpPr>
          <p:nvPr/>
        </p:nvCxnSpPr>
        <p:spPr>
          <a:xfrm rot="16200000" flipH="1">
            <a:off x="3709304" y="4543641"/>
            <a:ext cx="314877" cy="45272"/>
          </a:xfrm>
          <a:prstGeom prst="curvedConnector3">
            <a:avLst>
              <a:gd name="adj1" fmla="val 50000"/>
            </a:avLst>
          </a:prstGeom>
          <a:ln>
            <a:solidFill>
              <a:schemeClr val="accent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99" name="TextBox 98">
            <a:extLst>
              <a:ext uri="{FF2B5EF4-FFF2-40B4-BE49-F238E27FC236}">
                <a16:creationId xmlns:a16="http://schemas.microsoft.com/office/drawing/2014/main" id="{7D93FBB9-AE42-39C1-C4FE-5DDCE2A9E95D}"/>
              </a:ext>
            </a:extLst>
          </p:cNvPr>
          <p:cNvSpPr txBox="1"/>
          <p:nvPr/>
        </p:nvSpPr>
        <p:spPr>
          <a:xfrm>
            <a:off x="3900423" y="4450054"/>
            <a:ext cx="947228" cy="276999"/>
          </a:xfrm>
          <a:prstGeom prst="rect">
            <a:avLst/>
          </a:prstGeom>
          <a:noFill/>
        </p:spPr>
        <p:txBody>
          <a:bodyPr wrap="square" lIns="0" tIns="0" rIns="0" bIns="0" rtlCol="0">
            <a:spAutoFit/>
          </a:bodyPr>
          <a:lstStyle/>
          <a:p>
            <a:pPr algn="ctr">
              <a:lnSpc>
                <a:spcPct val="100000"/>
              </a:lnSpc>
              <a:spcBef>
                <a:spcPts val="600"/>
              </a:spcBef>
            </a:pPr>
            <a:r>
              <a:rPr lang="en-GB" sz="900" i="1">
                <a:solidFill>
                  <a:schemeClr val="accent1"/>
                </a:solidFill>
              </a:rPr>
              <a:t>Convert from gas to hydrogen</a:t>
            </a:r>
          </a:p>
        </p:txBody>
      </p:sp>
      <p:cxnSp>
        <p:nvCxnSpPr>
          <p:cNvPr id="100" name="Connector: Elbow 99">
            <a:extLst>
              <a:ext uri="{FF2B5EF4-FFF2-40B4-BE49-F238E27FC236}">
                <a16:creationId xmlns:a16="http://schemas.microsoft.com/office/drawing/2014/main" id="{F358C5F4-3C92-25F4-7318-02365F9D1B49}"/>
              </a:ext>
            </a:extLst>
          </p:cNvPr>
          <p:cNvCxnSpPr>
            <a:cxnSpLocks/>
            <a:stCxn id="94" idx="3"/>
            <a:endCxn id="84" idx="1"/>
          </p:cNvCxnSpPr>
          <p:nvPr/>
        </p:nvCxnSpPr>
        <p:spPr>
          <a:xfrm>
            <a:off x="1947352" y="4964102"/>
            <a:ext cx="517692" cy="1639"/>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101" name="Connector: Elbow 100">
            <a:extLst>
              <a:ext uri="{FF2B5EF4-FFF2-40B4-BE49-F238E27FC236}">
                <a16:creationId xmlns:a16="http://schemas.microsoft.com/office/drawing/2014/main" id="{F3A3ED3B-FA9B-98FF-E507-41307A7332D0}"/>
              </a:ext>
            </a:extLst>
          </p:cNvPr>
          <p:cNvCxnSpPr>
            <a:cxnSpLocks/>
            <a:endCxn id="86" idx="1"/>
          </p:cNvCxnSpPr>
          <p:nvPr/>
        </p:nvCxnSpPr>
        <p:spPr>
          <a:xfrm rot="10800000" flipV="1">
            <a:off x="3592048" y="3248246"/>
            <a:ext cx="782527" cy="756951"/>
          </a:xfrm>
          <a:prstGeom prst="bentConnector3">
            <a:avLst>
              <a:gd name="adj1" fmla="val 154921"/>
            </a:avLst>
          </a:prstGeom>
          <a:ln w="28575">
            <a:solidFill>
              <a:srgbClr val="FF6699"/>
            </a:solidFill>
            <a:tailEnd type="triangle"/>
          </a:ln>
        </p:spPr>
        <p:style>
          <a:lnRef idx="1">
            <a:schemeClr val="accent1"/>
          </a:lnRef>
          <a:fillRef idx="0">
            <a:schemeClr val="accent1"/>
          </a:fillRef>
          <a:effectRef idx="0">
            <a:schemeClr val="accent1"/>
          </a:effectRef>
          <a:fontRef idx="minor">
            <a:schemeClr val="tx1"/>
          </a:fontRef>
        </p:style>
      </p:cxnSp>
      <p:cxnSp>
        <p:nvCxnSpPr>
          <p:cNvPr id="102" name="Connector: Elbow 101">
            <a:extLst>
              <a:ext uri="{FF2B5EF4-FFF2-40B4-BE49-F238E27FC236}">
                <a16:creationId xmlns:a16="http://schemas.microsoft.com/office/drawing/2014/main" id="{42AB8F33-CB5B-419C-00E5-A6C7C0EAB1EE}"/>
              </a:ext>
            </a:extLst>
          </p:cNvPr>
          <p:cNvCxnSpPr>
            <a:cxnSpLocks/>
          </p:cNvCxnSpPr>
          <p:nvPr/>
        </p:nvCxnSpPr>
        <p:spPr>
          <a:xfrm rot="5400000" flipH="1" flipV="1">
            <a:off x="5549091" y="4727757"/>
            <a:ext cx="652941" cy="0"/>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nvGrpSpPr>
          <p:cNvPr id="103" name="Group 102">
            <a:extLst>
              <a:ext uri="{FF2B5EF4-FFF2-40B4-BE49-F238E27FC236}">
                <a16:creationId xmlns:a16="http://schemas.microsoft.com/office/drawing/2014/main" id="{F861B4A7-6800-4680-BC6C-36F7AD30FFFD}"/>
              </a:ext>
            </a:extLst>
          </p:cNvPr>
          <p:cNvGrpSpPr/>
          <p:nvPr/>
        </p:nvGrpSpPr>
        <p:grpSpPr>
          <a:xfrm>
            <a:off x="1348459" y="1278588"/>
            <a:ext cx="766767" cy="987438"/>
            <a:chOff x="2034259" y="1278588"/>
            <a:chExt cx="766767" cy="987438"/>
          </a:xfrm>
        </p:grpSpPr>
        <p:pic>
          <p:nvPicPr>
            <p:cNvPr id="104" name="Picture 103">
              <a:extLst>
                <a:ext uri="{FF2B5EF4-FFF2-40B4-BE49-F238E27FC236}">
                  <a16:creationId xmlns:a16="http://schemas.microsoft.com/office/drawing/2014/main" id="{8089F31B-A17C-464B-9447-36729EDD1003}"/>
                </a:ext>
              </a:extLst>
            </p:cNvPr>
            <p:cNvPicPr>
              <a:picLocks noChangeAspect="1"/>
            </p:cNvPicPr>
            <p:nvPr/>
          </p:nvPicPr>
          <p:blipFill>
            <a:blip r:embed="rId17"/>
            <a:stretch>
              <a:fillRect/>
            </a:stretch>
          </p:blipFill>
          <p:spPr>
            <a:xfrm>
              <a:off x="2127989" y="1278588"/>
              <a:ext cx="579306" cy="619676"/>
            </a:xfrm>
            <a:prstGeom prst="rect">
              <a:avLst/>
            </a:prstGeom>
          </p:spPr>
        </p:pic>
        <p:sp>
          <p:nvSpPr>
            <p:cNvPr id="105" name="TextBox 104">
              <a:extLst>
                <a:ext uri="{FF2B5EF4-FFF2-40B4-BE49-F238E27FC236}">
                  <a16:creationId xmlns:a16="http://schemas.microsoft.com/office/drawing/2014/main" id="{86EA3BA4-7271-FB23-DF90-F748FA860795}"/>
                </a:ext>
              </a:extLst>
            </p:cNvPr>
            <p:cNvSpPr txBox="1"/>
            <p:nvPr/>
          </p:nvSpPr>
          <p:spPr>
            <a:xfrm>
              <a:off x="2034259" y="1958249"/>
              <a:ext cx="766767" cy="307777"/>
            </a:xfrm>
            <a:prstGeom prst="rect">
              <a:avLst/>
            </a:prstGeom>
            <a:noFill/>
          </p:spPr>
          <p:txBody>
            <a:bodyPr wrap="square" lIns="0" tIns="0" rIns="0" bIns="0" rtlCol="0">
              <a:spAutoFit/>
            </a:bodyPr>
            <a:lstStyle/>
            <a:p>
              <a:pPr algn="ctr">
                <a:lnSpc>
                  <a:spcPct val="100000"/>
                </a:lnSpc>
                <a:spcBef>
                  <a:spcPts val="600"/>
                </a:spcBef>
              </a:pPr>
              <a:r>
                <a:rPr lang="en-GB" sz="1000">
                  <a:solidFill>
                    <a:schemeClr val="tx2"/>
                  </a:solidFill>
                </a:rPr>
                <a:t>INDUSTRIAL CLUSTER</a:t>
              </a:r>
            </a:p>
          </p:txBody>
        </p:sp>
      </p:grpSp>
      <p:cxnSp>
        <p:nvCxnSpPr>
          <p:cNvPr id="106" name="Connector: Elbow 105">
            <a:extLst>
              <a:ext uri="{FF2B5EF4-FFF2-40B4-BE49-F238E27FC236}">
                <a16:creationId xmlns:a16="http://schemas.microsoft.com/office/drawing/2014/main" id="{ED9DC393-58D6-5043-C272-502CE04B29F9}"/>
              </a:ext>
            </a:extLst>
          </p:cNvPr>
          <p:cNvCxnSpPr>
            <a:cxnSpLocks/>
            <a:stCxn id="105" idx="2"/>
            <a:endCxn id="115" idx="0"/>
          </p:cNvCxnSpPr>
          <p:nvPr/>
        </p:nvCxnSpPr>
        <p:spPr>
          <a:xfrm rot="5400000">
            <a:off x="1414105" y="2580402"/>
            <a:ext cx="632114" cy="3363"/>
          </a:xfrm>
          <a:prstGeom prst="bentConnector3">
            <a:avLst>
              <a:gd name="adj1" fmla="val 50000"/>
            </a:avLst>
          </a:prstGeom>
          <a:ln w="28575">
            <a:solidFill>
              <a:schemeClr val="accent6"/>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07" name="Group 106">
            <a:extLst>
              <a:ext uri="{FF2B5EF4-FFF2-40B4-BE49-F238E27FC236}">
                <a16:creationId xmlns:a16="http://schemas.microsoft.com/office/drawing/2014/main" id="{3A8EB66F-CF2A-9D2B-0C2D-54DC97AB944E}"/>
              </a:ext>
            </a:extLst>
          </p:cNvPr>
          <p:cNvGrpSpPr/>
          <p:nvPr/>
        </p:nvGrpSpPr>
        <p:grpSpPr>
          <a:xfrm>
            <a:off x="1174293" y="2898140"/>
            <a:ext cx="1204497" cy="699431"/>
            <a:chOff x="1960755" y="2624134"/>
            <a:chExt cx="1204497" cy="699431"/>
          </a:xfrm>
        </p:grpSpPr>
        <p:sp>
          <p:nvSpPr>
            <p:cNvPr id="114" name="TextBox 113">
              <a:extLst>
                <a:ext uri="{FF2B5EF4-FFF2-40B4-BE49-F238E27FC236}">
                  <a16:creationId xmlns:a16="http://schemas.microsoft.com/office/drawing/2014/main" id="{FC45C4AB-DC75-1150-AC8E-281DC00E8F53}"/>
                </a:ext>
              </a:extLst>
            </p:cNvPr>
            <p:cNvSpPr txBox="1"/>
            <p:nvPr/>
          </p:nvSpPr>
          <p:spPr>
            <a:xfrm>
              <a:off x="1960755" y="3169677"/>
              <a:ext cx="1204497" cy="153888"/>
            </a:xfrm>
            <a:prstGeom prst="rect">
              <a:avLst/>
            </a:prstGeom>
            <a:noFill/>
          </p:spPr>
          <p:txBody>
            <a:bodyPr wrap="square" lIns="0" tIns="0" rIns="0" bIns="0" rtlCol="0">
              <a:spAutoFit/>
            </a:bodyPr>
            <a:lstStyle/>
            <a:p>
              <a:pPr algn="ctr">
                <a:lnSpc>
                  <a:spcPct val="100000"/>
                </a:lnSpc>
                <a:spcBef>
                  <a:spcPts val="600"/>
                </a:spcBef>
              </a:pPr>
              <a:r>
                <a:rPr lang="en-GB" sz="1000" dirty="0">
                  <a:solidFill>
                    <a:schemeClr val="accent6"/>
                  </a:solidFill>
                </a:rPr>
                <a:t>BLUE H</a:t>
              </a:r>
              <a:r>
                <a:rPr lang="en-GB" sz="1000" baseline="-25000" dirty="0">
                  <a:solidFill>
                    <a:schemeClr val="accent6"/>
                  </a:solidFill>
                </a:rPr>
                <a:t>2</a:t>
              </a:r>
              <a:r>
                <a:rPr lang="en-GB" sz="1000" dirty="0">
                  <a:solidFill>
                    <a:schemeClr val="accent6"/>
                  </a:solidFill>
                </a:rPr>
                <a:t> PLANT</a:t>
              </a:r>
            </a:p>
          </p:txBody>
        </p:sp>
        <p:pic>
          <p:nvPicPr>
            <p:cNvPr id="115" name="Picture 114">
              <a:extLst>
                <a:ext uri="{FF2B5EF4-FFF2-40B4-BE49-F238E27FC236}">
                  <a16:creationId xmlns:a16="http://schemas.microsoft.com/office/drawing/2014/main" id="{101ED64B-DF37-17AC-7F1F-F5C143180661}"/>
                </a:ext>
              </a:extLst>
            </p:cNvPr>
            <p:cNvPicPr>
              <a:picLocks noChangeAspect="1"/>
            </p:cNvPicPr>
            <p:nvPr/>
          </p:nvPicPr>
          <p:blipFill>
            <a:blip r:embed="rId18"/>
            <a:stretch>
              <a:fillRect/>
            </a:stretch>
          </p:blipFill>
          <p:spPr>
            <a:xfrm>
              <a:off x="2228858" y="2624134"/>
              <a:ext cx="572168" cy="526321"/>
            </a:xfrm>
            <a:prstGeom prst="rect">
              <a:avLst/>
            </a:prstGeom>
          </p:spPr>
        </p:pic>
      </p:grpSp>
      <p:cxnSp>
        <p:nvCxnSpPr>
          <p:cNvPr id="116" name="Connector: Elbow 115">
            <a:extLst>
              <a:ext uri="{FF2B5EF4-FFF2-40B4-BE49-F238E27FC236}">
                <a16:creationId xmlns:a16="http://schemas.microsoft.com/office/drawing/2014/main" id="{CF112857-FDB0-C567-12FD-E003E12714C6}"/>
              </a:ext>
            </a:extLst>
          </p:cNvPr>
          <p:cNvCxnSpPr>
            <a:cxnSpLocks/>
            <a:endCxn id="115" idx="3"/>
          </p:cNvCxnSpPr>
          <p:nvPr/>
        </p:nvCxnSpPr>
        <p:spPr>
          <a:xfrm rot="10800000">
            <a:off x="2014564" y="3161302"/>
            <a:ext cx="2361882" cy="677"/>
          </a:xfrm>
          <a:prstGeom prst="bentConnector3">
            <a:avLst>
              <a:gd name="adj1" fmla="val 50000"/>
            </a:avLst>
          </a:prstGeom>
          <a:ln w="28575">
            <a:solidFill>
              <a:srgbClr val="FF6699"/>
            </a:solidFill>
            <a:tailEnd type="triangle"/>
          </a:ln>
        </p:spPr>
        <p:style>
          <a:lnRef idx="1">
            <a:schemeClr val="accent1"/>
          </a:lnRef>
          <a:fillRef idx="0">
            <a:schemeClr val="accent1"/>
          </a:fillRef>
          <a:effectRef idx="0">
            <a:schemeClr val="accent1"/>
          </a:effectRef>
          <a:fontRef idx="minor">
            <a:schemeClr val="tx1"/>
          </a:fontRef>
        </p:style>
      </p:cxnSp>
      <p:cxnSp>
        <p:nvCxnSpPr>
          <p:cNvPr id="117" name="Connector: Elbow 116">
            <a:extLst>
              <a:ext uri="{FF2B5EF4-FFF2-40B4-BE49-F238E27FC236}">
                <a16:creationId xmlns:a16="http://schemas.microsoft.com/office/drawing/2014/main" id="{685D6941-9602-D254-2EEE-DEB322E5D833}"/>
              </a:ext>
            </a:extLst>
          </p:cNvPr>
          <p:cNvCxnSpPr>
            <a:cxnSpLocks/>
          </p:cNvCxnSpPr>
          <p:nvPr/>
        </p:nvCxnSpPr>
        <p:spPr>
          <a:xfrm rot="10800000">
            <a:off x="1966638" y="1571665"/>
            <a:ext cx="2407937" cy="1511943"/>
          </a:xfrm>
          <a:prstGeom prst="bentConnector3">
            <a:avLst>
              <a:gd name="adj1" fmla="val 50000"/>
            </a:avLst>
          </a:prstGeom>
          <a:ln w="28575">
            <a:solidFill>
              <a:srgbClr val="FF6699"/>
            </a:solidFill>
            <a:tailEnd type="triangle"/>
          </a:ln>
        </p:spPr>
        <p:style>
          <a:lnRef idx="1">
            <a:schemeClr val="accent1"/>
          </a:lnRef>
          <a:fillRef idx="0">
            <a:schemeClr val="accent1"/>
          </a:fillRef>
          <a:effectRef idx="0">
            <a:schemeClr val="accent1"/>
          </a:effectRef>
          <a:fontRef idx="minor">
            <a:schemeClr val="tx1"/>
          </a:fontRef>
        </p:style>
      </p:cxnSp>
      <p:grpSp>
        <p:nvGrpSpPr>
          <p:cNvPr id="118" name="Group 117">
            <a:extLst>
              <a:ext uri="{FF2B5EF4-FFF2-40B4-BE49-F238E27FC236}">
                <a16:creationId xmlns:a16="http://schemas.microsoft.com/office/drawing/2014/main" id="{1EF64CA9-5D5C-5CEC-0AAD-EE9E948DD062}"/>
              </a:ext>
            </a:extLst>
          </p:cNvPr>
          <p:cNvGrpSpPr/>
          <p:nvPr/>
        </p:nvGrpSpPr>
        <p:grpSpPr>
          <a:xfrm>
            <a:off x="4374574" y="2998467"/>
            <a:ext cx="966792" cy="643818"/>
            <a:chOff x="4429438" y="2998467"/>
            <a:chExt cx="966792" cy="643818"/>
          </a:xfrm>
        </p:grpSpPr>
        <p:sp>
          <p:nvSpPr>
            <p:cNvPr id="119" name="Rectangle 118">
              <a:extLst>
                <a:ext uri="{FF2B5EF4-FFF2-40B4-BE49-F238E27FC236}">
                  <a16:creationId xmlns:a16="http://schemas.microsoft.com/office/drawing/2014/main" id="{6CB5CA28-DCC6-DAF5-6FF4-8F7EB7358A5A}"/>
                </a:ext>
              </a:extLst>
            </p:cNvPr>
            <p:cNvSpPr/>
            <p:nvPr/>
          </p:nvSpPr>
          <p:spPr>
            <a:xfrm>
              <a:off x="4429438" y="3035935"/>
              <a:ext cx="966792" cy="9534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120" name="Rectangle 119">
              <a:extLst>
                <a:ext uri="{FF2B5EF4-FFF2-40B4-BE49-F238E27FC236}">
                  <a16:creationId xmlns:a16="http://schemas.microsoft.com/office/drawing/2014/main" id="{2D53F52D-2174-A4E7-EA2F-425537032781}"/>
                </a:ext>
              </a:extLst>
            </p:cNvPr>
            <p:cNvSpPr/>
            <p:nvPr/>
          </p:nvSpPr>
          <p:spPr>
            <a:xfrm>
              <a:off x="4429438" y="3200575"/>
              <a:ext cx="966792" cy="9534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grpSp>
          <p:nvGrpSpPr>
            <p:cNvPr id="121" name="Group 120">
              <a:extLst>
                <a:ext uri="{FF2B5EF4-FFF2-40B4-BE49-F238E27FC236}">
                  <a16:creationId xmlns:a16="http://schemas.microsoft.com/office/drawing/2014/main" id="{788B7460-AFF5-B9C6-5761-F43AD067CDAA}"/>
                </a:ext>
              </a:extLst>
            </p:cNvPr>
            <p:cNvGrpSpPr/>
            <p:nvPr/>
          </p:nvGrpSpPr>
          <p:grpSpPr>
            <a:xfrm>
              <a:off x="4431310" y="2998467"/>
              <a:ext cx="950997" cy="643818"/>
              <a:chOff x="1828128" y="2648328"/>
              <a:chExt cx="950997" cy="643818"/>
            </a:xfrm>
          </p:grpSpPr>
          <p:pic>
            <p:nvPicPr>
              <p:cNvPr id="122" name="Picture 121">
                <a:extLst>
                  <a:ext uri="{FF2B5EF4-FFF2-40B4-BE49-F238E27FC236}">
                    <a16:creationId xmlns:a16="http://schemas.microsoft.com/office/drawing/2014/main" id="{82E476EC-AA75-D579-6EB2-A9A0F3922329}"/>
                  </a:ext>
                </a:extLst>
              </p:cNvPr>
              <p:cNvPicPr>
                <a:picLocks noChangeAspect="1"/>
              </p:cNvPicPr>
              <p:nvPr/>
            </p:nvPicPr>
            <p:blipFill>
              <a:blip r:embed="rId19"/>
              <a:stretch>
                <a:fillRect/>
              </a:stretch>
            </p:blipFill>
            <p:spPr>
              <a:xfrm>
                <a:off x="1828128" y="2648328"/>
                <a:ext cx="950997" cy="327022"/>
              </a:xfrm>
              <a:prstGeom prst="rect">
                <a:avLst/>
              </a:prstGeom>
            </p:spPr>
          </p:pic>
          <p:sp>
            <p:nvSpPr>
              <p:cNvPr id="123" name="TextBox 122">
                <a:extLst>
                  <a:ext uri="{FF2B5EF4-FFF2-40B4-BE49-F238E27FC236}">
                    <a16:creationId xmlns:a16="http://schemas.microsoft.com/office/drawing/2014/main" id="{0A51BEBF-2BA9-71F0-A8F4-4818732B528D}"/>
                  </a:ext>
                </a:extLst>
              </p:cNvPr>
              <p:cNvSpPr txBox="1"/>
              <p:nvPr/>
            </p:nvSpPr>
            <p:spPr>
              <a:xfrm>
                <a:off x="1913292" y="2984369"/>
                <a:ext cx="773229" cy="307777"/>
              </a:xfrm>
              <a:prstGeom prst="rect">
                <a:avLst/>
              </a:prstGeom>
              <a:noFill/>
            </p:spPr>
            <p:txBody>
              <a:bodyPr wrap="square" lIns="0" tIns="0" rIns="0" bIns="0" rtlCol="0">
                <a:spAutoFit/>
              </a:bodyPr>
              <a:lstStyle/>
              <a:p>
                <a:pPr algn="ctr">
                  <a:lnSpc>
                    <a:spcPct val="100000"/>
                  </a:lnSpc>
                  <a:spcBef>
                    <a:spcPts val="600"/>
                  </a:spcBef>
                </a:pPr>
                <a:r>
                  <a:rPr lang="en-GB" sz="1000">
                    <a:solidFill>
                      <a:srgbClr val="FF6699"/>
                    </a:solidFill>
                  </a:rPr>
                  <a:t>NAT.GAS NETWORK</a:t>
                </a:r>
              </a:p>
            </p:txBody>
          </p:sp>
        </p:grpSp>
      </p:grpSp>
      <p:grpSp>
        <p:nvGrpSpPr>
          <p:cNvPr id="124" name="Group 123">
            <a:extLst>
              <a:ext uri="{FF2B5EF4-FFF2-40B4-BE49-F238E27FC236}">
                <a16:creationId xmlns:a16="http://schemas.microsoft.com/office/drawing/2014/main" id="{5F849312-9310-050A-CA4A-191E4A6E1847}"/>
              </a:ext>
            </a:extLst>
          </p:cNvPr>
          <p:cNvGrpSpPr/>
          <p:nvPr/>
        </p:nvGrpSpPr>
        <p:grpSpPr>
          <a:xfrm>
            <a:off x="7329391" y="994398"/>
            <a:ext cx="1080000" cy="725140"/>
            <a:chOff x="10175306" y="1563721"/>
            <a:chExt cx="1080000" cy="725140"/>
          </a:xfrm>
        </p:grpSpPr>
        <p:pic>
          <p:nvPicPr>
            <p:cNvPr id="125" name="Picture 124">
              <a:extLst>
                <a:ext uri="{FF2B5EF4-FFF2-40B4-BE49-F238E27FC236}">
                  <a16:creationId xmlns:a16="http://schemas.microsoft.com/office/drawing/2014/main" id="{E0F56736-73D6-0E2C-9777-E883EE496635}"/>
                </a:ext>
              </a:extLst>
            </p:cNvPr>
            <p:cNvPicPr>
              <a:picLocks noChangeAspect="1"/>
            </p:cNvPicPr>
            <p:nvPr/>
          </p:nvPicPr>
          <p:blipFill>
            <a:blip r:embed="rId6"/>
            <a:stretch>
              <a:fillRect/>
            </a:stretch>
          </p:blipFill>
          <p:spPr>
            <a:xfrm>
              <a:off x="10475372" y="1563721"/>
              <a:ext cx="479868" cy="569273"/>
            </a:xfrm>
            <a:prstGeom prst="rect">
              <a:avLst/>
            </a:prstGeom>
          </p:spPr>
        </p:pic>
        <p:sp>
          <p:nvSpPr>
            <p:cNvPr id="126" name="TextBox 125">
              <a:extLst>
                <a:ext uri="{FF2B5EF4-FFF2-40B4-BE49-F238E27FC236}">
                  <a16:creationId xmlns:a16="http://schemas.microsoft.com/office/drawing/2014/main" id="{E176A0EB-492C-74B2-CFC6-56A4BAA018D5}"/>
                </a:ext>
              </a:extLst>
            </p:cNvPr>
            <p:cNvSpPr txBox="1"/>
            <p:nvPr/>
          </p:nvSpPr>
          <p:spPr>
            <a:xfrm>
              <a:off x="10175306" y="2134973"/>
              <a:ext cx="1080000" cy="153888"/>
            </a:xfrm>
            <a:prstGeom prst="rect">
              <a:avLst/>
            </a:prstGeom>
            <a:noFill/>
          </p:spPr>
          <p:txBody>
            <a:bodyPr wrap="square" lIns="0" tIns="0" rIns="0" bIns="0" rtlCol="0">
              <a:spAutoFit/>
            </a:bodyPr>
            <a:lstStyle/>
            <a:p>
              <a:pPr algn="l">
                <a:lnSpc>
                  <a:spcPct val="100000"/>
                </a:lnSpc>
                <a:spcBef>
                  <a:spcPts val="600"/>
                </a:spcBef>
              </a:pPr>
              <a:r>
                <a:rPr lang="en-GB" sz="1000">
                  <a:solidFill>
                    <a:schemeClr val="accent6"/>
                  </a:solidFill>
                </a:rPr>
                <a:t>ELECTROLYSER</a:t>
              </a:r>
            </a:p>
          </p:txBody>
        </p:sp>
      </p:grpSp>
      <p:cxnSp>
        <p:nvCxnSpPr>
          <p:cNvPr id="127" name="Connector: Elbow 126">
            <a:extLst>
              <a:ext uri="{FF2B5EF4-FFF2-40B4-BE49-F238E27FC236}">
                <a16:creationId xmlns:a16="http://schemas.microsoft.com/office/drawing/2014/main" id="{8D365550-0791-7436-991B-C02C8842B0D1}"/>
              </a:ext>
            </a:extLst>
          </p:cNvPr>
          <p:cNvCxnSpPr>
            <a:cxnSpLocks/>
            <a:stCxn id="125" idx="1"/>
          </p:cNvCxnSpPr>
          <p:nvPr/>
        </p:nvCxnSpPr>
        <p:spPr>
          <a:xfrm rot="10800000" flipV="1">
            <a:off x="5871499" y="1279034"/>
            <a:ext cx="1757958" cy="1695073"/>
          </a:xfrm>
          <a:prstGeom prst="bentConnector2">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nvGrpSpPr>
          <p:cNvPr id="128" name="Group 127">
            <a:extLst>
              <a:ext uri="{FF2B5EF4-FFF2-40B4-BE49-F238E27FC236}">
                <a16:creationId xmlns:a16="http://schemas.microsoft.com/office/drawing/2014/main" id="{58FA43CC-30DA-3602-446B-2C4A63385F9C}"/>
              </a:ext>
            </a:extLst>
          </p:cNvPr>
          <p:cNvGrpSpPr/>
          <p:nvPr/>
        </p:nvGrpSpPr>
        <p:grpSpPr>
          <a:xfrm>
            <a:off x="5460514" y="2904670"/>
            <a:ext cx="1060865" cy="609438"/>
            <a:chOff x="5460514" y="2904670"/>
            <a:chExt cx="1060865" cy="609438"/>
          </a:xfrm>
        </p:grpSpPr>
        <p:pic>
          <p:nvPicPr>
            <p:cNvPr id="129" name="Picture 128">
              <a:extLst>
                <a:ext uri="{FF2B5EF4-FFF2-40B4-BE49-F238E27FC236}">
                  <a16:creationId xmlns:a16="http://schemas.microsoft.com/office/drawing/2014/main" id="{433205E3-603C-EED1-218E-8CA4AF139C68}"/>
                </a:ext>
              </a:extLst>
            </p:cNvPr>
            <p:cNvPicPr>
              <a:picLocks noChangeAspect="1"/>
            </p:cNvPicPr>
            <p:nvPr/>
          </p:nvPicPr>
          <p:blipFill>
            <a:blip r:embed="rId20"/>
            <a:stretch>
              <a:fillRect/>
            </a:stretch>
          </p:blipFill>
          <p:spPr>
            <a:xfrm>
              <a:off x="5460514" y="2904670"/>
              <a:ext cx="1060865" cy="476978"/>
            </a:xfrm>
            <a:prstGeom prst="rect">
              <a:avLst/>
            </a:prstGeom>
            <a:ln>
              <a:noFill/>
            </a:ln>
          </p:spPr>
        </p:pic>
        <p:sp>
          <p:nvSpPr>
            <p:cNvPr id="130" name="TextBox 129">
              <a:extLst>
                <a:ext uri="{FF2B5EF4-FFF2-40B4-BE49-F238E27FC236}">
                  <a16:creationId xmlns:a16="http://schemas.microsoft.com/office/drawing/2014/main" id="{73EE3069-B6D0-AB2A-AC6A-5EF16ACAB1D8}"/>
                </a:ext>
              </a:extLst>
            </p:cNvPr>
            <p:cNvSpPr txBox="1"/>
            <p:nvPr/>
          </p:nvSpPr>
          <p:spPr>
            <a:xfrm>
              <a:off x="5518522" y="3356009"/>
              <a:ext cx="944849" cy="153888"/>
            </a:xfrm>
            <a:prstGeom prst="rect">
              <a:avLst/>
            </a:prstGeom>
            <a:noFill/>
            <a:ln>
              <a:noFill/>
            </a:ln>
          </p:spPr>
          <p:txBody>
            <a:bodyPr wrap="square" lIns="0" tIns="0" rIns="0" bIns="0" rtlCol="0">
              <a:spAutoFit/>
            </a:bodyPr>
            <a:lstStyle/>
            <a:p>
              <a:pPr algn="l">
                <a:lnSpc>
                  <a:spcPct val="100000"/>
                </a:lnSpc>
                <a:spcBef>
                  <a:spcPts val="600"/>
                </a:spcBef>
              </a:pPr>
              <a:r>
                <a:rPr lang="en-GB" sz="1000" dirty="0">
                  <a:solidFill>
                    <a:schemeClr val="accent6"/>
                  </a:solidFill>
                </a:rPr>
                <a:t>H</a:t>
              </a:r>
              <a:r>
                <a:rPr lang="en-GB" sz="1000" baseline="-25000" dirty="0">
                  <a:solidFill>
                    <a:schemeClr val="accent6"/>
                  </a:solidFill>
                </a:rPr>
                <a:t>2</a:t>
              </a:r>
              <a:r>
                <a:rPr lang="en-GB" sz="1000" dirty="0">
                  <a:solidFill>
                    <a:schemeClr val="accent6"/>
                  </a:solidFill>
                </a:rPr>
                <a:t> NETWORK</a:t>
              </a:r>
            </a:p>
          </p:txBody>
        </p:sp>
        <p:sp>
          <p:nvSpPr>
            <p:cNvPr id="131" name="Rectangle 130">
              <a:extLst>
                <a:ext uri="{FF2B5EF4-FFF2-40B4-BE49-F238E27FC236}">
                  <a16:creationId xmlns:a16="http://schemas.microsoft.com/office/drawing/2014/main" id="{1E4DB9ED-8554-DFE7-EA65-85465A6DD10A}"/>
                </a:ext>
              </a:extLst>
            </p:cNvPr>
            <p:cNvSpPr/>
            <p:nvPr/>
          </p:nvSpPr>
          <p:spPr>
            <a:xfrm>
              <a:off x="5795043" y="2974108"/>
              <a:ext cx="152911" cy="540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132" name="Rectangle 131">
              <a:extLst>
                <a:ext uri="{FF2B5EF4-FFF2-40B4-BE49-F238E27FC236}">
                  <a16:creationId xmlns:a16="http://schemas.microsoft.com/office/drawing/2014/main" id="{8B8403C9-D22A-B0E9-AC03-200A4A28C8F6}"/>
                </a:ext>
              </a:extLst>
            </p:cNvPr>
            <p:cNvSpPr/>
            <p:nvPr/>
          </p:nvSpPr>
          <p:spPr>
            <a:xfrm>
              <a:off x="6024579" y="2974108"/>
              <a:ext cx="152911" cy="540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grpSp>
      <p:grpSp>
        <p:nvGrpSpPr>
          <p:cNvPr id="150" name="Group 149">
            <a:extLst>
              <a:ext uri="{FF2B5EF4-FFF2-40B4-BE49-F238E27FC236}">
                <a16:creationId xmlns:a16="http://schemas.microsoft.com/office/drawing/2014/main" id="{4E0663FD-4886-4C54-9669-417CFF2BC324}"/>
              </a:ext>
            </a:extLst>
          </p:cNvPr>
          <p:cNvGrpSpPr/>
          <p:nvPr/>
        </p:nvGrpSpPr>
        <p:grpSpPr>
          <a:xfrm>
            <a:off x="9862205" y="30276"/>
            <a:ext cx="1962659" cy="902143"/>
            <a:chOff x="10233038" y="11701"/>
            <a:chExt cx="1962659" cy="902143"/>
          </a:xfrm>
        </p:grpSpPr>
        <p:cxnSp>
          <p:nvCxnSpPr>
            <p:cNvPr id="151" name="Straight Connector 150">
              <a:extLst>
                <a:ext uri="{FF2B5EF4-FFF2-40B4-BE49-F238E27FC236}">
                  <a16:creationId xmlns:a16="http://schemas.microsoft.com/office/drawing/2014/main" id="{7E58DA76-1055-4E3A-801F-FD557DBE84E3}"/>
                </a:ext>
              </a:extLst>
            </p:cNvPr>
            <p:cNvCxnSpPr>
              <a:cxnSpLocks/>
            </p:cNvCxnSpPr>
            <p:nvPr/>
          </p:nvCxnSpPr>
          <p:spPr>
            <a:xfrm>
              <a:off x="10368404" y="156149"/>
              <a:ext cx="676967"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FAA81FB0-1431-40A4-B15E-24AEE671976D}"/>
                </a:ext>
              </a:extLst>
            </p:cNvPr>
            <p:cNvCxnSpPr>
              <a:cxnSpLocks/>
            </p:cNvCxnSpPr>
            <p:nvPr/>
          </p:nvCxnSpPr>
          <p:spPr>
            <a:xfrm>
              <a:off x="10368404" y="331965"/>
              <a:ext cx="676967" cy="0"/>
            </a:xfrm>
            <a:prstGeom prst="line">
              <a:avLst/>
            </a:prstGeom>
            <a:ln w="38100">
              <a:solidFill>
                <a:srgbClr val="FF6699"/>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67CBE441-F9CD-4279-94B7-A13A34A45AB3}"/>
                </a:ext>
              </a:extLst>
            </p:cNvPr>
            <p:cNvCxnSpPr>
              <a:cxnSpLocks/>
            </p:cNvCxnSpPr>
            <p:nvPr/>
          </p:nvCxnSpPr>
          <p:spPr>
            <a:xfrm>
              <a:off x="10368404" y="525172"/>
              <a:ext cx="676967"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54" name="TextBox 153">
              <a:extLst>
                <a:ext uri="{FF2B5EF4-FFF2-40B4-BE49-F238E27FC236}">
                  <a16:creationId xmlns:a16="http://schemas.microsoft.com/office/drawing/2014/main" id="{FFA73550-4AA2-4515-B9BB-4977AAD5B92B}"/>
                </a:ext>
              </a:extLst>
            </p:cNvPr>
            <p:cNvSpPr txBox="1"/>
            <p:nvPr/>
          </p:nvSpPr>
          <p:spPr>
            <a:xfrm>
              <a:off x="11123822" y="72090"/>
              <a:ext cx="1043564" cy="123111"/>
            </a:xfrm>
            <a:prstGeom prst="rect">
              <a:avLst/>
            </a:prstGeom>
            <a:noFill/>
          </p:spPr>
          <p:txBody>
            <a:bodyPr wrap="square" lIns="0" tIns="0" rIns="0" bIns="0" rtlCol="0">
              <a:spAutoFit/>
            </a:bodyPr>
            <a:lstStyle/>
            <a:p>
              <a:pPr>
                <a:lnSpc>
                  <a:spcPct val="100000"/>
                </a:lnSpc>
                <a:spcBef>
                  <a:spcPts val="600"/>
                </a:spcBef>
              </a:pPr>
              <a:r>
                <a:rPr lang="en-GB" sz="800">
                  <a:solidFill>
                    <a:schemeClr val="accent1"/>
                  </a:solidFill>
                </a:rPr>
                <a:t>Electricity network</a:t>
              </a:r>
            </a:p>
          </p:txBody>
        </p:sp>
        <p:sp>
          <p:nvSpPr>
            <p:cNvPr id="155" name="TextBox 154">
              <a:extLst>
                <a:ext uri="{FF2B5EF4-FFF2-40B4-BE49-F238E27FC236}">
                  <a16:creationId xmlns:a16="http://schemas.microsoft.com/office/drawing/2014/main" id="{4583FD8D-88F4-4908-B4F8-8866D82CBB4C}"/>
                </a:ext>
              </a:extLst>
            </p:cNvPr>
            <p:cNvSpPr txBox="1"/>
            <p:nvPr/>
          </p:nvSpPr>
          <p:spPr>
            <a:xfrm>
              <a:off x="11123819" y="260428"/>
              <a:ext cx="773229" cy="123111"/>
            </a:xfrm>
            <a:prstGeom prst="rect">
              <a:avLst/>
            </a:prstGeom>
            <a:noFill/>
          </p:spPr>
          <p:txBody>
            <a:bodyPr wrap="square" lIns="0" tIns="0" rIns="0" bIns="0" rtlCol="0">
              <a:spAutoFit/>
            </a:bodyPr>
            <a:lstStyle/>
            <a:p>
              <a:pPr>
                <a:lnSpc>
                  <a:spcPct val="100000"/>
                </a:lnSpc>
                <a:spcBef>
                  <a:spcPts val="600"/>
                </a:spcBef>
              </a:pPr>
              <a:r>
                <a:rPr lang="en-GB" sz="800">
                  <a:solidFill>
                    <a:schemeClr val="accent1"/>
                  </a:solidFill>
                </a:rPr>
                <a:t>Gas network</a:t>
              </a:r>
            </a:p>
          </p:txBody>
        </p:sp>
        <p:sp>
          <p:nvSpPr>
            <p:cNvPr id="157" name="TextBox 156">
              <a:extLst>
                <a:ext uri="{FF2B5EF4-FFF2-40B4-BE49-F238E27FC236}">
                  <a16:creationId xmlns:a16="http://schemas.microsoft.com/office/drawing/2014/main" id="{A8F7BD45-0386-4F48-9B38-78F2E39D6034}"/>
                </a:ext>
              </a:extLst>
            </p:cNvPr>
            <p:cNvSpPr txBox="1"/>
            <p:nvPr/>
          </p:nvSpPr>
          <p:spPr>
            <a:xfrm>
              <a:off x="11123820" y="448767"/>
              <a:ext cx="1043564" cy="123111"/>
            </a:xfrm>
            <a:prstGeom prst="rect">
              <a:avLst/>
            </a:prstGeom>
            <a:noFill/>
          </p:spPr>
          <p:txBody>
            <a:bodyPr wrap="square" lIns="0" tIns="0" rIns="0" bIns="0" rtlCol="0">
              <a:spAutoFit/>
            </a:bodyPr>
            <a:lstStyle/>
            <a:p>
              <a:pPr>
                <a:lnSpc>
                  <a:spcPct val="100000"/>
                </a:lnSpc>
                <a:spcBef>
                  <a:spcPts val="600"/>
                </a:spcBef>
              </a:pPr>
              <a:r>
                <a:rPr lang="en-GB" sz="800">
                  <a:solidFill>
                    <a:schemeClr val="accent1"/>
                  </a:solidFill>
                </a:rPr>
                <a:t>Hydrogen network</a:t>
              </a:r>
            </a:p>
          </p:txBody>
        </p:sp>
        <p:cxnSp>
          <p:nvCxnSpPr>
            <p:cNvPr id="158" name="Straight Connector 157">
              <a:extLst>
                <a:ext uri="{FF2B5EF4-FFF2-40B4-BE49-F238E27FC236}">
                  <a16:creationId xmlns:a16="http://schemas.microsoft.com/office/drawing/2014/main" id="{5F5F1BE7-5751-4777-8F1B-BB1A43BB6F0A}"/>
                </a:ext>
              </a:extLst>
            </p:cNvPr>
            <p:cNvCxnSpPr>
              <a:cxnSpLocks/>
            </p:cNvCxnSpPr>
            <p:nvPr/>
          </p:nvCxnSpPr>
          <p:spPr>
            <a:xfrm>
              <a:off x="10368404" y="695891"/>
              <a:ext cx="676967"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159" name="TextBox 158">
              <a:extLst>
                <a:ext uri="{FF2B5EF4-FFF2-40B4-BE49-F238E27FC236}">
                  <a16:creationId xmlns:a16="http://schemas.microsoft.com/office/drawing/2014/main" id="{F47E022D-208E-4A2E-844B-50DC137E668E}"/>
                </a:ext>
              </a:extLst>
            </p:cNvPr>
            <p:cNvSpPr txBox="1"/>
            <p:nvPr/>
          </p:nvSpPr>
          <p:spPr>
            <a:xfrm>
              <a:off x="11123820" y="609932"/>
              <a:ext cx="1043564" cy="123111"/>
            </a:xfrm>
            <a:prstGeom prst="rect">
              <a:avLst/>
            </a:prstGeom>
            <a:noFill/>
          </p:spPr>
          <p:txBody>
            <a:bodyPr wrap="square" lIns="0" tIns="0" rIns="0" bIns="0" rtlCol="0">
              <a:spAutoFit/>
            </a:bodyPr>
            <a:lstStyle/>
            <a:p>
              <a:pPr>
                <a:lnSpc>
                  <a:spcPct val="100000"/>
                </a:lnSpc>
                <a:spcBef>
                  <a:spcPts val="600"/>
                </a:spcBef>
              </a:pPr>
              <a:r>
                <a:rPr lang="en-GB" sz="800">
                  <a:solidFill>
                    <a:schemeClr val="accent1"/>
                  </a:solidFill>
                </a:rPr>
                <a:t>Carbon network</a:t>
              </a:r>
            </a:p>
          </p:txBody>
        </p:sp>
        <p:sp>
          <p:nvSpPr>
            <p:cNvPr id="160" name="Rectangle 159">
              <a:extLst>
                <a:ext uri="{FF2B5EF4-FFF2-40B4-BE49-F238E27FC236}">
                  <a16:creationId xmlns:a16="http://schemas.microsoft.com/office/drawing/2014/main" id="{52EF04E8-E3C4-4975-9148-EBFFDBFAC851}"/>
                </a:ext>
              </a:extLst>
            </p:cNvPr>
            <p:cNvSpPr/>
            <p:nvPr/>
          </p:nvSpPr>
          <p:spPr>
            <a:xfrm>
              <a:off x="10233038" y="11701"/>
              <a:ext cx="1934348" cy="902143"/>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cxnSp>
          <p:nvCxnSpPr>
            <p:cNvPr id="161" name="Straight Connector 160">
              <a:extLst>
                <a:ext uri="{FF2B5EF4-FFF2-40B4-BE49-F238E27FC236}">
                  <a16:creationId xmlns:a16="http://schemas.microsoft.com/office/drawing/2014/main" id="{D550783B-86B5-4CC2-A6F3-0E9262D4E8B3}"/>
                </a:ext>
              </a:extLst>
            </p:cNvPr>
            <p:cNvCxnSpPr>
              <a:cxnSpLocks/>
            </p:cNvCxnSpPr>
            <p:nvPr/>
          </p:nvCxnSpPr>
          <p:spPr>
            <a:xfrm>
              <a:off x="10378232" y="847163"/>
              <a:ext cx="676967" cy="0"/>
            </a:xfrm>
            <a:prstGeom prst="line">
              <a:avLst/>
            </a:prstGeom>
            <a:ln w="38100">
              <a:solidFill>
                <a:srgbClr val="9933FF"/>
              </a:solidFill>
              <a:prstDash val="sysDash"/>
            </a:ln>
          </p:spPr>
          <p:style>
            <a:lnRef idx="1">
              <a:schemeClr val="accent1"/>
            </a:lnRef>
            <a:fillRef idx="0">
              <a:schemeClr val="accent1"/>
            </a:fillRef>
            <a:effectRef idx="0">
              <a:schemeClr val="accent1"/>
            </a:effectRef>
            <a:fontRef idx="minor">
              <a:schemeClr val="tx1"/>
            </a:fontRef>
          </p:style>
        </p:cxnSp>
        <p:sp>
          <p:nvSpPr>
            <p:cNvPr id="162" name="TextBox 161">
              <a:extLst>
                <a:ext uri="{FF2B5EF4-FFF2-40B4-BE49-F238E27FC236}">
                  <a16:creationId xmlns:a16="http://schemas.microsoft.com/office/drawing/2014/main" id="{B3282205-CE53-44EB-AA99-DD103F0A7088}"/>
                </a:ext>
              </a:extLst>
            </p:cNvPr>
            <p:cNvSpPr txBox="1"/>
            <p:nvPr/>
          </p:nvSpPr>
          <p:spPr>
            <a:xfrm>
              <a:off x="11152133" y="778313"/>
              <a:ext cx="1043564" cy="123111"/>
            </a:xfrm>
            <a:prstGeom prst="rect">
              <a:avLst/>
            </a:prstGeom>
            <a:noFill/>
          </p:spPr>
          <p:txBody>
            <a:bodyPr wrap="square" lIns="0" tIns="0" rIns="0" bIns="0" rtlCol="0">
              <a:spAutoFit/>
            </a:bodyPr>
            <a:lstStyle/>
            <a:p>
              <a:pPr>
                <a:lnSpc>
                  <a:spcPct val="100000"/>
                </a:lnSpc>
                <a:spcBef>
                  <a:spcPts val="600"/>
                </a:spcBef>
              </a:pPr>
              <a:r>
                <a:rPr lang="en-GB" sz="800">
                  <a:solidFill>
                    <a:schemeClr val="accent1"/>
                  </a:solidFill>
                </a:rPr>
                <a:t>Heat  network</a:t>
              </a:r>
            </a:p>
          </p:txBody>
        </p:sp>
      </p:grpSp>
    </p:spTree>
    <p:extLst>
      <p:ext uri="{BB962C8B-B14F-4D97-AF65-F5344CB8AC3E}">
        <p14:creationId xmlns:p14="http://schemas.microsoft.com/office/powerpoint/2010/main" val="3248898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07544DE-28A5-187B-11F0-79E105CFDF35}"/>
              </a:ext>
            </a:extLst>
          </p:cNvPr>
          <p:cNvSpPr>
            <a:spLocks noGrp="1"/>
          </p:cNvSpPr>
          <p:nvPr>
            <p:ph type="sldNum" sz="quarter" idx="12"/>
          </p:nvPr>
        </p:nvSpPr>
        <p:spPr>
          <a:xfrm>
            <a:off x="540000" y="6374553"/>
            <a:ext cx="266400" cy="145195"/>
          </a:xfrm>
        </p:spPr>
        <p:txBody>
          <a:bodyPr/>
          <a:lstStyle/>
          <a:p>
            <a:fld id="{5BA07366-CB75-4AA8-9E5B-928B849F427C}" type="slidenum">
              <a:rPr lang="en-GB" smtClean="0"/>
              <a:t>32</a:t>
            </a:fld>
            <a:endParaRPr lang="en-GB"/>
          </a:p>
        </p:txBody>
      </p:sp>
      <p:graphicFrame>
        <p:nvGraphicFramePr>
          <p:cNvPr id="12" name="Table 12">
            <a:extLst>
              <a:ext uri="{FF2B5EF4-FFF2-40B4-BE49-F238E27FC236}">
                <a16:creationId xmlns:a16="http://schemas.microsoft.com/office/drawing/2014/main" id="{0ED9C046-E145-8375-65AC-6D74B129FCA8}"/>
              </a:ext>
            </a:extLst>
          </p:cNvPr>
          <p:cNvGraphicFramePr>
            <a:graphicFrameLocks noGrp="1"/>
          </p:cNvGraphicFramePr>
          <p:nvPr>
            <p:extLst>
              <p:ext uri="{D42A27DB-BD31-4B8C-83A1-F6EECF244321}">
                <p14:modId xmlns:p14="http://schemas.microsoft.com/office/powerpoint/2010/main" val="3596274327"/>
              </p:ext>
            </p:extLst>
          </p:nvPr>
        </p:nvGraphicFramePr>
        <p:xfrm>
          <a:off x="0" y="6065"/>
          <a:ext cx="12240000" cy="6840000"/>
        </p:xfrm>
        <a:graphic>
          <a:graphicData uri="http://schemas.openxmlformats.org/drawingml/2006/table">
            <a:tbl>
              <a:tblPr firstCol="1" bandRow="1">
                <a:tableStyleId>{5C22544A-7EE6-4342-B048-85BDC9FD1C3A}</a:tableStyleId>
              </a:tblPr>
              <a:tblGrid>
                <a:gridCol w="1224000">
                  <a:extLst>
                    <a:ext uri="{9D8B030D-6E8A-4147-A177-3AD203B41FA5}">
                      <a16:colId xmlns:a16="http://schemas.microsoft.com/office/drawing/2014/main" val="1608248868"/>
                    </a:ext>
                  </a:extLst>
                </a:gridCol>
                <a:gridCol w="4860000">
                  <a:extLst>
                    <a:ext uri="{9D8B030D-6E8A-4147-A177-3AD203B41FA5}">
                      <a16:colId xmlns:a16="http://schemas.microsoft.com/office/drawing/2014/main" val="247346671"/>
                    </a:ext>
                  </a:extLst>
                </a:gridCol>
                <a:gridCol w="1224000">
                  <a:extLst>
                    <a:ext uri="{9D8B030D-6E8A-4147-A177-3AD203B41FA5}">
                      <a16:colId xmlns:a16="http://schemas.microsoft.com/office/drawing/2014/main" val="3112085081"/>
                    </a:ext>
                  </a:extLst>
                </a:gridCol>
                <a:gridCol w="4932000">
                  <a:extLst>
                    <a:ext uri="{9D8B030D-6E8A-4147-A177-3AD203B41FA5}">
                      <a16:colId xmlns:a16="http://schemas.microsoft.com/office/drawing/2014/main" val="3915988822"/>
                    </a:ext>
                  </a:extLst>
                </a:gridCol>
              </a:tblGrid>
              <a:tr h="361038">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bg1"/>
                          </a:solidFill>
                        </a:rPr>
                        <a:t>UC6: </a:t>
                      </a:r>
                      <a:r>
                        <a:rPr lang="en-GB" sz="1200" dirty="0"/>
                        <a:t>TRANSITION OF NATURAL GAS NETWORKS TO LOW/ZERO CARBON FUEL NETWORKS</a:t>
                      </a:r>
                    </a:p>
                  </a:txBody>
                  <a:tcPr anchor="ctr">
                    <a:lnB w="38100" cap="flat" cmpd="sng" algn="ctr">
                      <a:solidFill>
                        <a:schemeClr val="bg1"/>
                      </a:solidFill>
                      <a:prstDash val="solid"/>
                      <a:round/>
                      <a:headEnd type="none" w="med" len="med"/>
                      <a:tailEnd type="none" w="med" len="med"/>
                    </a:lnB>
                  </a:tcPr>
                </a:tc>
                <a:tc hMerge="1">
                  <a:txBody>
                    <a:bodyPr/>
                    <a:lstStyle/>
                    <a:p>
                      <a:endParaRPr lang="en-GB" sz="1200">
                        <a:solidFill>
                          <a:schemeClr val="bg1"/>
                        </a:solidFill>
                      </a:endParaRPr>
                    </a:p>
                  </a:txBody>
                  <a:tcPr>
                    <a:solidFill>
                      <a:schemeClr val="tx2"/>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378060462"/>
                  </a:ext>
                </a:extLst>
              </a:tr>
              <a:tr h="550223">
                <a:tc>
                  <a:txBody>
                    <a:bodyPr/>
                    <a:lstStyle/>
                    <a:p>
                      <a:r>
                        <a:rPr lang="en-GB" sz="1000" dirty="0"/>
                        <a:t>Goal</a:t>
                      </a:r>
                    </a:p>
                  </a:txBody>
                  <a:tcPr>
                    <a:lnT w="38100" cap="flat" cmpd="sng" algn="ctr">
                      <a:solidFill>
                        <a:schemeClr val="bg1"/>
                      </a:solidFill>
                      <a:prstDash val="solid"/>
                      <a:round/>
                      <a:headEnd type="none" w="med" len="med"/>
                      <a:tailEnd type="none" w="med" len="med"/>
                    </a:lnT>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t>Running the electricity networks during partial switchover of gas networks to hydrogen. Efficient and co-ordinated network planning for gas (including biomethane) and hydrogen networks </a:t>
                      </a:r>
                    </a:p>
                  </a:txBody>
                  <a:tcPr>
                    <a:solidFill>
                      <a:schemeClr val="bg1">
                        <a:lumMod val="95000"/>
                      </a:schemeClr>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Associated Synergies/ Benefits</a:t>
                      </a:r>
                    </a:p>
                    <a:p>
                      <a:endParaRPr lang="en-GB" sz="1000" b="1" dirty="0">
                        <a:solidFill>
                          <a:schemeClr val="bg1"/>
                        </a:solidFill>
                      </a:endParaRPr>
                    </a:p>
                  </a:txBody>
                  <a:tcPr>
                    <a:solidFill>
                      <a:srgbClr val="0F204B"/>
                    </a:solidFill>
                  </a:tcPr>
                </a:tc>
                <a:tc rowSpan="2">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dirty="0"/>
                        <a:t>Decarbonisation of domestic and industrial heat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dirty="0"/>
                        <a:t>Support local economies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dirty="0"/>
                        <a:t>Wider societal benefits </a:t>
                      </a:r>
                    </a:p>
                  </a:txBody>
                  <a:tcPr>
                    <a:lnT w="38100" cap="flat" cmpd="sng" algn="ctr">
                      <a:solidFill>
                        <a:schemeClr val="bg1"/>
                      </a:solid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2793467315"/>
                  </a:ext>
                </a:extLst>
              </a:tr>
              <a:tr h="550223">
                <a:tc>
                  <a:txBody>
                    <a:bodyPr/>
                    <a:lstStyle/>
                    <a:p>
                      <a:r>
                        <a:rPr lang="en-GB" sz="1000"/>
                        <a:t>“Networked Energy” Elements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t>Onshore electricity and gas networks; hydrogen production; CCUS; onshore electricity generation; </a:t>
                      </a:r>
                    </a:p>
                    <a:p>
                      <a:endParaRPr lang="en-GB" sz="1000" dirty="0"/>
                    </a:p>
                  </a:txBody>
                  <a:tcPr>
                    <a:solidFill>
                      <a:schemeClr val="bg1">
                        <a:lumMod val="95000"/>
                      </a:schemeClr>
                    </a:solidFill>
                  </a:tcPr>
                </a:tc>
                <a:tc vMerge="1">
                  <a:txBody>
                    <a:bodyPr/>
                    <a:lstStyle/>
                    <a:p>
                      <a:endParaRPr lang="en-GB" sz="1000">
                        <a:solidFill>
                          <a:schemeClr val="bg1"/>
                        </a:solidFill>
                      </a:endParaRPr>
                    </a:p>
                  </a:txBody>
                  <a:tcPr>
                    <a:solidFill>
                      <a:srgbClr val="0F204B"/>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i="1"/>
                    </a:p>
                  </a:txBody>
                  <a:tcPr>
                    <a:solidFill>
                      <a:schemeClr val="bg1">
                        <a:lumMod val="95000"/>
                      </a:schemeClr>
                    </a:solidFill>
                  </a:tcPr>
                </a:tc>
                <a:extLst>
                  <a:ext uri="{0D108BD9-81ED-4DB2-BD59-A6C34878D82A}">
                    <a16:rowId xmlns:a16="http://schemas.microsoft.com/office/drawing/2014/main" val="1016739233"/>
                  </a:ext>
                </a:extLst>
              </a:tr>
              <a:tr h="111826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solidFill>
                            <a:schemeClr val="bg1"/>
                          </a:solidFill>
                        </a:rPr>
                        <a:t>Stakeholders</a:t>
                      </a:r>
                    </a:p>
                    <a:p>
                      <a:endParaRPr lang="en-GB" sz="1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a:t>Natural gas producers and users, hydrogen producers and users, power generators, storage operators, biomethane producers, gas and hydrogen networks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i="0">
                        <a:latin typeface="+mn-lt"/>
                      </a:endParaRPr>
                    </a:p>
                  </a:txBody>
                  <a:tcP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a:solidFill>
                            <a:schemeClr val="bg1"/>
                          </a:solidFill>
                        </a:rPr>
                        <a:t>Key Barriers and Dependencies</a:t>
                      </a:r>
                    </a:p>
                    <a:p>
                      <a:endParaRPr lang="en-GB" sz="1000" b="1">
                        <a:solidFill>
                          <a:schemeClr val="bg1"/>
                        </a:solidFill>
                      </a:endParaRPr>
                    </a:p>
                  </a:txBody>
                  <a:tcPr>
                    <a:solidFill>
                      <a:srgbClr val="0F204B"/>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i="0" dirty="0">
                          <a:latin typeface="+mn-lt"/>
                        </a:rPr>
                        <a:t>Interdependencies between gas network operation and power generation facilities, including CCGTs, OCGTs and gas engines that may be able to run on either hydrogen or methane.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i="0" dirty="0">
                          <a:latin typeface="+mn-lt"/>
                        </a:rPr>
                        <a:t>The main barrier is the uncertainty of the future role of gas networks – hydrogen, biomethane, natural gas or decommissioned.</a:t>
                      </a:r>
                    </a:p>
                  </a:txBody>
                  <a:tcPr>
                    <a:solidFill>
                      <a:schemeClr val="bg1">
                        <a:lumMod val="95000"/>
                      </a:schemeClr>
                    </a:solidFill>
                  </a:tcPr>
                </a:tc>
                <a:extLst>
                  <a:ext uri="{0D108BD9-81ED-4DB2-BD59-A6C34878D82A}">
                    <a16:rowId xmlns:a16="http://schemas.microsoft.com/office/drawing/2014/main" val="1998079933"/>
                  </a:ext>
                </a:extLst>
              </a:tr>
              <a:tr h="2743892">
                <a:tc>
                  <a:txBody>
                    <a:bodyPr/>
                    <a:lstStyle/>
                    <a:p>
                      <a:r>
                        <a:rPr lang="en-GB" sz="1000"/>
                        <a:t>Description</a:t>
                      </a:r>
                    </a:p>
                  </a:txBody>
                  <a:tcPr>
                    <a:lnB w="38100" cap="flat" cmpd="sng" algn="ctr">
                      <a:solidFill>
                        <a:schemeClr val="bg1"/>
                      </a:solidFill>
                      <a:prstDash val="solid"/>
                      <a:round/>
                      <a:headEnd type="none" w="med" len="med"/>
                      <a:tailEnd type="none" w="med" len="med"/>
                    </a:lnB>
                  </a:tcPr>
                </a:tc>
                <a:tc gridSpan="3">
                  <a:txBody>
                    <a:bodyPr/>
                    <a:lstStyle/>
                    <a:p>
                      <a:r>
                        <a:rPr lang="en-GB" sz="1000" dirty="0">
                          <a:solidFill>
                            <a:schemeClr val="tx1"/>
                          </a:solidFill>
                        </a:rPr>
                        <a:t>If the 2026 decision on the future of the gas networks allows some, or all, of the gas network to convert to hydrogen, the FSO will need to decide how it will operate the power network with an additional type of gas on the system.  Pipelines, directly connected customers, gas distribution </a:t>
                      </a:r>
                      <a:r>
                        <a:rPr lang="en-GB" sz="1000" dirty="0" err="1">
                          <a:solidFill>
                            <a:schemeClr val="tx1"/>
                          </a:solidFill>
                        </a:rPr>
                        <a:t>offtakers</a:t>
                      </a:r>
                      <a:r>
                        <a:rPr lang="en-GB" sz="1000" dirty="0">
                          <a:solidFill>
                            <a:schemeClr val="tx1"/>
                          </a:solidFill>
                        </a:rPr>
                        <a:t> and CCGTs will be compatible with either natural gas or hydrogen.  </a:t>
                      </a:r>
                    </a:p>
                    <a:p>
                      <a:endParaRPr lang="en-GB" sz="1000" dirty="0">
                        <a:solidFill>
                          <a:schemeClr val="tx1"/>
                        </a:solidFill>
                      </a:endParaRPr>
                    </a:p>
                    <a:p>
                      <a:r>
                        <a:rPr lang="en-GB" sz="1000" dirty="0">
                          <a:solidFill>
                            <a:schemeClr val="tx1"/>
                          </a:solidFill>
                        </a:rPr>
                        <a:t>The capacity to supply GB with hydrogen will not develop overnight. The H</a:t>
                      </a:r>
                      <a:r>
                        <a:rPr lang="en-GB" sz="1000" baseline="-25000" dirty="0">
                          <a:solidFill>
                            <a:schemeClr val="tx1"/>
                          </a:solidFill>
                        </a:rPr>
                        <a:t>2</a:t>
                      </a:r>
                      <a:r>
                        <a:rPr lang="en-GB" sz="1000" dirty="0">
                          <a:solidFill>
                            <a:schemeClr val="tx1"/>
                          </a:solidFill>
                        </a:rPr>
                        <a:t> networks strategy can take different directions. For example, we can convert zones of the system to 100% hydrogen, and we must consider the milestones to be in place to achieve this. There is also the option to blend natural gas with hydrogen in the NTS or electrify some zones and decommission some of the gas networks entirely. </a:t>
                      </a:r>
                    </a:p>
                    <a:p>
                      <a:endParaRPr lang="en-GB" sz="1000" i="0" dirty="0">
                        <a:solidFill>
                          <a:schemeClr val="tx1"/>
                        </a:solidFill>
                        <a:cs typeface="Arial"/>
                      </a:endParaRPr>
                    </a:p>
                    <a:p>
                      <a:r>
                        <a:rPr lang="en-GB" sz="1000" i="0" dirty="0">
                          <a:solidFill>
                            <a:schemeClr val="tx1"/>
                          </a:solidFill>
                          <a:cs typeface="Arial"/>
                        </a:rPr>
                        <a:t>In parallel, GB’s biomethane production will grow and this can be injected directly into existing gas networks with minimal changes. In some more rural regions, it might be possible to run part of the gas network primarily on biomethane if there is some electrification of demand – in these areas it will make less sense to convert to hydrogen or decommission gas networks. </a:t>
                      </a:r>
                    </a:p>
                    <a:p>
                      <a:endParaRPr lang="en-GB" sz="1000" i="0" u="sng" dirty="0">
                        <a:solidFill>
                          <a:schemeClr val="tx1"/>
                        </a:solidFill>
                      </a:endParaRPr>
                    </a:p>
                    <a:p>
                      <a:r>
                        <a:rPr lang="en-GB" sz="1000" i="0" u="none" dirty="0">
                          <a:solidFill>
                            <a:schemeClr val="tx1"/>
                          </a:solidFill>
                        </a:rPr>
                        <a:t>The FSO’s role expands across a number of considerations:</a:t>
                      </a:r>
                    </a:p>
                    <a:p>
                      <a:pPr marL="228600" indent="-228600">
                        <a:buAutoNum type="arabicPeriod"/>
                      </a:pPr>
                      <a:r>
                        <a:rPr lang="en-GB" sz="1000" dirty="0">
                          <a:solidFill>
                            <a:schemeClr val="tx1"/>
                          </a:solidFill>
                          <a:ea typeface="+mn-lt"/>
                          <a:cs typeface="+mn-lt"/>
                        </a:rPr>
                        <a:t>The FSO will need to </a:t>
                      </a:r>
                      <a:r>
                        <a:rPr lang="en-GB" sz="1000" b="1" dirty="0">
                          <a:solidFill>
                            <a:schemeClr val="tx1"/>
                          </a:solidFill>
                          <a:ea typeface="+mn-lt"/>
                          <a:cs typeface="+mn-lt"/>
                        </a:rPr>
                        <a:t>consider the impact of all these changes on electricity system operation </a:t>
                      </a:r>
                      <a:r>
                        <a:rPr lang="en-GB" sz="1000" dirty="0">
                          <a:solidFill>
                            <a:schemeClr val="tx1"/>
                          </a:solidFill>
                          <a:ea typeface="+mn-lt"/>
                          <a:cs typeface="+mn-lt"/>
                        </a:rPr>
                        <a:t>and system balancing whilst maintaining security of supply – including hydrogen produced from electrolysis and transported through gas networks to serve hydrogen peaking power plants. </a:t>
                      </a:r>
                    </a:p>
                    <a:p>
                      <a:pPr marL="228600" indent="-228600">
                        <a:buAutoNum type="arabicPeriod"/>
                      </a:pPr>
                      <a:r>
                        <a:rPr lang="en-GB" sz="1000" dirty="0">
                          <a:solidFill>
                            <a:schemeClr val="tx1"/>
                          </a:solidFill>
                          <a:ea typeface="+mn-lt"/>
                          <a:cs typeface="+mn-lt"/>
                        </a:rPr>
                        <a:t>As part of FSO’s </a:t>
                      </a:r>
                      <a:r>
                        <a:rPr lang="en-GB" sz="1000" b="1" dirty="0">
                          <a:solidFill>
                            <a:schemeClr val="tx1"/>
                          </a:solidFill>
                          <a:ea typeface="+mn-lt"/>
                          <a:cs typeface="+mn-lt"/>
                        </a:rPr>
                        <a:t>strategic network planning and advisory role </a:t>
                      </a:r>
                      <a:r>
                        <a:rPr lang="en-GB" sz="1000" dirty="0">
                          <a:solidFill>
                            <a:schemeClr val="tx1"/>
                          </a:solidFill>
                          <a:ea typeface="+mn-lt"/>
                          <a:cs typeface="+mn-lt"/>
                        </a:rPr>
                        <a:t>the FSO could provide an objective opinion on </a:t>
                      </a:r>
                      <a:r>
                        <a:rPr lang="en-GB" sz="1000" b="1" dirty="0">
                          <a:solidFill>
                            <a:schemeClr val="tx1"/>
                          </a:solidFill>
                          <a:ea typeface="+mn-lt"/>
                          <a:cs typeface="+mn-lt"/>
                        </a:rPr>
                        <a:t>the order, timing and development of future hydrogen conversion schemes, and biomethane expansion</a:t>
                      </a:r>
                      <a:r>
                        <a:rPr lang="en-GB" sz="1000" dirty="0">
                          <a:solidFill>
                            <a:schemeClr val="tx1"/>
                          </a:solidFill>
                          <a:ea typeface="+mn-lt"/>
                          <a:cs typeface="+mn-lt"/>
                        </a:rPr>
                        <a:t>, whilst maintaining security of supply and taking into account locational constraints and opportunities.</a:t>
                      </a:r>
                    </a:p>
                    <a:p>
                      <a:pPr marL="228600" indent="-228600">
                        <a:buAutoNum type="arabicPeriod"/>
                      </a:pPr>
                      <a:endParaRPr lang="en-GB" sz="1000" dirty="0">
                        <a:solidFill>
                          <a:schemeClr val="tx1"/>
                        </a:solidFill>
                        <a:ea typeface="+mn-lt"/>
                        <a:cs typeface="+mn-lt"/>
                      </a:endParaRPr>
                    </a:p>
                    <a:p>
                      <a:r>
                        <a:rPr lang="en-GB" sz="1000" dirty="0">
                          <a:solidFill>
                            <a:schemeClr val="tx1"/>
                          </a:solidFill>
                          <a:ea typeface="+mn-lt"/>
                          <a:cs typeface="+mn-lt"/>
                        </a:rPr>
                        <a:t>A desired outcome of this process would be a resilient and decarbonised energy system during the transition of the gas networks from natural gas to hydrogen and biomethane.</a:t>
                      </a:r>
                    </a:p>
                  </a:txBody>
                  <a:tcPr>
                    <a:lnB w="3810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GB" sz="1000"/>
                    </a:p>
                  </a:txBody>
                  <a:tcPr>
                    <a:lnB w="3810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GB" sz="1000"/>
                    </a:p>
                  </a:txBody>
                  <a:tcPr>
                    <a:lnB w="381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075743074"/>
                  </a:ext>
                </a:extLst>
              </a:tr>
              <a:tr h="1516362">
                <a:tc gridSpan="4">
                  <a:txBody>
                    <a:bodyPr/>
                    <a:lstStyle/>
                    <a:p>
                      <a:r>
                        <a:rPr lang="en-GB" sz="1000" dirty="0"/>
                        <a:t>What does it mean for the FSO?</a:t>
                      </a:r>
                    </a:p>
                    <a:p>
                      <a:r>
                        <a:rPr lang="en-GB" sz="1000" b="0" dirty="0">
                          <a:solidFill>
                            <a:schemeClr val="bg1"/>
                          </a:solidFill>
                        </a:rPr>
                        <a:t>The role of the FSO would be to:</a:t>
                      </a:r>
                    </a:p>
                    <a:p>
                      <a:pPr marL="228600" indent="-228600">
                        <a:buFont typeface="+mj-lt"/>
                        <a:buAutoNum type="arabicPeriod"/>
                      </a:pPr>
                      <a:r>
                        <a:rPr lang="en-GB" sz="1000" b="0" dirty="0">
                          <a:solidFill>
                            <a:schemeClr val="bg1"/>
                          </a:solidFill>
                        </a:rPr>
                        <a:t>Ensure security of supply and effective system operation for the electricity system during the transition of gas networks, which will affect the supply of gases to some dispatchable power generation facilities.</a:t>
                      </a:r>
                    </a:p>
                    <a:p>
                      <a:pPr marL="228600" indent="-228600">
                        <a:buFont typeface="+mj-lt"/>
                        <a:buAutoNum type="arabicPeriod"/>
                      </a:pPr>
                      <a:r>
                        <a:rPr lang="en-GB" sz="1000" b="0" dirty="0">
                          <a:solidFill>
                            <a:schemeClr val="bg1"/>
                          </a:solidFill>
                        </a:rPr>
                        <a:t>Facilitate co-ordination and collaboration with key stakeholders so that gas network developments are taken into account in strategic electricity system planning, including the future supply of gases (natural gas, biomethane and hydrogen) to dispatchable power stations and the switch of power generation facilities to hydrogen.</a:t>
                      </a:r>
                    </a:p>
                    <a:p>
                      <a:pPr marL="228600" indent="-228600">
                        <a:buFont typeface="+mj-lt"/>
                        <a:buAutoNum type="arabicPeriod"/>
                      </a:pPr>
                      <a:r>
                        <a:rPr lang="en-GB" sz="1000" b="0" dirty="0">
                          <a:solidFill>
                            <a:schemeClr val="bg1"/>
                          </a:solidFill>
                        </a:rPr>
                        <a:t>Provide advice for gas network planning based on requirements of the whole energy system e.g. if certain dispatchable power stations are essential to electricity system operation and security of supply.</a:t>
                      </a:r>
                    </a:p>
                    <a:p>
                      <a:pPr marL="228600" indent="-228600">
                        <a:buFont typeface="+mj-lt"/>
                        <a:buAutoNum type="arabicPeriod"/>
                      </a:pPr>
                      <a:r>
                        <a:rPr lang="en-GB" sz="1000" b="0" dirty="0">
                          <a:solidFill>
                            <a:schemeClr val="bg1"/>
                          </a:solidFill>
                        </a:rPr>
                        <a:t>Understand and assess the impact of the future of the gas networks on FSO’s gas functions and activities as suggested by Ofgem’s consultation on the role of the FSO ( i.e. gas strategic network planning, gas long-term supply and demand forecasting, gas market functions).</a:t>
                      </a:r>
                    </a:p>
                  </a:txBody>
                  <a:tcPr>
                    <a:lnT w="38100" cap="flat" cmpd="sng" algn="ctr">
                      <a:solidFill>
                        <a:schemeClr val="bg1"/>
                      </a:solidFill>
                      <a:prstDash val="solid"/>
                      <a:round/>
                      <a:headEnd type="none" w="med" len="med"/>
                      <a:tailEnd type="none" w="med" len="med"/>
                    </a:lnT>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i="1">
                          <a:solidFill>
                            <a:schemeClr val="tx1"/>
                          </a:solidFill>
                        </a:rPr>
                        <a:t>To be completed at later phase</a:t>
                      </a:r>
                      <a:endParaRPr lang="en-GB" sz="1100" i="1">
                        <a:solidFill>
                          <a:schemeClr val="tx1"/>
                        </a:solidFill>
                        <a:cs typeface="Arial"/>
                      </a:endParaRPr>
                    </a:p>
                  </a:txBody>
                  <a:tcPr>
                    <a:lnT w="38100" cap="flat" cmpd="sng" algn="ctr">
                      <a:solidFill>
                        <a:schemeClr val="bg1"/>
                      </a:solidFill>
                      <a:prstDash val="solid"/>
                      <a:round/>
                      <a:headEnd type="none" w="med" len="med"/>
                      <a:tailEnd type="none" w="med" len="med"/>
                    </a:lnT>
                    <a:solidFill>
                      <a:schemeClr val="bg1">
                        <a:lumMod val="95000"/>
                      </a:schemeClr>
                    </a:solidFill>
                  </a:tcPr>
                </a:tc>
                <a:tc hMerge="1">
                  <a:txBody>
                    <a:bodyPr/>
                    <a:lstStyle/>
                    <a:p>
                      <a:endParaRPr lang="en-GB"/>
                    </a:p>
                  </a:txBody>
                  <a:tcPr>
                    <a:lnT w="38100" cap="flat" cmpd="sng" algn="ctr">
                      <a:solidFill>
                        <a:schemeClr val="bg1"/>
                      </a:solidFill>
                      <a:prstDash val="solid"/>
                      <a:round/>
                      <a:headEnd type="none" w="med" len="med"/>
                      <a:tailEnd type="none" w="med" len="med"/>
                    </a:lnT>
                  </a:tcPr>
                </a:tc>
                <a:tc hMerge="1">
                  <a:txBody>
                    <a:bodyPr/>
                    <a:lstStyle/>
                    <a:p>
                      <a:endParaRPr lang="en-GB"/>
                    </a:p>
                  </a:txBody>
                  <a:tcPr/>
                </a:tc>
                <a:extLst>
                  <a:ext uri="{0D108BD9-81ED-4DB2-BD59-A6C34878D82A}">
                    <a16:rowId xmlns:a16="http://schemas.microsoft.com/office/drawing/2014/main" val="3965796589"/>
                  </a:ext>
                </a:extLst>
              </a:tr>
            </a:tbl>
          </a:graphicData>
        </a:graphic>
      </p:graphicFrame>
      <p:sp>
        <p:nvSpPr>
          <p:cNvPr id="9" name="Date Placeholder 8">
            <a:extLst>
              <a:ext uri="{FF2B5EF4-FFF2-40B4-BE49-F238E27FC236}">
                <a16:creationId xmlns:a16="http://schemas.microsoft.com/office/drawing/2014/main" id="{EA791A55-3429-B183-B967-A1701F044660}"/>
              </a:ext>
            </a:extLst>
          </p:cNvPr>
          <p:cNvSpPr>
            <a:spLocks noGrp="1"/>
          </p:cNvSpPr>
          <p:nvPr>
            <p:ph type="dt" sz="half" idx="10"/>
          </p:nvPr>
        </p:nvSpPr>
        <p:spPr/>
        <p:txBody>
          <a:bodyPr/>
          <a:lstStyle/>
          <a:p>
            <a:fld id="{074D018B-946F-4DEB-B769-5ABC0FA02363}" type="datetime4">
              <a:rPr lang="en-GB" smtClean="0"/>
              <a:t>23 January 2024</a:t>
            </a:fld>
            <a:endParaRPr lang="en-GB"/>
          </a:p>
        </p:txBody>
      </p:sp>
      <p:pic>
        <p:nvPicPr>
          <p:cNvPr id="11" name="Picture 10">
            <a:extLst>
              <a:ext uri="{FF2B5EF4-FFF2-40B4-BE49-F238E27FC236}">
                <a16:creationId xmlns:a16="http://schemas.microsoft.com/office/drawing/2014/main" id="{5F4AAF6C-5FE3-4DDC-B461-6297F3E8DB82}"/>
              </a:ext>
            </a:extLst>
          </p:cNvPr>
          <p:cNvPicPr>
            <a:picLocks noChangeAspect="1"/>
          </p:cNvPicPr>
          <p:nvPr/>
        </p:nvPicPr>
        <p:blipFill>
          <a:blip r:embed="rId3"/>
          <a:stretch>
            <a:fillRect/>
          </a:stretch>
        </p:blipFill>
        <p:spPr>
          <a:xfrm>
            <a:off x="11904000" y="24324"/>
            <a:ext cx="288000" cy="302741"/>
          </a:xfrm>
          <a:prstGeom prst="rect">
            <a:avLst/>
          </a:prstGeom>
        </p:spPr>
      </p:pic>
      <p:sp>
        <p:nvSpPr>
          <p:cNvPr id="13" name="TextBox 12">
            <a:extLst>
              <a:ext uri="{FF2B5EF4-FFF2-40B4-BE49-F238E27FC236}">
                <a16:creationId xmlns:a16="http://schemas.microsoft.com/office/drawing/2014/main" id="{F7019AF7-67EB-4AE9-B7F4-2933279D6574}"/>
              </a:ext>
            </a:extLst>
          </p:cNvPr>
          <p:cNvSpPr txBox="1"/>
          <p:nvPr/>
        </p:nvSpPr>
        <p:spPr>
          <a:xfrm>
            <a:off x="10977567" y="19288"/>
            <a:ext cx="288000" cy="307777"/>
          </a:xfrm>
          <a:prstGeom prst="rect">
            <a:avLst/>
          </a:prstGeom>
          <a:noFill/>
        </p:spPr>
        <p:txBody>
          <a:bodyPr wrap="square" lIns="0" tIns="0" rIns="0" bIns="0" rtlCol="0">
            <a:spAutoFit/>
          </a:bodyPr>
          <a:lstStyle/>
          <a:p>
            <a:pPr algn="l">
              <a:lnSpc>
                <a:spcPct val="100000"/>
              </a:lnSpc>
              <a:spcBef>
                <a:spcPts val="600"/>
              </a:spcBef>
            </a:pPr>
            <a:r>
              <a:rPr lang="en-GB" sz="2000" b="1" dirty="0">
                <a:solidFill>
                  <a:schemeClr val="bg1"/>
                </a:solidFill>
              </a:rPr>
              <a:t>H</a:t>
            </a:r>
            <a:r>
              <a:rPr lang="en-GB" sz="2000" b="1" baseline="-25000" dirty="0">
                <a:solidFill>
                  <a:schemeClr val="bg1"/>
                </a:solidFill>
              </a:rPr>
              <a:t>2</a:t>
            </a:r>
          </a:p>
        </p:txBody>
      </p:sp>
      <p:pic>
        <p:nvPicPr>
          <p:cNvPr id="14" name="Picture 13">
            <a:extLst>
              <a:ext uri="{FF2B5EF4-FFF2-40B4-BE49-F238E27FC236}">
                <a16:creationId xmlns:a16="http://schemas.microsoft.com/office/drawing/2014/main" id="{148B205C-B03C-4B66-A813-AADE9F921247}"/>
              </a:ext>
            </a:extLst>
          </p:cNvPr>
          <p:cNvPicPr>
            <a:picLocks noChangeAspect="1"/>
          </p:cNvPicPr>
          <p:nvPr/>
        </p:nvPicPr>
        <p:blipFill>
          <a:blip r:embed="rId4"/>
          <a:stretch>
            <a:fillRect/>
          </a:stretch>
        </p:blipFill>
        <p:spPr>
          <a:xfrm>
            <a:off x="10559501" y="28419"/>
            <a:ext cx="368850" cy="298646"/>
          </a:xfrm>
          <a:prstGeom prst="rect">
            <a:avLst/>
          </a:prstGeom>
        </p:spPr>
      </p:pic>
      <p:grpSp>
        <p:nvGrpSpPr>
          <p:cNvPr id="15" name="Group 14">
            <a:extLst>
              <a:ext uri="{FF2B5EF4-FFF2-40B4-BE49-F238E27FC236}">
                <a16:creationId xmlns:a16="http://schemas.microsoft.com/office/drawing/2014/main" id="{EBB3FA4D-A9A1-4FB3-AC49-D6503C7BC0E3}"/>
              </a:ext>
            </a:extLst>
          </p:cNvPr>
          <p:cNvGrpSpPr/>
          <p:nvPr/>
        </p:nvGrpSpPr>
        <p:grpSpPr>
          <a:xfrm>
            <a:off x="11314783" y="38103"/>
            <a:ext cx="540000" cy="288962"/>
            <a:chOff x="4728099" y="2599409"/>
            <a:chExt cx="2630948" cy="1748363"/>
          </a:xfrm>
        </p:grpSpPr>
        <p:pic>
          <p:nvPicPr>
            <p:cNvPr id="16" name="Picture 15">
              <a:extLst>
                <a:ext uri="{FF2B5EF4-FFF2-40B4-BE49-F238E27FC236}">
                  <a16:creationId xmlns:a16="http://schemas.microsoft.com/office/drawing/2014/main" id="{51406F88-20AC-44A9-B7A9-6BF8AB392CF0}"/>
                </a:ext>
              </a:extLst>
            </p:cNvPr>
            <p:cNvPicPr>
              <a:picLocks noChangeAspect="1"/>
            </p:cNvPicPr>
            <p:nvPr/>
          </p:nvPicPr>
          <p:blipFill>
            <a:blip r:embed="rId5"/>
            <a:stretch>
              <a:fillRect/>
            </a:stretch>
          </p:blipFill>
          <p:spPr>
            <a:xfrm>
              <a:off x="4728099" y="2599409"/>
              <a:ext cx="2630948" cy="1748363"/>
            </a:xfrm>
            <a:prstGeom prst="rect">
              <a:avLst/>
            </a:prstGeom>
          </p:spPr>
        </p:pic>
        <p:sp>
          <p:nvSpPr>
            <p:cNvPr id="17" name="TextBox 16">
              <a:extLst>
                <a:ext uri="{FF2B5EF4-FFF2-40B4-BE49-F238E27FC236}">
                  <a16:creationId xmlns:a16="http://schemas.microsoft.com/office/drawing/2014/main" id="{3E099EB8-EDFB-4B8A-8AD5-98028F33B58C}"/>
                </a:ext>
              </a:extLst>
            </p:cNvPr>
            <p:cNvSpPr txBox="1"/>
            <p:nvPr/>
          </p:nvSpPr>
          <p:spPr>
            <a:xfrm>
              <a:off x="5282615" y="3356991"/>
              <a:ext cx="1440157" cy="744882"/>
            </a:xfrm>
            <a:prstGeom prst="rect">
              <a:avLst/>
            </a:prstGeom>
            <a:noFill/>
          </p:spPr>
          <p:txBody>
            <a:bodyPr wrap="square" lIns="0" tIns="0" rIns="0" bIns="0" rtlCol="0">
              <a:spAutoFit/>
            </a:bodyPr>
            <a:lstStyle/>
            <a:p>
              <a:pPr algn="l">
                <a:lnSpc>
                  <a:spcPct val="100000"/>
                </a:lnSpc>
                <a:spcBef>
                  <a:spcPts val="600"/>
                </a:spcBef>
              </a:pPr>
              <a:r>
                <a:rPr lang="en-GB" sz="800" b="1" dirty="0">
                  <a:solidFill>
                    <a:schemeClr val="bg1"/>
                  </a:solidFill>
                </a:rPr>
                <a:t>CCUS</a:t>
              </a:r>
              <a:endParaRPr lang="en-GB" sz="1200" b="1" dirty="0">
                <a:solidFill>
                  <a:schemeClr val="bg1"/>
                </a:solidFill>
              </a:endParaRPr>
            </a:p>
          </p:txBody>
        </p:sp>
      </p:grpSp>
    </p:spTree>
    <p:extLst>
      <p:ext uri="{BB962C8B-B14F-4D97-AF65-F5344CB8AC3E}">
        <p14:creationId xmlns:p14="http://schemas.microsoft.com/office/powerpoint/2010/main" val="32309736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8" name="Connector: Elbow 87">
            <a:extLst>
              <a:ext uri="{FF2B5EF4-FFF2-40B4-BE49-F238E27FC236}">
                <a16:creationId xmlns:a16="http://schemas.microsoft.com/office/drawing/2014/main" id="{9C84DDE7-AF42-BBDA-42B8-883BCC524EE0}"/>
              </a:ext>
            </a:extLst>
          </p:cNvPr>
          <p:cNvCxnSpPr>
            <a:cxnSpLocks/>
            <a:stCxn id="90" idx="3"/>
          </p:cNvCxnSpPr>
          <p:nvPr/>
        </p:nvCxnSpPr>
        <p:spPr>
          <a:xfrm flipV="1">
            <a:off x="4108764" y="4006883"/>
            <a:ext cx="2497791" cy="957596"/>
          </a:xfrm>
          <a:prstGeom prst="bentConnector3">
            <a:avLst>
              <a:gd name="adj1" fmla="val 3133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203" name="Group 202">
            <a:extLst>
              <a:ext uri="{FF2B5EF4-FFF2-40B4-BE49-F238E27FC236}">
                <a16:creationId xmlns:a16="http://schemas.microsoft.com/office/drawing/2014/main" id="{DE93B20C-5117-20D7-9358-B16DB98C71D7}"/>
              </a:ext>
            </a:extLst>
          </p:cNvPr>
          <p:cNvGrpSpPr/>
          <p:nvPr/>
        </p:nvGrpSpPr>
        <p:grpSpPr>
          <a:xfrm>
            <a:off x="5835643" y="3883281"/>
            <a:ext cx="324000" cy="255703"/>
            <a:chOff x="5883273" y="3682113"/>
            <a:chExt cx="324000" cy="255703"/>
          </a:xfrm>
        </p:grpSpPr>
        <p:sp>
          <p:nvSpPr>
            <p:cNvPr id="5" name="Rectangle 4">
              <a:extLst>
                <a:ext uri="{FF2B5EF4-FFF2-40B4-BE49-F238E27FC236}">
                  <a16:creationId xmlns:a16="http://schemas.microsoft.com/office/drawing/2014/main" id="{43519210-852E-6914-D824-84D320D54892}"/>
                </a:ext>
              </a:extLst>
            </p:cNvPr>
            <p:cNvSpPr/>
            <p:nvPr/>
          </p:nvSpPr>
          <p:spPr>
            <a:xfrm>
              <a:off x="5883273" y="3733673"/>
              <a:ext cx="324000" cy="152582"/>
            </a:xfrm>
            <a:prstGeom prst="rect">
              <a:avLst/>
            </a:prstGeom>
            <a:solidFill>
              <a:srgbClr val="F2F2F2">
                <a:alpha val="81961"/>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272" name="Rectangle 271">
              <a:extLst>
                <a:ext uri="{FF2B5EF4-FFF2-40B4-BE49-F238E27FC236}">
                  <a16:creationId xmlns:a16="http://schemas.microsoft.com/office/drawing/2014/main" id="{7328FD76-A993-50E6-B7D4-DA518EAB8C1B}"/>
                </a:ext>
              </a:extLst>
            </p:cNvPr>
            <p:cNvSpPr/>
            <p:nvPr/>
          </p:nvSpPr>
          <p:spPr>
            <a:xfrm>
              <a:off x="5883273" y="3682113"/>
              <a:ext cx="324000" cy="255703"/>
            </a:xfrm>
            <a:prstGeom prst="rect">
              <a:avLst/>
            </a:prstGeom>
            <a:solidFill>
              <a:srgbClr val="F2F2F2">
                <a:alpha val="50196"/>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grpSp>
      <p:sp>
        <p:nvSpPr>
          <p:cNvPr id="4" name="Slide Number Placeholder 3">
            <a:extLst>
              <a:ext uri="{FF2B5EF4-FFF2-40B4-BE49-F238E27FC236}">
                <a16:creationId xmlns:a16="http://schemas.microsoft.com/office/drawing/2014/main" id="{D49BD5B0-4218-B8D9-FD85-04D56C273EC1}"/>
              </a:ext>
            </a:extLst>
          </p:cNvPr>
          <p:cNvSpPr>
            <a:spLocks noGrp="1"/>
          </p:cNvSpPr>
          <p:nvPr>
            <p:ph type="sldNum" sz="quarter" idx="12"/>
          </p:nvPr>
        </p:nvSpPr>
        <p:spPr/>
        <p:txBody>
          <a:bodyPr/>
          <a:lstStyle/>
          <a:p>
            <a:fld id="{5BA07366-CB75-4AA8-9E5B-928B849F427C}" type="slidenum">
              <a:rPr lang="en-GB" smtClean="0"/>
              <a:t>33</a:t>
            </a:fld>
            <a:endParaRPr lang="en-GB"/>
          </a:p>
        </p:txBody>
      </p:sp>
      <p:sp>
        <p:nvSpPr>
          <p:cNvPr id="295" name="Title 1">
            <a:extLst>
              <a:ext uri="{FF2B5EF4-FFF2-40B4-BE49-F238E27FC236}">
                <a16:creationId xmlns:a16="http://schemas.microsoft.com/office/drawing/2014/main" id="{48C90619-A31E-9492-1391-CE5CC8ABB982}"/>
              </a:ext>
            </a:extLst>
          </p:cNvPr>
          <p:cNvSpPr txBox="1">
            <a:spLocks/>
          </p:cNvSpPr>
          <p:nvPr/>
        </p:nvSpPr>
        <p:spPr>
          <a:xfrm>
            <a:off x="97411" y="385010"/>
            <a:ext cx="11110914" cy="936000"/>
          </a:xfrm>
          <a:prstGeom prst="rect">
            <a:avLst/>
          </a:prstGeom>
        </p:spPr>
        <p:txBody>
          <a:bodyPr vert="horz" lIns="0" tIns="0" rIns="0" bIns="0" rtlCol="0" anchor="t" anchorCtr="0">
            <a:noAutofit/>
          </a:bodyPr>
          <a:lstStyle>
            <a:lvl1pPr algn="l" defTabSz="914400" rtl="0" eaLnBrk="1" latinLnBrk="0" hangingPunct="1">
              <a:lnSpc>
                <a:spcPct val="83000"/>
              </a:lnSpc>
              <a:spcBef>
                <a:spcPct val="0"/>
              </a:spcBef>
              <a:buNone/>
              <a:defRPr sz="3600" b="0" kern="1200">
                <a:solidFill>
                  <a:schemeClr val="accent1"/>
                </a:solidFill>
                <a:latin typeface="+mj-lt"/>
                <a:ea typeface="+mj-ea"/>
                <a:cs typeface="+mj-cs"/>
              </a:defRPr>
            </a:lvl1pPr>
          </a:lstStyle>
          <a:p>
            <a:r>
              <a:rPr lang="en-GB" sz="3200" dirty="0"/>
              <a:t>3.2 Use case 7</a:t>
            </a:r>
          </a:p>
        </p:txBody>
      </p:sp>
      <p:grpSp>
        <p:nvGrpSpPr>
          <p:cNvPr id="226" name="Group 225">
            <a:extLst>
              <a:ext uri="{FF2B5EF4-FFF2-40B4-BE49-F238E27FC236}">
                <a16:creationId xmlns:a16="http://schemas.microsoft.com/office/drawing/2014/main" id="{2232B54C-0C1C-3188-F3E2-43758C52BE56}"/>
              </a:ext>
            </a:extLst>
          </p:cNvPr>
          <p:cNvGrpSpPr/>
          <p:nvPr/>
        </p:nvGrpSpPr>
        <p:grpSpPr>
          <a:xfrm>
            <a:off x="10511723" y="2477175"/>
            <a:ext cx="773229" cy="840637"/>
            <a:chOff x="10036997" y="3421593"/>
            <a:chExt cx="773229" cy="840637"/>
          </a:xfrm>
        </p:grpSpPr>
        <p:sp>
          <p:nvSpPr>
            <p:cNvPr id="95" name="TextBox 94">
              <a:extLst>
                <a:ext uri="{FF2B5EF4-FFF2-40B4-BE49-F238E27FC236}">
                  <a16:creationId xmlns:a16="http://schemas.microsoft.com/office/drawing/2014/main" id="{7BB5077F-57DD-AA98-43E5-D4C07B0E8D4A}"/>
                </a:ext>
              </a:extLst>
            </p:cNvPr>
            <p:cNvSpPr txBox="1"/>
            <p:nvPr/>
          </p:nvSpPr>
          <p:spPr>
            <a:xfrm>
              <a:off x="10036997" y="3954453"/>
              <a:ext cx="773229" cy="307777"/>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OFFSHORE WIND</a:t>
              </a:r>
            </a:p>
          </p:txBody>
        </p:sp>
        <p:pic>
          <p:nvPicPr>
            <p:cNvPr id="98" name="Picture 97">
              <a:extLst>
                <a:ext uri="{FF2B5EF4-FFF2-40B4-BE49-F238E27FC236}">
                  <a16:creationId xmlns:a16="http://schemas.microsoft.com/office/drawing/2014/main" id="{EC4D5494-0997-70EC-0C9C-1AAF83990E54}"/>
                </a:ext>
              </a:extLst>
            </p:cNvPr>
            <p:cNvPicPr>
              <a:picLocks noChangeAspect="1"/>
            </p:cNvPicPr>
            <p:nvPr/>
          </p:nvPicPr>
          <p:blipFill>
            <a:blip r:embed="rId3"/>
            <a:stretch>
              <a:fillRect/>
            </a:stretch>
          </p:blipFill>
          <p:spPr>
            <a:xfrm>
              <a:off x="10154242" y="3421593"/>
              <a:ext cx="538739" cy="518367"/>
            </a:xfrm>
            <a:prstGeom prst="rect">
              <a:avLst/>
            </a:prstGeom>
          </p:spPr>
        </p:pic>
      </p:grpSp>
      <p:sp>
        <p:nvSpPr>
          <p:cNvPr id="156" name="Oval 155">
            <a:extLst>
              <a:ext uri="{FF2B5EF4-FFF2-40B4-BE49-F238E27FC236}">
                <a16:creationId xmlns:a16="http://schemas.microsoft.com/office/drawing/2014/main" id="{B1E327E3-79B6-E240-D63B-1962AC0F1C14}"/>
              </a:ext>
            </a:extLst>
          </p:cNvPr>
          <p:cNvSpPr/>
          <p:nvPr/>
        </p:nvSpPr>
        <p:spPr>
          <a:xfrm>
            <a:off x="9045584" y="2791369"/>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1</a:t>
            </a:r>
          </a:p>
        </p:txBody>
      </p:sp>
      <p:sp>
        <p:nvSpPr>
          <p:cNvPr id="256" name="Speech Bubble: Rectangle 255">
            <a:extLst>
              <a:ext uri="{FF2B5EF4-FFF2-40B4-BE49-F238E27FC236}">
                <a16:creationId xmlns:a16="http://schemas.microsoft.com/office/drawing/2014/main" id="{477FF350-18C4-0496-062D-64000F1A23CD}"/>
              </a:ext>
            </a:extLst>
          </p:cNvPr>
          <p:cNvSpPr/>
          <p:nvPr/>
        </p:nvSpPr>
        <p:spPr>
          <a:xfrm>
            <a:off x="9902208" y="3331718"/>
            <a:ext cx="1140978" cy="432000"/>
          </a:xfrm>
          <a:prstGeom prst="wedgeRectCallout">
            <a:avLst>
              <a:gd name="adj1" fmla="val -97229"/>
              <a:gd name="adj2" fmla="val -124738"/>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solidFill>
                  <a:schemeClr val="bg1"/>
                </a:solidFill>
              </a:rPr>
              <a:t>Wind farm and electrolysis build</a:t>
            </a:r>
            <a:endParaRPr lang="en-GB" sz="1000"/>
          </a:p>
        </p:txBody>
      </p:sp>
      <p:grpSp>
        <p:nvGrpSpPr>
          <p:cNvPr id="38" name="Group 37">
            <a:extLst>
              <a:ext uri="{FF2B5EF4-FFF2-40B4-BE49-F238E27FC236}">
                <a16:creationId xmlns:a16="http://schemas.microsoft.com/office/drawing/2014/main" id="{A8DAE6AC-ADEC-CFF6-EE1D-437792EAB611}"/>
              </a:ext>
            </a:extLst>
          </p:cNvPr>
          <p:cNvGrpSpPr/>
          <p:nvPr/>
        </p:nvGrpSpPr>
        <p:grpSpPr>
          <a:xfrm>
            <a:off x="7766226" y="2456305"/>
            <a:ext cx="1044000" cy="707883"/>
            <a:chOff x="9537002" y="4856990"/>
            <a:chExt cx="1044000" cy="707883"/>
          </a:xfrm>
        </p:grpSpPr>
        <p:pic>
          <p:nvPicPr>
            <p:cNvPr id="43" name="Picture 42">
              <a:extLst>
                <a:ext uri="{FF2B5EF4-FFF2-40B4-BE49-F238E27FC236}">
                  <a16:creationId xmlns:a16="http://schemas.microsoft.com/office/drawing/2014/main" id="{E1BF88ED-B46C-ED3C-6247-7F3F4BF8746C}"/>
                </a:ext>
              </a:extLst>
            </p:cNvPr>
            <p:cNvPicPr>
              <a:picLocks noChangeAspect="1"/>
            </p:cNvPicPr>
            <p:nvPr/>
          </p:nvPicPr>
          <p:blipFill>
            <a:blip r:embed="rId4"/>
            <a:stretch>
              <a:fillRect/>
            </a:stretch>
          </p:blipFill>
          <p:spPr>
            <a:xfrm>
              <a:off x="9819068" y="4856990"/>
              <a:ext cx="479868" cy="569273"/>
            </a:xfrm>
            <a:prstGeom prst="rect">
              <a:avLst/>
            </a:prstGeom>
          </p:spPr>
        </p:pic>
        <p:sp>
          <p:nvSpPr>
            <p:cNvPr id="44" name="TextBox 43">
              <a:extLst>
                <a:ext uri="{FF2B5EF4-FFF2-40B4-BE49-F238E27FC236}">
                  <a16:creationId xmlns:a16="http://schemas.microsoft.com/office/drawing/2014/main" id="{43DB17DD-E6A3-4B47-E9EE-72925B13B085}"/>
                </a:ext>
              </a:extLst>
            </p:cNvPr>
            <p:cNvSpPr txBox="1"/>
            <p:nvPr/>
          </p:nvSpPr>
          <p:spPr>
            <a:xfrm>
              <a:off x="9537002" y="5410985"/>
              <a:ext cx="1044000" cy="153888"/>
            </a:xfrm>
            <a:prstGeom prst="rect">
              <a:avLst/>
            </a:prstGeom>
            <a:noFill/>
          </p:spPr>
          <p:txBody>
            <a:bodyPr wrap="square" lIns="0" tIns="0" rIns="0" bIns="0" rtlCol="0">
              <a:spAutoFit/>
            </a:bodyPr>
            <a:lstStyle/>
            <a:p>
              <a:pPr algn="l">
                <a:lnSpc>
                  <a:spcPct val="100000"/>
                </a:lnSpc>
                <a:spcBef>
                  <a:spcPts val="600"/>
                </a:spcBef>
              </a:pPr>
              <a:r>
                <a:rPr lang="en-GB" sz="1000">
                  <a:solidFill>
                    <a:schemeClr val="accent6"/>
                  </a:solidFill>
                </a:rPr>
                <a:t>ELECTROLYSER</a:t>
              </a:r>
            </a:p>
          </p:txBody>
        </p:sp>
      </p:grpSp>
      <p:cxnSp>
        <p:nvCxnSpPr>
          <p:cNvPr id="80" name="Connector: Elbow 79">
            <a:extLst>
              <a:ext uri="{FF2B5EF4-FFF2-40B4-BE49-F238E27FC236}">
                <a16:creationId xmlns:a16="http://schemas.microsoft.com/office/drawing/2014/main" id="{C4FA8267-0756-8FA2-7B78-2F721D36FAA0}"/>
              </a:ext>
            </a:extLst>
          </p:cNvPr>
          <p:cNvCxnSpPr>
            <a:cxnSpLocks/>
            <a:stCxn id="98" idx="1"/>
          </p:cNvCxnSpPr>
          <p:nvPr/>
        </p:nvCxnSpPr>
        <p:spPr>
          <a:xfrm rot="10800000" flipV="1">
            <a:off x="7356922" y="2736358"/>
            <a:ext cx="3272046" cy="981789"/>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277" name="Group 276">
            <a:extLst>
              <a:ext uri="{FF2B5EF4-FFF2-40B4-BE49-F238E27FC236}">
                <a16:creationId xmlns:a16="http://schemas.microsoft.com/office/drawing/2014/main" id="{DC475D51-7A1B-B635-749A-34642E857A81}"/>
              </a:ext>
            </a:extLst>
          </p:cNvPr>
          <p:cNvGrpSpPr/>
          <p:nvPr/>
        </p:nvGrpSpPr>
        <p:grpSpPr>
          <a:xfrm>
            <a:off x="7747606" y="3720940"/>
            <a:ext cx="749274" cy="200755"/>
            <a:chOff x="4324940" y="3867185"/>
            <a:chExt cx="749274" cy="200755"/>
          </a:xfrm>
        </p:grpSpPr>
        <p:sp>
          <p:nvSpPr>
            <p:cNvPr id="278" name="TextBox 277">
              <a:extLst>
                <a:ext uri="{FF2B5EF4-FFF2-40B4-BE49-F238E27FC236}">
                  <a16:creationId xmlns:a16="http://schemas.microsoft.com/office/drawing/2014/main" id="{786EF362-2422-BDA9-436B-F52BDBE36AE9}"/>
                </a:ext>
              </a:extLst>
            </p:cNvPr>
            <p:cNvSpPr txBox="1"/>
            <p:nvPr/>
          </p:nvSpPr>
          <p:spPr>
            <a:xfrm>
              <a:off x="4324940" y="3898616"/>
              <a:ext cx="749274" cy="169324"/>
            </a:xfrm>
            <a:prstGeom prst="rect">
              <a:avLst/>
            </a:prstGeom>
            <a:noFill/>
          </p:spPr>
          <p:txBody>
            <a:bodyPr wrap="square" lIns="0" tIns="0" rIns="0" bIns="0" rtlCol="0">
              <a:spAutoFit/>
            </a:bodyPr>
            <a:lstStyle/>
            <a:p>
              <a:pPr algn="ctr">
                <a:lnSpc>
                  <a:spcPct val="100000"/>
                </a:lnSpc>
                <a:spcBef>
                  <a:spcPts val="600"/>
                </a:spcBef>
              </a:pPr>
              <a:r>
                <a:rPr lang="en-GB" sz="1100">
                  <a:solidFill>
                    <a:srgbClr val="FF0000"/>
                  </a:solidFill>
                </a:rPr>
                <a:t>Constraint</a:t>
              </a:r>
            </a:p>
          </p:txBody>
        </p:sp>
        <p:cxnSp>
          <p:nvCxnSpPr>
            <p:cNvPr id="279" name="Straight Connector 278">
              <a:extLst>
                <a:ext uri="{FF2B5EF4-FFF2-40B4-BE49-F238E27FC236}">
                  <a16:creationId xmlns:a16="http://schemas.microsoft.com/office/drawing/2014/main" id="{98C1B721-DE26-658E-2C82-0BB137BF87DB}"/>
                </a:ext>
              </a:extLst>
            </p:cNvPr>
            <p:cNvCxnSpPr>
              <a:cxnSpLocks/>
            </p:cNvCxnSpPr>
            <p:nvPr/>
          </p:nvCxnSpPr>
          <p:spPr>
            <a:xfrm flipH="1">
              <a:off x="4379441" y="3867185"/>
              <a:ext cx="640273" cy="0"/>
            </a:xfrm>
            <a:prstGeom prst="line">
              <a:avLst/>
            </a:prstGeom>
            <a:ln w="76200">
              <a:solidFill>
                <a:srgbClr val="FF0000"/>
              </a:solidFill>
              <a:tailEnd type="none"/>
            </a:ln>
          </p:spPr>
          <p:style>
            <a:lnRef idx="1">
              <a:schemeClr val="accent1"/>
            </a:lnRef>
            <a:fillRef idx="0">
              <a:schemeClr val="accent1"/>
            </a:fillRef>
            <a:effectRef idx="0">
              <a:schemeClr val="accent1"/>
            </a:effectRef>
            <a:fontRef idx="minor">
              <a:schemeClr val="tx1"/>
            </a:fontRef>
          </p:style>
        </p:cxnSp>
      </p:grpSp>
      <p:cxnSp>
        <p:nvCxnSpPr>
          <p:cNvPr id="92" name="Connector: Elbow 91">
            <a:extLst>
              <a:ext uri="{FF2B5EF4-FFF2-40B4-BE49-F238E27FC236}">
                <a16:creationId xmlns:a16="http://schemas.microsoft.com/office/drawing/2014/main" id="{BD1BB4AA-DDF9-AAAA-1A82-2C5BEEE2E1CA}"/>
              </a:ext>
            </a:extLst>
          </p:cNvPr>
          <p:cNvCxnSpPr>
            <a:cxnSpLocks/>
            <a:stCxn id="98" idx="1"/>
            <a:endCxn id="43" idx="3"/>
          </p:cNvCxnSpPr>
          <p:nvPr/>
        </p:nvCxnSpPr>
        <p:spPr>
          <a:xfrm rot="10800000" flipV="1">
            <a:off x="8528160" y="2736358"/>
            <a:ext cx="2100808" cy="4583"/>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Connector: Elbow 58">
            <a:extLst>
              <a:ext uri="{FF2B5EF4-FFF2-40B4-BE49-F238E27FC236}">
                <a16:creationId xmlns:a16="http://schemas.microsoft.com/office/drawing/2014/main" id="{C275212E-579E-FB78-1E5F-EF86A6D2067E}"/>
              </a:ext>
            </a:extLst>
          </p:cNvPr>
          <p:cNvCxnSpPr>
            <a:cxnSpLocks/>
            <a:stCxn id="43" idx="1"/>
          </p:cNvCxnSpPr>
          <p:nvPr/>
        </p:nvCxnSpPr>
        <p:spPr>
          <a:xfrm rot="10800000" flipV="1">
            <a:off x="6101036" y="2740942"/>
            <a:ext cx="1947257" cy="233166"/>
          </a:xfrm>
          <a:prstGeom prst="bentConnector2">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nvGrpSpPr>
          <p:cNvPr id="233" name="Group 232">
            <a:extLst>
              <a:ext uri="{FF2B5EF4-FFF2-40B4-BE49-F238E27FC236}">
                <a16:creationId xmlns:a16="http://schemas.microsoft.com/office/drawing/2014/main" id="{7C07BAC9-FDFA-B02D-8286-88FB36D8833D}"/>
              </a:ext>
            </a:extLst>
          </p:cNvPr>
          <p:cNvGrpSpPr/>
          <p:nvPr/>
        </p:nvGrpSpPr>
        <p:grpSpPr>
          <a:xfrm>
            <a:off x="247033" y="5349883"/>
            <a:ext cx="1040788" cy="700649"/>
            <a:chOff x="1885855" y="3323166"/>
            <a:chExt cx="1040788" cy="700649"/>
          </a:xfrm>
        </p:grpSpPr>
        <p:sp>
          <p:nvSpPr>
            <p:cNvPr id="248" name="TextBox 247">
              <a:extLst>
                <a:ext uri="{FF2B5EF4-FFF2-40B4-BE49-F238E27FC236}">
                  <a16:creationId xmlns:a16="http://schemas.microsoft.com/office/drawing/2014/main" id="{871A6BD0-6A5B-3270-240F-618F69108D44}"/>
                </a:ext>
              </a:extLst>
            </p:cNvPr>
            <p:cNvSpPr txBox="1"/>
            <p:nvPr/>
          </p:nvSpPr>
          <p:spPr>
            <a:xfrm>
              <a:off x="1885855" y="3869927"/>
              <a:ext cx="1040788" cy="153888"/>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ONSHORE WIND</a:t>
              </a:r>
            </a:p>
          </p:txBody>
        </p:sp>
        <p:pic>
          <p:nvPicPr>
            <p:cNvPr id="251" name="Picture 250">
              <a:extLst>
                <a:ext uri="{FF2B5EF4-FFF2-40B4-BE49-F238E27FC236}">
                  <a16:creationId xmlns:a16="http://schemas.microsoft.com/office/drawing/2014/main" id="{EDE9CC72-1C09-5A8B-3D4F-E206D64F2B8E}"/>
                </a:ext>
              </a:extLst>
            </p:cNvPr>
            <p:cNvPicPr>
              <a:picLocks noChangeAspect="1"/>
            </p:cNvPicPr>
            <p:nvPr/>
          </p:nvPicPr>
          <p:blipFill>
            <a:blip r:embed="rId5"/>
            <a:stretch>
              <a:fillRect/>
            </a:stretch>
          </p:blipFill>
          <p:spPr>
            <a:xfrm>
              <a:off x="1973116" y="3323166"/>
              <a:ext cx="566477" cy="553889"/>
            </a:xfrm>
            <a:prstGeom prst="rect">
              <a:avLst/>
            </a:prstGeom>
          </p:spPr>
        </p:pic>
      </p:grpSp>
      <p:cxnSp>
        <p:nvCxnSpPr>
          <p:cNvPr id="252" name="Connector: Elbow 251">
            <a:extLst>
              <a:ext uri="{FF2B5EF4-FFF2-40B4-BE49-F238E27FC236}">
                <a16:creationId xmlns:a16="http://schemas.microsoft.com/office/drawing/2014/main" id="{E0C7DF73-93CC-22E1-6885-565E96653DB7}"/>
              </a:ext>
            </a:extLst>
          </p:cNvPr>
          <p:cNvCxnSpPr>
            <a:cxnSpLocks/>
          </p:cNvCxnSpPr>
          <p:nvPr/>
        </p:nvCxnSpPr>
        <p:spPr>
          <a:xfrm flipV="1">
            <a:off x="873531" y="4006882"/>
            <a:ext cx="5705784" cy="1619945"/>
          </a:xfrm>
          <a:prstGeom prst="bentConnector3">
            <a:avLst>
              <a:gd name="adj1" fmla="val 70193"/>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53" name="Oval 252">
            <a:extLst>
              <a:ext uri="{FF2B5EF4-FFF2-40B4-BE49-F238E27FC236}">
                <a16:creationId xmlns:a16="http://schemas.microsoft.com/office/drawing/2014/main" id="{03DF79E3-291C-26E3-329F-7E34AE6DF35F}"/>
              </a:ext>
            </a:extLst>
          </p:cNvPr>
          <p:cNvSpPr/>
          <p:nvPr/>
        </p:nvSpPr>
        <p:spPr>
          <a:xfrm>
            <a:off x="1949581" y="4433486"/>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2</a:t>
            </a:r>
          </a:p>
        </p:txBody>
      </p:sp>
      <p:sp>
        <p:nvSpPr>
          <p:cNvPr id="261" name="Speech Bubble: Rectangle 260">
            <a:extLst>
              <a:ext uri="{FF2B5EF4-FFF2-40B4-BE49-F238E27FC236}">
                <a16:creationId xmlns:a16="http://schemas.microsoft.com/office/drawing/2014/main" id="{68F253C3-42B1-ED6F-61CC-FBB1BDA8D55B}"/>
              </a:ext>
            </a:extLst>
          </p:cNvPr>
          <p:cNvSpPr/>
          <p:nvPr/>
        </p:nvSpPr>
        <p:spPr>
          <a:xfrm>
            <a:off x="496973" y="3937817"/>
            <a:ext cx="864000" cy="561860"/>
          </a:xfrm>
          <a:prstGeom prst="wedgeRectCallout">
            <a:avLst>
              <a:gd name="adj1" fmla="val 131228"/>
              <a:gd name="adj2" fmla="val 42368"/>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t>Wind farm and CCGT conversion </a:t>
            </a:r>
          </a:p>
        </p:txBody>
      </p:sp>
      <p:cxnSp>
        <p:nvCxnSpPr>
          <p:cNvPr id="284" name="Connector: Elbow 283">
            <a:extLst>
              <a:ext uri="{FF2B5EF4-FFF2-40B4-BE49-F238E27FC236}">
                <a16:creationId xmlns:a16="http://schemas.microsoft.com/office/drawing/2014/main" id="{2B75A050-FD6A-E571-BE11-20968E404C62}"/>
              </a:ext>
            </a:extLst>
          </p:cNvPr>
          <p:cNvCxnSpPr>
            <a:cxnSpLocks/>
            <a:stCxn id="251" idx="0"/>
          </p:cNvCxnSpPr>
          <p:nvPr/>
        </p:nvCxnSpPr>
        <p:spPr>
          <a:xfrm rot="5400000" flipH="1" flipV="1">
            <a:off x="849618" y="4732018"/>
            <a:ext cx="385781" cy="849951"/>
          </a:xfrm>
          <a:prstGeom prst="bentConnector2">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86" name="Connector: Elbow 285">
            <a:extLst>
              <a:ext uri="{FF2B5EF4-FFF2-40B4-BE49-F238E27FC236}">
                <a16:creationId xmlns:a16="http://schemas.microsoft.com/office/drawing/2014/main" id="{E460A5E5-2A3A-4643-AEF4-D560079F1E78}"/>
              </a:ext>
            </a:extLst>
          </p:cNvPr>
          <p:cNvCxnSpPr>
            <a:cxnSpLocks/>
          </p:cNvCxnSpPr>
          <p:nvPr/>
        </p:nvCxnSpPr>
        <p:spPr>
          <a:xfrm flipV="1">
            <a:off x="3112312" y="4964479"/>
            <a:ext cx="557679" cy="1262"/>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CDA27E12-CBD1-276B-2F12-F0F0A1CA65CE}"/>
              </a:ext>
            </a:extLst>
          </p:cNvPr>
          <p:cNvSpPr/>
          <p:nvPr/>
        </p:nvSpPr>
        <p:spPr>
          <a:xfrm>
            <a:off x="243660" y="3791371"/>
            <a:ext cx="5489513" cy="2253443"/>
          </a:xfrm>
          <a:prstGeom prst="rect">
            <a:avLst/>
          </a:prstGeom>
          <a:noFill/>
          <a:ln w="952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grpSp>
        <p:nvGrpSpPr>
          <p:cNvPr id="47" name="Group 46">
            <a:extLst>
              <a:ext uri="{FF2B5EF4-FFF2-40B4-BE49-F238E27FC236}">
                <a16:creationId xmlns:a16="http://schemas.microsoft.com/office/drawing/2014/main" id="{8DE1B569-CEBD-D61F-BB04-56F1846F49B6}"/>
              </a:ext>
            </a:extLst>
          </p:cNvPr>
          <p:cNvGrpSpPr/>
          <p:nvPr/>
        </p:nvGrpSpPr>
        <p:grpSpPr>
          <a:xfrm>
            <a:off x="5009215" y="4001675"/>
            <a:ext cx="749274" cy="191611"/>
            <a:chOff x="4324940" y="3867185"/>
            <a:chExt cx="749274" cy="191611"/>
          </a:xfrm>
        </p:grpSpPr>
        <p:sp>
          <p:nvSpPr>
            <p:cNvPr id="48" name="TextBox 47">
              <a:extLst>
                <a:ext uri="{FF2B5EF4-FFF2-40B4-BE49-F238E27FC236}">
                  <a16:creationId xmlns:a16="http://schemas.microsoft.com/office/drawing/2014/main" id="{AD683845-7F09-380E-E23F-D3CC99C809BA}"/>
                </a:ext>
              </a:extLst>
            </p:cNvPr>
            <p:cNvSpPr txBox="1"/>
            <p:nvPr/>
          </p:nvSpPr>
          <p:spPr>
            <a:xfrm>
              <a:off x="4324940" y="3889472"/>
              <a:ext cx="749274" cy="169324"/>
            </a:xfrm>
            <a:prstGeom prst="rect">
              <a:avLst/>
            </a:prstGeom>
            <a:noFill/>
          </p:spPr>
          <p:txBody>
            <a:bodyPr wrap="square" lIns="0" tIns="0" rIns="0" bIns="0" rtlCol="0">
              <a:spAutoFit/>
            </a:bodyPr>
            <a:lstStyle/>
            <a:p>
              <a:pPr algn="ctr">
                <a:lnSpc>
                  <a:spcPct val="100000"/>
                </a:lnSpc>
                <a:spcBef>
                  <a:spcPts val="600"/>
                </a:spcBef>
              </a:pPr>
              <a:r>
                <a:rPr lang="en-GB" sz="1100">
                  <a:solidFill>
                    <a:srgbClr val="FF0000"/>
                  </a:solidFill>
                </a:rPr>
                <a:t>Constraint</a:t>
              </a:r>
            </a:p>
          </p:txBody>
        </p:sp>
        <p:cxnSp>
          <p:nvCxnSpPr>
            <p:cNvPr id="49" name="Straight Connector 48">
              <a:extLst>
                <a:ext uri="{FF2B5EF4-FFF2-40B4-BE49-F238E27FC236}">
                  <a16:creationId xmlns:a16="http://schemas.microsoft.com/office/drawing/2014/main" id="{3004787D-E3B1-0B91-6B9F-8096D917A194}"/>
                </a:ext>
              </a:extLst>
            </p:cNvPr>
            <p:cNvCxnSpPr>
              <a:cxnSpLocks/>
            </p:cNvCxnSpPr>
            <p:nvPr/>
          </p:nvCxnSpPr>
          <p:spPr>
            <a:xfrm flipH="1">
              <a:off x="4379441" y="3867185"/>
              <a:ext cx="640273" cy="0"/>
            </a:xfrm>
            <a:prstGeom prst="line">
              <a:avLst/>
            </a:prstGeom>
            <a:ln w="76200">
              <a:solidFill>
                <a:srgbClr val="FF0000"/>
              </a:solidFill>
              <a:tailEnd type="none"/>
            </a:ln>
          </p:spPr>
          <p:style>
            <a:lnRef idx="1">
              <a:schemeClr val="accent1"/>
            </a:lnRef>
            <a:fillRef idx="0">
              <a:schemeClr val="accent1"/>
            </a:fillRef>
            <a:effectRef idx="0">
              <a:schemeClr val="accent1"/>
            </a:effectRef>
            <a:fontRef idx="minor">
              <a:schemeClr val="tx1"/>
            </a:fontRef>
          </p:style>
        </p:cxnSp>
      </p:grpSp>
      <p:cxnSp>
        <p:nvCxnSpPr>
          <p:cNvPr id="11" name="Connector: Elbow 10">
            <a:extLst>
              <a:ext uri="{FF2B5EF4-FFF2-40B4-BE49-F238E27FC236}">
                <a16:creationId xmlns:a16="http://schemas.microsoft.com/office/drawing/2014/main" id="{BB172B36-39A5-7C40-8394-5C208E8C1196}"/>
              </a:ext>
            </a:extLst>
          </p:cNvPr>
          <p:cNvCxnSpPr>
            <a:cxnSpLocks/>
            <a:endCxn id="24" idx="2"/>
          </p:cNvCxnSpPr>
          <p:nvPr/>
        </p:nvCxnSpPr>
        <p:spPr>
          <a:xfrm rot="10800000">
            <a:off x="713168" y="1916299"/>
            <a:ext cx="729229" cy="1245003"/>
          </a:xfrm>
          <a:prstGeom prst="bentConnector2">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B80BED04-0EF8-A28A-BD62-F3D544761209}"/>
              </a:ext>
            </a:extLst>
          </p:cNvPr>
          <p:cNvGrpSpPr/>
          <p:nvPr/>
        </p:nvGrpSpPr>
        <p:grpSpPr>
          <a:xfrm>
            <a:off x="326552" y="1320513"/>
            <a:ext cx="773229" cy="595785"/>
            <a:chOff x="5179917" y="1472648"/>
            <a:chExt cx="773229" cy="595785"/>
          </a:xfrm>
        </p:grpSpPr>
        <p:pic>
          <p:nvPicPr>
            <p:cNvPr id="19" name="Picture 18">
              <a:extLst>
                <a:ext uri="{FF2B5EF4-FFF2-40B4-BE49-F238E27FC236}">
                  <a16:creationId xmlns:a16="http://schemas.microsoft.com/office/drawing/2014/main" id="{D13B2016-D2BC-8D56-AB1D-C76E54B2BBC9}"/>
                </a:ext>
              </a:extLst>
            </p:cNvPr>
            <p:cNvPicPr>
              <a:picLocks noChangeAspect="1"/>
            </p:cNvPicPr>
            <p:nvPr/>
          </p:nvPicPr>
          <p:blipFill>
            <a:blip r:embed="rId6"/>
            <a:stretch>
              <a:fillRect/>
            </a:stretch>
          </p:blipFill>
          <p:spPr>
            <a:xfrm>
              <a:off x="5266877" y="1472648"/>
              <a:ext cx="635900" cy="441897"/>
            </a:xfrm>
            <a:prstGeom prst="rect">
              <a:avLst/>
            </a:prstGeom>
          </p:spPr>
        </p:pic>
        <p:sp>
          <p:nvSpPr>
            <p:cNvPr id="24" name="TextBox 23">
              <a:extLst>
                <a:ext uri="{FF2B5EF4-FFF2-40B4-BE49-F238E27FC236}">
                  <a16:creationId xmlns:a16="http://schemas.microsoft.com/office/drawing/2014/main" id="{EE8B512F-112E-8BDE-2913-737642C01CD7}"/>
                </a:ext>
              </a:extLst>
            </p:cNvPr>
            <p:cNvSpPr txBox="1"/>
            <p:nvPr/>
          </p:nvSpPr>
          <p:spPr>
            <a:xfrm>
              <a:off x="5179917" y="1914545"/>
              <a:ext cx="773229" cy="153888"/>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CCUS</a:t>
              </a:r>
            </a:p>
          </p:txBody>
        </p:sp>
      </p:grpSp>
      <p:sp>
        <p:nvSpPr>
          <p:cNvPr id="29" name="Oval 28">
            <a:extLst>
              <a:ext uri="{FF2B5EF4-FFF2-40B4-BE49-F238E27FC236}">
                <a16:creationId xmlns:a16="http://schemas.microsoft.com/office/drawing/2014/main" id="{04579446-65AC-88B4-5221-A5A9A3E3D14D}"/>
              </a:ext>
            </a:extLst>
          </p:cNvPr>
          <p:cNvSpPr/>
          <p:nvPr/>
        </p:nvSpPr>
        <p:spPr>
          <a:xfrm>
            <a:off x="2431677" y="1227551"/>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3</a:t>
            </a:r>
          </a:p>
        </p:txBody>
      </p:sp>
      <p:sp>
        <p:nvSpPr>
          <p:cNvPr id="31" name="Speech Bubble: Rectangle 30">
            <a:extLst>
              <a:ext uri="{FF2B5EF4-FFF2-40B4-BE49-F238E27FC236}">
                <a16:creationId xmlns:a16="http://schemas.microsoft.com/office/drawing/2014/main" id="{224E9682-97C3-D2A4-C166-DCFA5468C5E9}"/>
              </a:ext>
            </a:extLst>
          </p:cNvPr>
          <p:cNvSpPr/>
          <p:nvPr/>
        </p:nvSpPr>
        <p:spPr>
          <a:xfrm>
            <a:off x="3454658" y="1134165"/>
            <a:ext cx="1140978" cy="561860"/>
          </a:xfrm>
          <a:prstGeom prst="wedgeRectCallout">
            <a:avLst>
              <a:gd name="adj1" fmla="val -113832"/>
              <a:gd name="adj2" fmla="val -15888"/>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t>Industrial cluster and blue hydrogen hub</a:t>
            </a:r>
          </a:p>
        </p:txBody>
      </p:sp>
      <p:sp>
        <p:nvSpPr>
          <p:cNvPr id="241" name="Rectangle 240">
            <a:extLst>
              <a:ext uri="{FF2B5EF4-FFF2-40B4-BE49-F238E27FC236}">
                <a16:creationId xmlns:a16="http://schemas.microsoft.com/office/drawing/2014/main" id="{F5DA6F4A-311B-21CF-98D7-CCFB6342A5F8}"/>
              </a:ext>
            </a:extLst>
          </p:cNvPr>
          <p:cNvSpPr/>
          <p:nvPr/>
        </p:nvSpPr>
        <p:spPr>
          <a:xfrm>
            <a:off x="1182169" y="1134164"/>
            <a:ext cx="1593093" cy="2558887"/>
          </a:xfrm>
          <a:prstGeom prst="rect">
            <a:avLst/>
          </a:prstGeom>
          <a:noFill/>
          <a:ln w="952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cxnSp>
        <p:nvCxnSpPr>
          <p:cNvPr id="257" name="Connector: Elbow 256">
            <a:extLst>
              <a:ext uri="{FF2B5EF4-FFF2-40B4-BE49-F238E27FC236}">
                <a16:creationId xmlns:a16="http://schemas.microsoft.com/office/drawing/2014/main" id="{C1A2E0BD-31DA-D99A-2DAB-352EDAC79A87}"/>
              </a:ext>
            </a:extLst>
          </p:cNvPr>
          <p:cNvCxnSpPr>
            <a:cxnSpLocks/>
          </p:cNvCxnSpPr>
          <p:nvPr/>
        </p:nvCxnSpPr>
        <p:spPr>
          <a:xfrm>
            <a:off x="2775262" y="2413608"/>
            <a:ext cx="3889239" cy="1326356"/>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42" name="Oval 41">
            <a:extLst>
              <a:ext uri="{FF2B5EF4-FFF2-40B4-BE49-F238E27FC236}">
                <a16:creationId xmlns:a16="http://schemas.microsoft.com/office/drawing/2014/main" id="{1DE42BAB-ECA5-1959-E429-D4A2D7EB9112}"/>
              </a:ext>
            </a:extLst>
          </p:cNvPr>
          <p:cNvSpPr/>
          <p:nvPr/>
        </p:nvSpPr>
        <p:spPr>
          <a:xfrm>
            <a:off x="8602576" y="5658232"/>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4</a:t>
            </a:r>
          </a:p>
        </p:txBody>
      </p:sp>
      <p:sp>
        <p:nvSpPr>
          <p:cNvPr id="54" name="Speech Bubble: Rectangle 53">
            <a:extLst>
              <a:ext uri="{FF2B5EF4-FFF2-40B4-BE49-F238E27FC236}">
                <a16:creationId xmlns:a16="http://schemas.microsoft.com/office/drawing/2014/main" id="{21D566EE-B314-547F-6FA7-4CE28333948C}"/>
              </a:ext>
            </a:extLst>
          </p:cNvPr>
          <p:cNvSpPr/>
          <p:nvPr/>
        </p:nvSpPr>
        <p:spPr>
          <a:xfrm>
            <a:off x="9053523" y="5724260"/>
            <a:ext cx="1944000" cy="561860"/>
          </a:xfrm>
          <a:prstGeom prst="wedgeRectCallout">
            <a:avLst>
              <a:gd name="adj1" fmla="val -59329"/>
              <a:gd name="adj2" fmla="val -37757"/>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t>Hydrogen storage to maximise recovery of  renewable energy and provide seasonal storage</a:t>
            </a:r>
          </a:p>
        </p:txBody>
      </p:sp>
      <p:grpSp>
        <p:nvGrpSpPr>
          <p:cNvPr id="288" name="Group 287">
            <a:extLst>
              <a:ext uri="{FF2B5EF4-FFF2-40B4-BE49-F238E27FC236}">
                <a16:creationId xmlns:a16="http://schemas.microsoft.com/office/drawing/2014/main" id="{0882BD20-210C-698B-6029-5A873A4414B2}"/>
              </a:ext>
            </a:extLst>
          </p:cNvPr>
          <p:cNvGrpSpPr/>
          <p:nvPr/>
        </p:nvGrpSpPr>
        <p:grpSpPr>
          <a:xfrm>
            <a:off x="10855670" y="4934548"/>
            <a:ext cx="773229" cy="840637"/>
            <a:chOff x="10036997" y="3421593"/>
            <a:chExt cx="773229" cy="840637"/>
          </a:xfrm>
        </p:grpSpPr>
        <p:sp>
          <p:nvSpPr>
            <p:cNvPr id="289" name="TextBox 288">
              <a:extLst>
                <a:ext uri="{FF2B5EF4-FFF2-40B4-BE49-F238E27FC236}">
                  <a16:creationId xmlns:a16="http://schemas.microsoft.com/office/drawing/2014/main" id="{2A993692-3729-037F-D759-857458E5290A}"/>
                </a:ext>
              </a:extLst>
            </p:cNvPr>
            <p:cNvSpPr txBox="1"/>
            <p:nvPr/>
          </p:nvSpPr>
          <p:spPr>
            <a:xfrm>
              <a:off x="10036997" y="3954453"/>
              <a:ext cx="773229" cy="307777"/>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OFFSHORE WIND</a:t>
              </a:r>
            </a:p>
          </p:txBody>
        </p:sp>
        <p:pic>
          <p:nvPicPr>
            <p:cNvPr id="290" name="Picture 289">
              <a:extLst>
                <a:ext uri="{FF2B5EF4-FFF2-40B4-BE49-F238E27FC236}">
                  <a16:creationId xmlns:a16="http://schemas.microsoft.com/office/drawing/2014/main" id="{DED3D896-88A7-FEFD-DE50-25B198896719}"/>
                </a:ext>
              </a:extLst>
            </p:cNvPr>
            <p:cNvPicPr>
              <a:picLocks noChangeAspect="1"/>
            </p:cNvPicPr>
            <p:nvPr/>
          </p:nvPicPr>
          <p:blipFill>
            <a:blip r:embed="rId3"/>
            <a:stretch>
              <a:fillRect/>
            </a:stretch>
          </p:blipFill>
          <p:spPr>
            <a:xfrm>
              <a:off x="10154242" y="3421593"/>
              <a:ext cx="538739" cy="518367"/>
            </a:xfrm>
            <a:prstGeom prst="rect">
              <a:avLst/>
            </a:prstGeom>
          </p:spPr>
        </p:pic>
      </p:grpSp>
      <p:cxnSp>
        <p:nvCxnSpPr>
          <p:cNvPr id="291" name="Straight Arrow Connector 290">
            <a:extLst>
              <a:ext uri="{FF2B5EF4-FFF2-40B4-BE49-F238E27FC236}">
                <a16:creationId xmlns:a16="http://schemas.microsoft.com/office/drawing/2014/main" id="{E8A8905A-C86A-8395-F69B-9D23C77E133D}"/>
              </a:ext>
            </a:extLst>
          </p:cNvPr>
          <p:cNvCxnSpPr>
            <a:cxnSpLocks/>
          </p:cNvCxnSpPr>
          <p:nvPr/>
        </p:nvCxnSpPr>
        <p:spPr>
          <a:xfrm flipH="1">
            <a:off x="10094978" y="5193732"/>
            <a:ext cx="868793" cy="20040"/>
          </a:xfrm>
          <a:prstGeom prst="straightConnector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294" name="Group 293">
            <a:extLst>
              <a:ext uri="{FF2B5EF4-FFF2-40B4-BE49-F238E27FC236}">
                <a16:creationId xmlns:a16="http://schemas.microsoft.com/office/drawing/2014/main" id="{9DE7DA58-BEAD-3B17-99BB-83230FF899D3}"/>
              </a:ext>
            </a:extLst>
          </p:cNvPr>
          <p:cNvGrpSpPr/>
          <p:nvPr/>
        </p:nvGrpSpPr>
        <p:grpSpPr>
          <a:xfrm>
            <a:off x="7515123" y="4208450"/>
            <a:ext cx="2996600" cy="1004110"/>
            <a:chOff x="7515123" y="4208450"/>
            <a:chExt cx="2996600" cy="1004110"/>
          </a:xfrm>
        </p:grpSpPr>
        <p:cxnSp>
          <p:nvCxnSpPr>
            <p:cNvPr id="296" name="Straight Connector 295">
              <a:extLst>
                <a:ext uri="{FF2B5EF4-FFF2-40B4-BE49-F238E27FC236}">
                  <a16:creationId xmlns:a16="http://schemas.microsoft.com/office/drawing/2014/main" id="{69E59143-ADEB-36E0-18CC-3B1BA8C88678}"/>
                </a:ext>
              </a:extLst>
            </p:cNvPr>
            <p:cNvCxnSpPr>
              <a:cxnSpLocks/>
            </p:cNvCxnSpPr>
            <p:nvPr/>
          </p:nvCxnSpPr>
          <p:spPr>
            <a:xfrm>
              <a:off x="10511723" y="4892946"/>
              <a:ext cx="0" cy="319614"/>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7" name="Connector: Elbow 296">
              <a:extLst>
                <a:ext uri="{FF2B5EF4-FFF2-40B4-BE49-F238E27FC236}">
                  <a16:creationId xmlns:a16="http://schemas.microsoft.com/office/drawing/2014/main" id="{88ED04D4-31D5-EAD7-ED72-50333CA8EFD0}"/>
                </a:ext>
              </a:extLst>
            </p:cNvPr>
            <p:cNvCxnSpPr>
              <a:cxnSpLocks/>
            </p:cNvCxnSpPr>
            <p:nvPr/>
          </p:nvCxnSpPr>
          <p:spPr>
            <a:xfrm rot="10800000">
              <a:off x="7515123" y="4208450"/>
              <a:ext cx="2988367" cy="684499"/>
            </a:xfrm>
            <a:prstGeom prst="bentConnector3">
              <a:avLst>
                <a:gd name="adj1" fmla="val 9984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2391CB0F-E6B4-4766-BB4A-A044602660F6}"/>
              </a:ext>
            </a:extLst>
          </p:cNvPr>
          <p:cNvGrpSpPr/>
          <p:nvPr/>
        </p:nvGrpSpPr>
        <p:grpSpPr>
          <a:xfrm>
            <a:off x="7854389" y="1696938"/>
            <a:ext cx="1116000" cy="688099"/>
            <a:chOff x="7906941" y="1864060"/>
            <a:chExt cx="1116000" cy="688099"/>
          </a:xfrm>
        </p:grpSpPr>
        <p:pic>
          <p:nvPicPr>
            <p:cNvPr id="8" name="Picture 7">
              <a:extLst>
                <a:ext uri="{FF2B5EF4-FFF2-40B4-BE49-F238E27FC236}">
                  <a16:creationId xmlns:a16="http://schemas.microsoft.com/office/drawing/2014/main" id="{EDDB16BE-85C7-E90C-DDE0-44A6ABA13ADB}"/>
                </a:ext>
              </a:extLst>
            </p:cNvPr>
            <p:cNvPicPr>
              <a:picLocks noChangeAspect="1"/>
            </p:cNvPicPr>
            <p:nvPr/>
          </p:nvPicPr>
          <p:blipFill>
            <a:blip r:embed="rId7"/>
            <a:stretch>
              <a:fillRect/>
            </a:stretch>
          </p:blipFill>
          <p:spPr>
            <a:xfrm>
              <a:off x="8200130" y="1864060"/>
              <a:ext cx="529622" cy="525564"/>
            </a:xfrm>
            <a:prstGeom prst="rect">
              <a:avLst/>
            </a:prstGeom>
          </p:spPr>
        </p:pic>
        <p:sp>
          <p:nvSpPr>
            <p:cNvPr id="14" name="TextBox 13">
              <a:extLst>
                <a:ext uri="{FF2B5EF4-FFF2-40B4-BE49-F238E27FC236}">
                  <a16:creationId xmlns:a16="http://schemas.microsoft.com/office/drawing/2014/main" id="{F9B4327C-0C35-6BF1-66A2-EC71CA9F2728}"/>
                </a:ext>
              </a:extLst>
            </p:cNvPr>
            <p:cNvSpPr txBox="1"/>
            <p:nvPr/>
          </p:nvSpPr>
          <p:spPr>
            <a:xfrm>
              <a:off x="7906941" y="2398271"/>
              <a:ext cx="1116000" cy="153888"/>
            </a:xfrm>
            <a:prstGeom prst="rect">
              <a:avLst/>
            </a:prstGeom>
            <a:noFill/>
          </p:spPr>
          <p:txBody>
            <a:bodyPr wrap="square" lIns="0" tIns="0" rIns="0" bIns="0" rtlCol="0">
              <a:spAutoFit/>
            </a:bodyPr>
            <a:lstStyle/>
            <a:p>
              <a:pPr algn="ctr">
                <a:lnSpc>
                  <a:spcPct val="100000"/>
                </a:lnSpc>
                <a:spcBef>
                  <a:spcPts val="600"/>
                </a:spcBef>
              </a:pPr>
              <a:r>
                <a:rPr lang="en-GB" sz="1000">
                  <a:solidFill>
                    <a:schemeClr val="tx2"/>
                  </a:solidFill>
                </a:rPr>
                <a:t>NUCLEAR PLANT</a:t>
              </a:r>
            </a:p>
          </p:txBody>
        </p:sp>
      </p:grpSp>
      <p:cxnSp>
        <p:nvCxnSpPr>
          <p:cNvPr id="20" name="Connector: Elbow 19">
            <a:extLst>
              <a:ext uri="{FF2B5EF4-FFF2-40B4-BE49-F238E27FC236}">
                <a16:creationId xmlns:a16="http://schemas.microsoft.com/office/drawing/2014/main" id="{9469F2AA-022E-F9CF-B983-098B5DA788FF}"/>
              </a:ext>
            </a:extLst>
          </p:cNvPr>
          <p:cNvCxnSpPr>
            <a:cxnSpLocks/>
            <a:stCxn id="8" idx="1"/>
          </p:cNvCxnSpPr>
          <p:nvPr/>
        </p:nvCxnSpPr>
        <p:spPr>
          <a:xfrm rot="10800000" flipV="1">
            <a:off x="7017496" y="1959720"/>
            <a:ext cx="1130083" cy="1507762"/>
          </a:xfrm>
          <a:prstGeom prst="bentConnector2">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42" name="Oval 241">
            <a:extLst>
              <a:ext uri="{FF2B5EF4-FFF2-40B4-BE49-F238E27FC236}">
                <a16:creationId xmlns:a16="http://schemas.microsoft.com/office/drawing/2014/main" id="{D02F72A9-974A-6C49-F949-AEDEC8DE30F0}"/>
              </a:ext>
            </a:extLst>
          </p:cNvPr>
          <p:cNvSpPr/>
          <p:nvPr/>
        </p:nvSpPr>
        <p:spPr>
          <a:xfrm>
            <a:off x="9732007" y="1379792"/>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5</a:t>
            </a:r>
          </a:p>
        </p:txBody>
      </p:sp>
      <p:sp>
        <p:nvSpPr>
          <p:cNvPr id="245" name="Speech Bubble: Rectangle 244">
            <a:extLst>
              <a:ext uri="{FF2B5EF4-FFF2-40B4-BE49-F238E27FC236}">
                <a16:creationId xmlns:a16="http://schemas.microsoft.com/office/drawing/2014/main" id="{CC802C1A-F128-F28F-18F7-B80A302FCC49}"/>
              </a:ext>
            </a:extLst>
          </p:cNvPr>
          <p:cNvSpPr/>
          <p:nvPr/>
        </p:nvSpPr>
        <p:spPr>
          <a:xfrm>
            <a:off x="10397439" y="1075955"/>
            <a:ext cx="1140978" cy="468830"/>
          </a:xfrm>
          <a:prstGeom prst="wedgeRectCallout">
            <a:avLst>
              <a:gd name="adj1" fmla="val -83699"/>
              <a:gd name="adj2" fmla="val 45882"/>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t>Optimising a nuclear plant connection</a:t>
            </a:r>
          </a:p>
        </p:txBody>
      </p:sp>
      <p:grpSp>
        <p:nvGrpSpPr>
          <p:cNvPr id="249" name="Group 248">
            <a:extLst>
              <a:ext uri="{FF2B5EF4-FFF2-40B4-BE49-F238E27FC236}">
                <a16:creationId xmlns:a16="http://schemas.microsoft.com/office/drawing/2014/main" id="{DD1660CF-D12A-C958-D8C3-768E130FE836}"/>
              </a:ext>
            </a:extLst>
          </p:cNvPr>
          <p:cNvGrpSpPr/>
          <p:nvPr/>
        </p:nvGrpSpPr>
        <p:grpSpPr>
          <a:xfrm>
            <a:off x="8999726" y="1741928"/>
            <a:ext cx="436266" cy="559149"/>
            <a:chOff x="9543589" y="1670064"/>
            <a:chExt cx="436266" cy="559149"/>
          </a:xfrm>
        </p:grpSpPr>
        <p:pic>
          <p:nvPicPr>
            <p:cNvPr id="250" name="Picture 249">
              <a:extLst>
                <a:ext uri="{FF2B5EF4-FFF2-40B4-BE49-F238E27FC236}">
                  <a16:creationId xmlns:a16="http://schemas.microsoft.com/office/drawing/2014/main" id="{D97FF2D0-1E7F-7815-6A4A-8B1CCC43A0E0}"/>
                </a:ext>
              </a:extLst>
            </p:cNvPr>
            <p:cNvPicPr>
              <a:picLocks noChangeAspect="1"/>
            </p:cNvPicPr>
            <p:nvPr/>
          </p:nvPicPr>
          <p:blipFill>
            <a:blip r:embed="rId8"/>
            <a:stretch>
              <a:fillRect/>
            </a:stretch>
          </p:blipFill>
          <p:spPr>
            <a:xfrm>
              <a:off x="9543589" y="1670064"/>
              <a:ext cx="436266" cy="436266"/>
            </a:xfrm>
            <a:prstGeom prst="rect">
              <a:avLst/>
            </a:prstGeom>
            <a:ln>
              <a:noFill/>
            </a:ln>
          </p:spPr>
        </p:pic>
        <p:sp>
          <p:nvSpPr>
            <p:cNvPr id="259" name="TextBox 258">
              <a:extLst>
                <a:ext uri="{FF2B5EF4-FFF2-40B4-BE49-F238E27FC236}">
                  <a16:creationId xmlns:a16="http://schemas.microsoft.com/office/drawing/2014/main" id="{B0F95780-2F18-AD5D-0E94-E204707D0E86}"/>
                </a:ext>
              </a:extLst>
            </p:cNvPr>
            <p:cNvSpPr txBox="1"/>
            <p:nvPr/>
          </p:nvSpPr>
          <p:spPr>
            <a:xfrm>
              <a:off x="9549308" y="2090714"/>
              <a:ext cx="424829" cy="138499"/>
            </a:xfrm>
            <a:prstGeom prst="rect">
              <a:avLst/>
            </a:prstGeom>
            <a:noFill/>
            <a:ln>
              <a:noFill/>
            </a:ln>
          </p:spPr>
          <p:txBody>
            <a:bodyPr wrap="square" lIns="0" tIns="0" rIns="0" bIns="0" rtlCol="0">
              <a:spAutoFit/>
            </a:bodyPr>
            <a:lstStyle/>
            <a:p>
              <a:pPr algn="ctr">
                <a:lnSpc>
                  <a:spcPct val="100000"/>
                </a:lnSpc>
                <a:spcBef>
                  <a:spcPts val="600"/>
                </a:spcBef>
              </a:pPr>
              <a:r>
                <a:rPr lang="en-GB" sz="900">
                  <a:solidFill>
                    <a:srgbClr val="9933FF"/>
                  </a:solidFill>
                </a:rPr>
                <a:t>HEAT</a:t>
              </a:r>
            </a:p>
          </p:txBody>
        </p:sp>
      </p:grpSp>
      <p:cxnSp>
        <p:nvCxnSpPr>
          <p:cNvPr id="281" name="Connector: Elbow 280">
            <a:extLst>
              <a:ext uri="{FF2B5EF4-FFF2-40B4-BE49-F238E27FC236}">
                <a16:creationId xmlns:a16="http://schemas.microsoft.com/office/drawing/2014/main" id="{6B6A6BAA-4BC2-C04D-23E4-72264C3D7E8D}"/>
              </a:ext>
            </a:extLst>
          </p:cNvPr>
          <p:cNvCxnSpPr>
            <a:cxnSpLocks/>
            <a:stCxn id="250" idx="3"/>
          </p:cNvCxnSpPr>
          <p:nvPr/>
        </p:nvCxnSpPr>
        <p:spPr>
          <a:xfrm flipH="1" flipV="1">
            <a:off x="8109325" y="1279035"/>
            <a:ext cx="1326667" cy="681026"/>
          </a:xfrm>
          <a:prstGeom prst="bentConnector3">
            <a:avLst>
              <a:gd name="adj1" fmla="val -17231"/>
            </a:avLst>
          </a:prstGeom>
          <a:ln w="38100">
            <a:solidFill>
              <a:srgbClr val="9933FF"/>
            </a:solidFill>
            <a:prstDash val="sysDot"/>
            <a:tailEnd type="triangle"/>
          </a:ln>
        </p:spPr>
        <p:style>
          <a:lnRef idx="1">
            <a:schemeClr val="accent1"/>
          </a:lnRef>
          <a:fillRef idx="0">
            <a:schemeClr val="accent1"/>
          </a:fillRef>
          <a:effectRef idx="0">
            <a:schemeClr val="accent1"/>
          </a:effectRef>
          <a:fontRef idx="minor">
            <a:schemeClr val="tx1"/>
          </a:fontRef>
        </p:style>
      </p:cxnSp>
      <p:pic>
        <p:nvPicPr>
          <p:cNvPr id="34" name="Picture 33">
            <a:extLst>
              <a:ext uri="{FF2B5EF4-FFF2-40B4-BE49-F238E27FC236}">
                <a16:creationId xmlns:a16="http://schemas.microsoft.com/office/drawing/2014/main" id="{455B9117-EA4C-7D77-22A1-8F917CF139C6}"/>
              </a:ext>
            </a:extLst>
          </p:cNvPr>
          <p:cNvPicPr>
            <a:picLocks noChangeAspect="1"/>
          </p:cNvPicPr>
          <p:nvPr/>
        </p:nvPicPr>
        <p:blipFill>
          <a:blip r:embed="rId9"/>
          <a:stretch>
            <a:fillRect/>
          </a:stretch>
        </p:blipFill>
        <p:spPr>
          <a:xfrm>
            <a:off x="10372646" y="1671603"/>
            <a:ext cx="572540" cy="574812"/>
          </a:xfrm>
          <a:prstGeom prst="rect">
            <a:avLst/>
          </a:prstGeom>
        </p:spPr>
      </p:pic>
      <p:sp>
        <p:nvSpPr>
          <p:cNvPr id="36" name="TextBox 35">
            <a:extLst>
              <a:ext uri="{FF2B5EF4-FFF2-40B4-BE49-F238E27FC236}">
                <a16:creationId xmlns:a16="http://schemas.microsoft.com/office/drawing/2014/main" id="{92FB58E9-8402-0D2A-7AA8-A54CAAE9123A}"/>
              </a:ext>
            </a:extLst>
          </p:cNvPr>
          <p:cNvSpPr txBox="1"/>
          <p:nvPr/>
        </p:nvSpPr>
        <p:spPr>
          <a:xfrm>
            <a:off x="9847207" y="1759767"/>
            <a:ext cx="656280" cy="138499"/>
          </a:xfrm>
          <a:prstGeom prst="rect">
            <a:avLst/>
          </a:prstGeom>
          <a:noFill/>
        </p:spPr>
        <p:txBody>
          <a:bodyPr wrap="square" lIns="0" tIns="0" rIns="0" bIns="0" rtlCol="0">
            <a:spAutoFit/>
          </a:bodyPr>
          <a:lstStyle/>
          <a:p>
            <a:pPr algn="ctr">
              <a:lnSpc>
                <a:spcPct val="100000"/>
              </a:lnSpc>
              <a:spcBef>
                <a:spcPts val="600"/>
              </a:spcBef>
            </a:pPr>
            <a:r>
              <a:rPr lang="en-GB" sz="900" i="1">
                <a:solidFill>
                  <a:schemeClr val="accent1"/>
                </a:solidFill>
              </a:rPr>
              <a:t>DHN</a:t>
            </a:r>
          </a:p>
        </p:txBody>
      </p:sp>
      <p:cxnSp>
        <p:nvCxnSpPr>
          <p:cNvPr id="39" name="Straight Arrow Connector 38">
            <a:extLst>
              <a:ext uri="{FF2B5EF4-FFF2-40B4-BE49-F238E27FC236}">
                <a16:creationId xmlns:a16="http://schemas.microsoft.com/office/drawing/2014/main" id="{711A42F8-5CBE-C9F2-96E0-1EE7ACA578BA}"/>
              </a:ext>
            </a:extLst>
          </p:cNvPr>
          <p:cNvCxnSpPr/>
          <p:nvPr/>
        </p:nvCxnSpPr>
        <p:spPr>
          <a:xfrm>
            <a:off x="8677200" y="1963147"/>
            <a:ext cx="1571127" cy="0"/>
          </a:xfrm>
          <a:prstGeom prst="straightConnector1">
            <a:avLst/>
          </a:prstGeom>
          <a:ln w="38100">
            <a:solidFill>
              <a:srgbClr val="9933FF"/>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78" name="Oval 77">
            <a:extLst>
              <a:ext uri="{FF2B5EF4-FFF2-40B4-BE49-F238E27FC236}">
                <a16:creationId xmlns:a16="http://schemas.microsoft.com/office/drawing/2014/main" id="{2859E1E4-68C8-D351-E7A7-2D73B2F6DD74}"/>
              </a:ext>
            </a:extLst>
          </p:cNvPr>
          <p:cNvSpPr/>
          <p:nvPr/>
        </p:nvSpPr>
        <p:spPr>
          <a:xfrm>
            <a:off x="4502053" y="2762989"/>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6</a:t>
            </a:r>
          </a:p>
        </p:txBody>
      </p:sp>
      <p:sp>
        <p:nvSpPr>
          <p:cNvPr id="79" name="Speech Bubble: Rectangle 78">
            <a:extLst>
              <a:ext uri="{FF2B5EF4-FFF2-40B4-BE49-F238E27FC236}">
                <a16:creationId xmlns:a16="http://schemas.microsoft.com/office/drawing/2014/main" id="{98A718E4-BF13-2246-0908-D38AAA7500BD}"/>
              </a:ext>
            </a:extLst>
          </p:cNvPr>
          <p:cNvSpPr/>
          <p:nvPr/>
        </p:nvSpPr>
        <p:spPr>
          <a:xfrm>
            <a:off x="3372629" y="2558671"/>
            <a:ext cx="899470" cy="399797"/>
          </a:xfrm>
          <a:prstGeom prst="wedgeRectCallout">
            <a:avLst>
              <a:gd name="adj1" fmla="val 71132"/>
              <a:gd name="adj2" fmla="val 116208"/>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t>Future of gas network</a:t>
            </a:r>
          </a:p>
        </p:txBody>
      </p:sp>
      <p:cxnSp>
        <p:nvCxnSpPr>
          <p:cNvPr id="81" name="Connector: Elbow 80">
            <a:extLst>
              <a:ext uri="{FF2B5EF4-FFF2-40B4-BE49-F238E27FC236}">
                <a16:creationId xmlns:a16="http://schemas.microsoft.com/office/drawing/2014/main" id="{E05FD90D-12CB-44ED-D0D5-27213E5A4F35}"/>
              </a:ext>
            </a:extLst>
          </p:cNvPr>
          <p:cNvCxnSpPr>
            <a:cxnSpLocks/>
            <a:stCxn id="83" idx="2"/>
          </p:cNvCxnSpPr>
          <p:nvPr/>
        </p:nvCxnSpPr>
        <p:spPr>
          <a:xfrm rot="5400000" flipH="1" flipV="1">
            <a:off x="3362518" y="2940267"/>
            <a:ext cx="1935139" cy="3082821"/>
          </a:xfrm>
          <a:prstGeom prst="bentConnector3">
            <a:avLst>
              <a:gd name="adj1" fmla="val -23232"/>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nvGrpSpPr>
          <p:cNvPr id="82" name="Group 81">
            <a:extLst>
              <a:ext uri="{FF2B5EF4-FFF2-40B4-BE49-F238E27FC236}">
                <a16:creationId xmlns:a16="http://schemas.microsoft.com/office/drawing/2014/main" id="{13047610-700B-D51E-18D3-176D4E5FF3E6}"/>
              </a:ext>
            </a:extLst>
          </p:cNvPr>
          <p:cNvGrpSpPr/>
          <p:nvPr/>
        </p:nvGrpSpPr>
        <p:grpSpPr>
          <a:xfrm>
            <a:off x="2315252" y="4646127"/>
            <a:ext cx="946852" cy="803120"/>
            <a:chOff x="2443268" y="4646127"/>
            <a:chExt cx="946852" cy="803120"/>
          </a:xfrm>
        </p:grpSpPr>
        <p:sp>
          <p:nvSpPr>
            <p:cNvPr id="83" name="TextBox 82">
              <a:extLst>
                <a:ext uri="{FF2B5EF4-FFF2-40B4-BE49-F238E27FC236}">
                  <a16:creationId xmlns:a16="http://schemas.microsoft.com/office/drawing/2014/main" id="{04274F62-D94B-0119-E783-BE200DBBD9B4}"/>
                </a:ext>
              </a:extLst>
            </p:cNvPr>
            <p:cNvSpPr txBox="1"/>
            <p:nvPr/>
          </p:nvSpPr>
          <p:spPr>
            <a:xfrm>
              <a:off x="2443268" y="5279970"/>
              <a:ext cx="946852" cy="169277"/>
            </a:xfrm>
            <a:prstGeom prst="rect">
              <a:avLst/>
            </a:prstGeom>
            <a:noFill/>
          </p:spPr>
          <p:txBody>
            <a:bodyPr wrap="square" lIns="0" tIns="0" rIns="0" bIns="0" rtlCol="0">
              <a:spAutoFit/>
            </a:bodyPr>
            <a:lstStyle/>
            <a:p>
              <a:pPr algn="ctr">
                <a:lnSpc>
                  <a:spcPct val="100000"/>
                </a:lnSpc>
                <a:spcBef>
                  <a:spcPts val="600"/>
                </a:spcBef>
              </a:pPr>
              <a:r>
                <a:rPr lang="en-GB" sz="1100" dirty="0">
                  <a:solidFill>
                    <a:schemeClr val="tx2"/>
                  </a:solidFill>
                </a:rPr>
                <a:t>H2 STORAGE</a:t>
              </a:r>
            </a:p>
          </p:txBody>
        </p:sp>
        <p:pic>
          <p:nvPicPr>
            <p:cNvPr id="84" name="Picture 83">
              <a:extLst>
                <a:ext uri="{FF2B5EF4-FFF2-40B4-BE49-F238E27FC236}">
                  <a16:creationId xmlns:a16="http://schemas.microsoft.com/office/drawing/2014/main" id="{5862EEBD-2FED-766A-8991-90FE0D476AA7}"/>
                </a:ext>
              </a:extLst>
            </p:cNvPr>
            <p:cNvPicPr>
              <a:picLocks noChangeAspect="1"/>
            </p:cNvPicPr>
            <p:nvPr/>
          </p:nvPicPr>
          <p:blipFill>
            <a:blip r:embed="rId10"/>
            <a:stretch>
              <a:fillRect/>
            </a:stretch>
          </p:blipFill>
          <p:spPr>
            <a:xfrm>
              <a:off x="2593060" y="4646127"/>
              <a:ext cx="647268" cy="639227"/>
            </a:xfrm>
            <a:prstGeom prst="rect">
              <a:avLst/>
            </a:prstGeom>
          </p:spPr>
        </p:pic>
      </p:grpSp>
      <p:grpSp>
        <p:nvGrpSpPr>
          <p:cNvPr id="89" name="Group 88">
            <a:extLst>
              <a:ext uri="{FF2B5EF4-FFF2-40B4-BE49-F238E27FC236}">
                <a16:creationId xmlns:a16="http://schemas.microsoft.com/office/drawing/2014/main" id="{F946BFAB-796A-3320-BF59-46ACF21081B8}"/>
              </a:ext>
            </a:extLst>
          </p:cNvPr>
          <p:cNvGrpSpPr/>
          <p:nvPr/>
        </p:nvGrpSpPr>
        <p:grpSpPr>
          <a:xfrm>
            <a:off x="3583377" y="4723716"/>
            <a:ext cx="612000" cy="644929"/>
            <a:chOff x="3821121" y="4586556"/>
            <a:chExt cx="612000" cy="644929"/>
          </a:xfrm>
        </p:grpSpPr>
        <p:pic>
          <p:nvPicPr>
            <p:cNvPr id="90" name="Picture 89">
              <a:extLst>
                <a:ext uri="{FF2B5EF4-FFF2-40B4-BE49-F238E27FC236}">
                  <a16:creationId xmlns:a16="http://schemas.microsoft.com/office/drawing/2014/main" id="{811F5E6B-C2F7-1C76-F217-6CD0D7EAF156}"/>
                </a:ext>
              </a:extLst>
            </p:cNvPr>
            <p:cNvPicPr>
              <a:picLocks noChangeAspect="1"/>
            </p:cNvPicPr>
            <p:nvPr/>
          </p:nvPicPr>
          <p:blipFill>
            <a:blip r:embed="rId11"/>
            <a:stretch>
              <a:fillRect/>
            </a:stretch>
          </p:blipFill>
          <p:spPr>
            <a:xfrm>
              <a:off x="3907735" y="4586556"/>
              <a:ext cx="438773" cy="481525"/>
            </a:xfrm>
            <a:prstGeom prst="rect">
              <a:avLst/>
            </a:prstGeom>
          </p:spPr>
        </p:pic>
        <p:sp>
          <p:nvSpPr>
            <p:cNvPr id="91" name="TextBox 90">
              <a:extLst>
                <a:ext uri="{FF2B5EF4-FFF2-40B4-BE49-F238E27FC236}">
                  <a16:creationId xmlns:a16="http://schemas.microsoft.com/office/drawing/2014/main" id="{B972CB85-5B4B-E2F7-B96B-81CF29CEC8F4}"/>
                </a:ext>
              </a:extLst>
            </p:cNvPr>
            <p:cNvSpPr txBox="1"/>
            <p:nvPr/>
          </p:nvSpPr>
          <p:spPr>
            <a:xfrm>
              <a:off x="3821121" y="5077597"/>
              <a:ext cx="612000" cy="153888"/>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6"/>
                  </a:solidFill>
                </a:rPr>
                <a:t>H2 CCGT</a:t>
              </a:r>
            </a:p>
          </p:txBody>
        </p:sp>
      </p:grpSp>
      <p:grpSp>
        <p:nvGrpSpPr>
          <p:cNvPr id="93" name="Group 92">
            <a:extLst>
              <a:ext uri="{FF2B5EF4-FFF2-40B4-BE49-F238E27FC236}">
                <a16:creationId xmlns:a16="http://schemas.microsoft.com/office/drawing/2014/main" id="{5CF5082E-7CBC-59C9-92CF-32772ACC2562}"/>
              </a:ext>
            </a:extLst>
          </p:cNvPr>
          <p:cNvGrpSpPr/>
          <p:nvPr/>
        </p:nvGrpSpPr>
        <p:grpSpPr>
          <a:xfrm>
            <a:off x="1221342" y="4679465"/>
            <a:ext cx="1044000" cy="764975"/>
            <a:chOff x="983432" y="4038142"/>
            <a:chExt cx="1044000" cy="764975"/>
          </a:xfrm>
        </p:grpSpPr>
        <p:pic>
          <p:nvPicPr>
            <p:cNvPr id="94" name="Picture 93">
              <a:extLst>
                <a:ext uri="{FF2B5EF4-FFF2-40B4-BE49-F238E27FC236}">
                  <a16:creationId xmlns:a16="http://schemas.microsoft.com/office/drawing/2014/main" id="{20F06AB1-BE07-D661-81B4-CC172AE67FA2}"/>
                </a:ext>
              </a:extLst>
            </p:cNvPr>
            <p:cNvPicPr>
              <a:picLocks noChangeAspect="1"/>
            </p:cNvPicPr>
            <p:nvPr/>
          </p:nvPicPr>
          <p:blipFill>
            <a:blip r:embed="rId4"/>
            <a:stretch>
              <a:fillRect/>
            </a:stretch>
          </p:blipFill>
          <p:spPr>
            <a:xfrm>
              <a:off x="1229574" y="4038142"/>
              <a:ext cx="479868" cy="569273"/>
            </a:xfrm>
            <a:prstGeom prst="rect">
              <a:avLst/>
            </a:prstGeom>
          </p:spPr>
        </p:pic>
        <p:sp>
          <p:nvSpPr>
            <p:cNvPr id="96" name="TextBox 95">
              <a:extLst>
                <a:ext uri="{FF2B5EF4-FFF2-40B4-BE49-F238E27FC236}">
                  <a16:creationId xmlns:a16="http://schemas.microsoft.com/office/drawing/2014/main" id="{CB2EB314-2F16-6B1D-511C-0FCFC4149A52}"/>
                </a:ext>
              </a:extLst>
            </p:cNvPr>
            <p:cNvSpPr txBox="1"/>
            <p:nvPr/>
          </p:nvSpPr>
          <p:spPr>
            <a:xfrm>
              <a:off x="983432" y="4649229"/>
              <a:ext cx="1044000" cy="153888"/>
            </a:xfrm>
            <a:prstGeom prst="rect">
              <a:avLst/>
            </a:prstGeom>
            <a:noFill/>
          </p:spPr>
          <p:txBody>
            <a:bodyPr wrap="square" lIns="0" tIns="0" rIns="0" bIns="0" rtlCol="0">
              <a:spAutoFit/>
            </a:bodyPr>
            <a:lstStyle/>
            <a:p>
              <a:pPr algn="l">
                <a:lnSpc>
                  <a:spcPct val="100000"/>
                </a:lnSpc>
                <a:spcBef>
                  <a:spcPts val="600"/>
                </a:spcBef>
              </a:pPr>
              <a:r>
                <a:rPr lang="en-GB" sz="1000">
                  <a:solidFill>
                    <a:schemeClr val="accent6"/>
                  </a:solidFill>
                </a:rPr>
                <a:t>ELECTROLYSER</a:t>
              </a:r>
            </a:p>
          </p:txBody>
        </p:sp>
      </p:grpSp>
      <p:cxnSp>
        <p:nvCxnSpPr>
          <p:cNvPr id="97" name="Connector: Curved 96">
            <a:extLst>
              <a:ext uri="{FF2B5EF4-FFF2-40B4-BE49-F238E27FC236}">
                <a16:creationId xmlns:a16="http://schemas.microsoft.com/office/drawing/2014/main" id="{B54399DF-AD34-A183-E537-49DC903539B3}"/>
              </a:ext>
            </a:extLst>
          </p:cNvPr>
          <p:cNvCxnSpPr>
            <a:cxnSpLocks/>
            <a:endCxn id="90" idx="0"/>
          </p:cNvCxnSpPr>
          <p:nvPr/>
        </p:nvCxnSpPr>
        <p:spPr>
          <a:xfrm rot="16200000" flipH="1">
            <a:off x="3709304" y="4543641"/>
            <a:ext cx="314877" cy="45272"/>
          </a:xfrm>
          <a:prstGeom prst="curvedConnector3">
            <a:avLst>
              <a:gd name="adj1" fmla="val 50000"/>
            </a:avLst>
          </a:prstGeom>
          <a:ln>
            <a:solidFill>
              <a:schemeClr val="accent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99" name="TextBox 98">
            <a:extLst>
              <a:ext uri="{FF2B5EF4-FFF2-40B4-BE49-F238E27FC236}">
                <a16:creationId xmlns:a16="http://schemas.microsoft.com/office/drawing/2014/main" id="{7D93FBB9-AE42-39C1-C4FE-5DDCE2A9E95D}"/>
              </a:ext>
            </a:extLst>
          </p:cNvPr>
          <p:cNvSpPr txBox="1"/>
          <p:nvPr/>
        </p:nvSpPr>
        <p:spPr>
          <a:xfrm>
            <a:off x="3900423" y="4450054"/>
            <a:ext cx="947228" cy="276999"/>
          </a:xfrm>
          <a:prstGeom prst="rect">
            <a:avLst/>
          </a:prstGeom>
          <a:noFill/>
        </p:spPr>
        <p:txBody>
          <a:bodyPr wrap="square" lIns="0" tIns="0" rIns="0" bIns="0" rtlCol="0">
            <a:spAutoFit/>
          </a:bodyPr>
          <a:lstStyle/>
          <a:p>
            <a:pPr algn="ctr">
              <a:lnSpc>
                <a:spcPct val="100000"/>
              </a:lnSpc>
              <a:spcBef>
                <a:spcPts val="600"/>
              </a:spcBef>
            </a:pPr>
            <a:r>
              <a:rPr lang="en-GB" sz="900" i="1">
                <a:solidFill>
                  <a:schemeClr val="accent1"/>
                </a:solidFill>
              </a:rPr>
              <a:t>Convert from gas to hydrogen</a:t>
            </a:r>
          </a:p>
        </p:txBody>
      </p:sp>
      <p:cxnSp>
        <p:nvCxnSpPr>
          <p:cNvPr id="100" name="Connector: Elbow 99">
            <a:extLst>
              <a:ext uri="{FF2B5EF4-FFF2-40B4-BE49-F238E27FC236}">
                <a16:creationId xmlns:a16="http://schemas.microsoft.com/office/drawing/2014/main" id="{F358C5F4-3C92-25F4-7318-02365F9D1B49}"/>
              </a:ext>
            </a:extLst>
          </p:cNvPr>
          <p:cNvCxnSpPr>
            <a:cxnSpLocks/>
            <a:stCxn id="94" idx="3"/>
            <a:endCxn id="84" idx="1"/>
          </p:cNvCxnSpPr>
          <p:nvPr/>
        </p:nvCxnSpPr>
        <p:spPr>
          <a:xfrm>
            <a:off x="1947352" y="4964102"/>
            <a:ext cx="517692" cy="1639"/>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101" name="Connector: Elbow 100">
            <a:extLst>
              <a:ext uri="{FF2B5EF4-FFF2-40B4-BE49-F238E27FC236}">
                <a16:creationId xmlns:a16="http://schemas.microsoft.com/office/drawing/2014/main" id="{F3A3ED3B-FA9B-98FF-E507-41307A7332D0}"/>
              </a:ext>
            </a:extLst>
          </p:cNvPr>
          <p:cNvCxnSpPr>
            <a:cxnSpLocks/>
          </p:cNvCxnSpPr>
          <p:nvPr/>
        </p:nvCxnSpPr>
        <p:spPr>
          <a:xfrm rot="10800000" flipV="1">
            <a:off x="3592048" y="3248246"/>
            <a:ext cx="782527" cy="756951"/>
          </a:xfrm>
          <a:prstGeom prst="bentConnector3">
            <a:avLst>
              <a:gd name="adj1" fmla="val 154921"/>
            </a:avLst>
          </a:prstGeom>
          <a:ln w="28575">
            <a:solidFill>
              <a:srgbClr val="FF6699"/>
            </a:solidFill>
            <a:tailEnd type="triangle"/>
          </a:ln>
        </p:spPr>
        <p:style>
          <a:lnRef idx="1">
            <a:schemeClr val="accent1"/>
          </a:lnRef>
          <a:fillRef idx="0">
            <a:schemeClr val="accent1"/>
          </a:fillRef>
          <a:effectRef idx="0">
            <a:schemeClr val="accent1"/>
          </a:effectRef>
          <a:fontRef idx="minor">
            <a:schemeClr val="tx1"/>
          </a:fontRef>
        </p:style>
      </p:cxnSp>
      <p:cxnSp>
        <p:nvCxnSpPr>
          <p:cNvPr id="102" name="Connector: Elbow 101">
            <a:extLst>
              <a:ext uri="{FF2B5EF4-FFF2-40B4-BE49-F238E27FC236}">
                <a16:creationId xmlns:a16="http://schemas.microsoft.com/office/drawing/2014/main" id="{42AB8F33-CB5B-419C-00E5-A6C7C0EAB1EE}"/>
              </a:ext>
            </a:extLst>
          </p:cNvPr>
          <p:cNvCxnSpPr>
            <a:cxnSpLocks/>
          </p:cNvCxnSpPr>
          <p:nvPr/>
        </p:nvCxnSpPr>
        <p:spPr>
          <a:xfrm rot="5400000" flipH="1" flipV="1">
            <a:off x="5549091" y="4727757"/>
            <a:ext cx="652941" cy="0"/>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nvGrpSpPr>
          <p:cNvPr id="103" name="Group 102">
            <a:extLst>
              <a:ext uri="{FF2B5EF4-FFF2-40B4-BE49-F238E27FC236}">
                <a16:creationId xmlns:a16="http://schemas.microsoft.com/office/drawing/2014/main" id="{F861B4A7-6800-4680-BC6C-36F7AD30FFFD}"/>
              </a:ext>
            </a:extLst>
          </p:cNvPr>
          <p:cNvGrpSpPr/>
          <p:nvPr/>
        </p:nvGrpSpPr>
        <p:grpSpPr>
          <a:xfrm>
            <a:off x="1348459" y="1278588"/>
            <a:ext cx="766767" cy="987438"/>
            <a:chOff x="2034259" y="1278588"/>
            <a:chExt cx="766767" cy="987438"/>
          </a:xfrm>
        </p:grpSpPr>
        <p:pic>
          <p:nvPicPr>
            <p:cNvPr id="104" name="Picture 103">
              <a:extLst>
                <a:ext uri="{FF2B5EF4-FFF2-40B4-BE49-F238E27FC236}">
                  <a16:creationId xmlns:a16="http://schemas.microsoft.com/office/drawing/2014/main" id="{8089F31B-A17C-464B-9447-36729EDD1003}"/>
                </a:ext>
              </a:extLst>
            </p:cNvPr>
            <p:cNvPicPr>
              <a:picLocks noChangeAspect="1"/>
            </p:cNvPicPr>
            <p:nvPr/>
          </p:nvPicPr>
          <p:blipFill>
            <a:blip r:embed="rId12"/>
            <a:stretch>
              <a:fillRect/>
            </a:stretch>
          </p:blipFill>
          <p:spPr>
            <a:xfrm>
              <a:off x="2127989" y="1278588"/>
              <a:ext cx="579306" cy="619676"/>
            </a:xfrm>
            <a:prstGeom prst="rect">
              <a:avLst/>
            </a:prstGeom>
          </p:spPr>
        </p:pic>
        <p:sp>
          <p:nvSpPr>
            <p:cNvPr id="105" name="TextBox 104">
              <a:extLst>
                <a:ext uri="{FF2B5EF4-FFF2-40B4-BE49-F238E27FC236}">
                  <a16:creationId xmlns:a16="http://schemas.microsoft.com/office/drawing/2014/main" id="{86EA3BA4-7271-FB23-DF90-F748FA860795}"/>
                </a:ext>
              </a:extLst>
            </p:cNvPr>
            <p:cNvSpPr txBox="1"/>
            <p:nvPr/>
          </p:nvSpPr>
          <p:spPr>
            <a:xfrm>
              <a:off x="2034259" y="1958249"/>
              <a:ext cx="766767" cy="307777"/>
            </a:xfrm>
            <a:prstGeom prst="rect">
              <a:avLst/>
            </a:prstGeom>
            <a:noFill/>
          </p:spPr>
          <p:txBody>
            <a:bodyPr wrap="square" lIns="0" tIns="0" rIns="0" bIns="0" rtlCol="0">
              <a:spAutoFit/>
            </a:bodyPr>
            <a:lstStyle/>
            <a:p>
              <a:pPr algn="ctr">
                <a:lnSpc>
                  <a:spcPct val="100000"/>
                </a:lnSpc>
                <a:spcBef>
                  <a:spcPts val="600"/>
                </a:spcBef>
              </a:pPr>
              <a:r>
                <a:rPr lang="en-GB" sz="1000">
                  <a:solidFill>
                    <a:schemeClr val="tx2"/>
                  </a:solidFill>
                </a:rPr>
                <a:t>INDUSTRIAL CLUSTER</a:t>
              </a:r>
            </a:p>
          </p:txBody>
        </p:sp>
      </p:grpSp>
      <p:cxnSp>
        <p:nvCxnSpPr>
          <p:cNvPr id="106" name="Connector: Elbow 105">
            <a:extLst>
              <a:ext uri="{FF2B5EF4-FFF2-40B4-BE49-F238E27FC236}">
                <a16:creationId xmlns:a16="http://schemas.microsoft.com/office/drawing/2014/main" id="{ED9DC393-58D6-5043-C272-502CE04B29F9}"/>
              </a:ext>
            </a:extLst>
          </p:cNvPr>
          <p:cNvCxnSpPr>
            <a:cxnSpLocks/>
            <a:stCxn id="105" idx="2"/>
            <a:endCxn id="115" idx="0"/>
          </p:cNvCxnSpPr>
          <p:nvPr/>
        </p:nvCxnSpPr>
        <p:spPr>
          <a:xfrm rot="5400000">
            <a:off x="1414105" y="2580402"/>
            <a:ext cx="632114" cy="3363"/>
          </a:xfrm>
          <a:prstGeom prst="bentConnector3">
            <a:avLst>
              <a:gd name="adj1" fmla="val 50000"/>
            </a:avLst>
          </a:prstGeom>
          <a:ln w="28575">
            <a:solidFill>
              <a:schemeClr val="accent6"/>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07" name="Group 106">
            <a:extLst>
              <a:ext uri="{FF2B5EF4-FFF2-40B4-BE49-F238E27FC236}">
                <a16:creationId xmlns:a16="http://schemas.microsoft.com/office/drawing/2014/main" id="{3A8EB66F-CF2A-9D2B-0C2D-54DC97AB944E}"/>
              </a:ext>
            </a:extLst>
          </p:cNvPr>
          <p:cNvGrpSpPr/>
          <p:nvPr/>
        </p:nvGrpSpPr>
        <p:grpSpPr>
          <a:xfrm>
            <a:off x="1174293" y="2898140"/>
            <a:ext cx="1204497" cy="699431"/>
            <a:chOff x="1960755" y="2624134"/>
            <a:chExt cx="1204497" cy="699431"/>
          </a:xfrm>
        </p:grpSpPr>
        <p:sp>
          <p:nvSpPr>
            <p:cNvPr id="114" name="TextBox 113">
              <a:extLst>
                <a:ext uri="{FF2B5EF4-FFF2-40B4-BE49-F238E27FC236}">
                  <a16:creationId xmlns:a16="http://schemas.microsoft.com/office/drawing/2014/main" id="{FC45C4AB-DC75-1150-AC8E-281DC00E8F53}"/>
                </a:ext>
              </a:extLst>
            </p:cNvPr>
            <p:cNvSpPr txBox="1"/>
            <p:nvPr/>
          </p:nvSpPr>
          <p:spPr>
            <a:xfrm>
              <a:off x="1960755" y="3169677"/>
              <a:ext cx="1204497" cy="153888"/>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6"/>
                  </a:solidFill>
                </a:rPr>
                <a:t>BLUE H2 PLANT</a:t>
              </a:r>
            </a:p>
          </p:txBody>
        </p:sp>
        <p:pic>
          <p:nvPicPr>
            <p:cNvPr id="115" name="Picture 114">
              <a:extLst>
                <a:ext uri="{FF2B5EF4-FFF2-40B4-BE49-F238E27FC236}">
                  <a16:creationId xmlns:a16="http://schemas.microsoft.com/office/drawing/2014/main" id="{101ED64B-DF37-17AC-7F1F-F5C143180661}"/>
                </a:ext>
              </a:extLst>
            </p:cNvPr>
            <p:cNvPicPr>
              <a:picLocks noChangeAspect="1"/>
            </p:cNvPicPr>
            <p:nvPr/>
          </p:nvPicPr>
          <p:blipFill>
            <a:blip r:embed="rId13"/>
            <a:stretch>
              <a:fillRect/>
            </a:stretch>
          </p:blipFill>
          <p:spPr>
            <a:xfrm>
              <a:off x="2228858" y="2624134"/>
              <a:ext cx="572168" cy="526321"/>
            </a:xfrm>
            <a:prstGeom prst="rect">
              <a:avLst/>
            </a:prstGeom>
          </p:spPr>
        </p:pic>
      </p:grpSp>
      <p:cxnSp>
        <p:nvCxnSpPr>
          <p:cNvPr id="116" name="Connector: Elbow 115">
            <a:extLst>
              <a:ext uri="{FF2B5EF4-FFF2-40B4-BE49-F238E27FC236}">
                <a16:creationId xmlns:a16="http://schemas.microsoft.com/office/drawing/2014/main" id="{CF112857-FDB0-C567-12FD-E003E12714C6}"/>
              </a:ext>
            </a:extLst>
          </p:cNvPr>
          <p:cNvCxnSpPr>
            <a:cxnSpLocks/>
            <a:endCxn id="115" idx="3"/>
          </p:cNvCxnSpPr>
          <p:nvPr/>
        </p:nvCxnSpPr>
        <p:spPr>
          <a:xfrm rot="10800000">
            <a:off x="2014564" y="3161302"/>
            <a:ext cx="2361882" cy="677"/>
          </a:xfrm>
          <a:prstGeom prst="bentConnector3">
            <a:avLst>
              <a:gd name="adj1" fmla="val 50000"/>
            </a:avLst>
          </a:prstGeom>
          <a:ln w="28575">
            <a:solidFill>
              <a:srgbClr val="FF6699"/>
            </a:solidFill>
            <a:tailEnd type="triangle"/>
          </a:ln>
        </p:spPr>
        <p:style>
          <a:lnRef idx="1">
            <a:schemeClr val="accent1"/>
          </a:lnRef>
          <a:fillRef idx="0">
            <a:schemeClr val="accent1"/>
          </a:fillRef>
          <a:effectRef idx="0">
            <a:schemeClr val="accent1"/>
          </a:effectRef>
          <a:fontRef idx="minor">
            <a:schemeClr val="tx1"/>
          </a:fontRef>
        </p:style>
      </p:cxnSp>
      <p:cxnSp>
        <p:nvCxnSpPr>
          <p:cNvPr id="117" name="Connector: Elbow 116">
            <a:extLst>
              <a:ext uri="{FF2B5EF4-FFF2-40B4-BE49-F238E27FC236}">
                <a16:creationId xmlns:a16="http://schemas.microsoft.com/office/drawing/2014/main" id="{685D6941-9602-D254-2EEE-DEB322E5D833}"/>
              </a:ext>
            </a:extLst>
          </p:cNvPr>
          <p:cNvCxnSpPr>
            <a:cxnSpLocks/>
          </p:cNvCxnSpPr>
          <p:nvPr/>
        </p:nvCxnSpPr>
        <p:spPr>
          <a:xfrm rot="10800000">
            <a:off x="1966638" y="1571665"/>
            <a:ext cx="2407937" cy="1511943"/>
          </a:xfrm>
          <a:prstGeom prst="bentConnector3">
            <a:avLst>
              <a:gd name="adj1" fmla="val 50000"/>
            </a:avLst>
          </a:prstGeom>
          <a:ln w="28575">
            <a:solidFill>
              <a:srgbClr val="FF6699"/>
            </a:solidFill>
            <a:tailEnd type="triangle"/>
          </a:ln>
        </p:spPr>
        <p:style>
          <a:lnRef idx="1">
            <a:schemeClr val="accent1"/>
          </a:lnRef>
          <a:fillRef idx="0">
            <a:schemeClr val="accent1"/>
          </a:fillRef>
          <a:effectRef idx="0">
            <a:schemeClr val="accent1"/>
          </a:effectRef>
          <a:fontRef idx="minor">
            <a:schemeClr val="tx1"/>
          </a:fontRef>
        </p:style>
      </p:cxnSp>
      <p:grpSp>
        <p:nvGrpSpPr>
          <p:cNvPr id="118" name="Group 117">
            <a:extLst>
              <a:ext uri="{FF2B5EF4-FFF2-40B4-BE49-F238E27FC236}">
                <a16:creationId xmlns:a16="http://schemas.microsoft.com/office/drawing/2014/main" id="{1EF64CA9-5D5C-5CEC-0AAD-EE9E948DD062}"/>
              </a:ext>
            </a:extLst>
          </p:cNvPr>
          <p:cNvGrpSpPr/>
          <p:nvPr/>
        </p:nvGrpSpPr>
        <p:grpSpPr>
          <a:xfrm>
            <a:off x="4374574" y="2998467"/>
            <a:ext cx="966792" cy="643818"/>
            <a:chOff x="4429438" y="2998467"/>
            <a:chExt cx="966792" cy="643818"/>
          </a:xfrm>
        </p:grpSpPr>
        <p:sp>
          <p:nvSpPr>
            <p:cNvPr id="119" name="Rectangle 118">
              <a:extLst>
                <a:ext uri="{FF2B5EF4-FFF2-40B4-BE49-F238E27FC236}">
                  <a16:creationId xmlns:a16="http://schemas.microsoft.com/office/drawing/2014/main" id="{6CB5CA28-DCC6-DAF5-6FF4-8F7EB7358A5A}"/>
                </a:ext>
              </a:extLst>
            </p:cNvPr>
            <p:cNvSpPr/>
            <p:nvPr/>
          </p:nvSpPr>
          <p:spPr>
            <a:xfrm>
              <a:off x="4429438" y="3035935"/>
              <a:ext cx="966792" cy="9534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120" name="Rectangle 119">
              <a:extLst>
                <a:ext uri="{FF2B5EF4-FFF2-40B4-BE49-F238E27FC236}">
                  <a16:creationId xmlns:a16="http://schemas.microsoft.com/office/drawing/2014/main" id="{2D53F52D-2174-A4E7-EA2F-425537032781}"/>
                </a:ext>
              </a:extLst>
            </p:cNvPr>
            <p:cNvSpPr/>
            <p:nvPr/>
          </p:nvSpPr>
          <p:spPr>
            <a:xfrm>
              <a:off x="4429438" y="3200575"/>
              <a:ext cx="966792" cy="9534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grpSp>
          <p:nvGrpSpPr>
            <p:cNvPr id="121" name="Group 120">
              <a:extLst>
                <a:ext uri="{FF2B5EF4-FFF2-40B4-BE49-F238E27FC236}">
                  <a16:creationId xmlns:a16="http://schemas.microsoft.com/office/drawing/2014/main" id="{788B7460-AFF5-B9C6-5761-F43AD067CDAA}"/>
                </a:ext>
              </a:extLst>
            </p:cNvPr>
            <p:cNvGrpSpPr/>
            <p:nvPr/>
          </p:nvGrpSpPr>
          <p:grpSpPr>
            <a:xfrm>
              <a:off x="4431310" y="2998467"/>
              <a:ext cx="950997" cy="643818"/>
              <a:chOff x="1828128" y="2648328"/>
              <a:chExt cx="950997" cy="643818"/>
            </a:xfrm>
          </p:grpSpPr>
          <p:pic>
            <p:nvPicPr>
              <p:cNvPr id="122" name="Picture 121">
                <a:extLst>
                  <a:ext uri="{FF2B5EF4-FFF2-40B4-BE49-F238E27FC236}">
                    <a16:creationId xmlns:a16="http://schemas.microsoft.com/office/drawing/2014/main" id="{82E476EC-AA75-D579-6EB2-A9A0F3922329}"/>
                  </a:ext>
                </a:extLst>
              </p:cNvPr>
              <p:cNvPicPr>
                <a:picLocks noChangeAspect="1"/>
              </p:cNvPicPr>
              <p:nvPr/>
            </p:nvPicPr>
            <p:blipFill>
              <a:blip r:embed="rId14"/>
              <a:stretch>
                <a:fillRect/>
              </a:stretch>
            </p:blipFill>
            <p:spPr>
              <a:xfrm>
                <a:off x="1828128" y="2648328"/>
                <a:ext cx="950997" cy="327022"/>
              </a:xfrm>
              <a:prstGeom prst="rect">
                <a:avLst/>
              </a:prstGeom>
            </p:spPr>
          </p:pic>
          <p:sp>
            <p:nvSpPr>
              <p:cNvPr id="123" name="TextBox 122">
                <a:extLst>
                  <a:ext uri="{FF2B5EF4-FFF2-40B4-BE49-F238E27FC236}">
                    <a16:creationId xmlns:a16="http://schemas.microsoft.com/office/drawing/2014/main" id="{0A51BEBF-2BA9-71F0-A8F4-4818732B528D}"/>
                  </a:ext>
                </a:extLst>
              </p:cNvPr>
              <p:cNvSpPr txBox="1"/>
              <p:nvPr/>
            </p:nvSpPr>
            <p:spPr>
              <a:xfrm>
                <a:off x="1913292" y="2984369"/>
                <a:ext cx="773229" cy="307777"/>
              </a:xfrm>
              <a:prstGeom prst="rect">
                <a:avLst/>
              </a:prstGeom>
              <a:noFill/>
            </p:spPr>
            <p:txBody>
              <a:bodyPr wrap="square" lIns="0" tIns="0" rIns="0" bIns="0" rtlCol="0">
                <a:spAutoFit/>
              </a:bodyPr>
              <a:lstStyle/>
              <a:p>
                <a:pPr algn="ctr">
                  <a:lnSpc>
                    <a:spcPct val="100000"/>
                  </a:lnSpc>
                  <a:spcBef>
                    <a:spcPts val="600"/>
                  </a:spcBef>
                </a:pPr>
                <a:r>
                  <a:rPr lang="en-GB" sz="1000">
                    <a:solidFill>
                      <a:srgbClr val="FF6699"/>
                    </a:solidFill>
                  </a:rPr>
                  <a:t>NAT.GAS NETWORK</a:t>
                </a:r>
              </a:p>
            </p:txBody>
          </p:sp>
        </p:grpSp>
      </p:grpSp>
      <p:grpSp>
        <p:nvGrpSpPr>
          <p:cNvPr id="124" name="Group 123">
            <a:extLst>
              <a:ext uri="{FF2B5EF4-FFF2-40B4-BE49-F238E27FC236}">
                <a16:creationId xmlns:a16="http://schemas.microsoft.com/office/drawing/2014/main" id="{5F849312-9310-050A-CA4A-191E4A6E1847}"/>
              </a:ext>
            </a:extLst>
          </p:cNvPr>
          <p:cNvGrpSpPr/>
          <p:nvPr/>
        </p:nvGrpSpPr>
        <p:grpSpPr>
          <a:xfrm>
            <a:off x="7329391" y="994398"/>
            <a:ext cx="1080000" cy="725140"/>
            <a:chOff x="10175306" y="1563721"/>
            <a:chExt cx="1080000" cy="725140"/>
          </a:xfrm>
        </p:grpSpPr>
        <p:pic>
          <p:nvPicPr>
            <p:cNvPr id="125" name="Picture 124">
              <a:extLst>
                <a:ext uri="{FF2B5EF4-FFF2-40B4-BE49-F238E27FC236}">
                  <a16:creationId xmlns:a16="http://schemas.microsoft.com/office/drawing/2014/main" id="{E0F56736-73D6-0E2C-9777-E883EE496635}"/>
                </a:ext>
              </a:extLst>
            </p:cNvPr>
            <p:cNvPicPr>
              <a:picLocks noChangeAspect="1"/>
            </p:cNvPicPr>
            <p:nvPr/>
          </p:nvPicPr>
          <p:blipFill>
            <a:blip r:embed="rId4"/>
            <a:stretch>
              <a:fillRect/>
            </a:stretch>
          </p:blipFill>
          <p:spPr>
            <a:xfrm>
              <a:off x="10475372" y="1563721"/>
              <a:ext cx="479868" cy="569273"/>
            </a:xfrm>
            <a:prstGeom prst="rect">
              <a:avLst/>
            </a:prstGeom>
          </p:spPr>
        </p:pic>
        <p:sp>
          <p:nvSpPr>
            <p:cNvPr id="126" name="TextBox 125">
              <a:extLst>
                <a:ext uri="{FF2B5EF4-FFF2-40B4-BE49-F238E27FC236}">
                  <a16:creationId xmlns:a16="http://schemas.microsoft.com/office/drawing/2014/main" id="{E176A0EB-492C-74B2-CFC6-56A4BAA018D5}"/>
                </a:ext>
              </a:extLst>
            </p:cNvPr>
            <p:cNvSpPr txBox="1"/>
            <p:nvPr/>
          </p:nvSpPr>
          <p:spPr>
            <a:xfrm>
              <a:off x="10175306" y="2134973"/>
              <a:ext cx="1080000" cy="153888"/>
            </a:xfrm>
            <a:prstGeom prst="rect">
              <a:avLst/>
            </a:prstGeom>
            <a:noFill/>
          </p:spPr>
          <p:txBody>
            <a:bodyPr wrap="square" lIns="0" tIns="0" rIns="0" bIns="0" rtlCol="0">
              <a:spAutoFit/>
            </a:bodyPr>
            <a:lstStyle/>
            <a:p>
              <a:pPr algn="l">
                <a:lnSpc>
                  <a:spcPct val="100000"/>
                </a:lnSpc>
                <a:spcBef>
                  <a:spcPts val="600"/>
                </a:spcBef>
              </a:pPr>
              <a:r>
                <a:rPr lang="en-GB" sz="1000">
                  <a:solidFill>
                    <a:schemeClr val="accent6"/>
                  </a:solidFill>
                </a:rPr>
                <a:t>ELECTROLYSER</a:t>
              </a:r>
            </a:p>
          </p:txBody>
        </p:sp>
      </p:grpSp>
      <p:cxnSp>
        <p:nvCxnSpPr>
          <p:cNvPr id="127" name="Connector: Elbow 126">
            <a:extLst>
              <a:ext uri="{FF2B5EF4-FFF2-40B4-BE49-F238E27FC236}">
                <a16:creationId xmlns:a16="http://schemas.microsoft.com/office/drawing/2014/main" id="{8D365550-0791-7436-991B-C02C8842B0D1}"/>
              </a:ext>
            </a:extLst>
          </p:cNvPr>
          <p:cNvCxnSpPr>
            <a:cxnSpLocks/>
            <a:stCxn id="125" idx="1"/>
          </p:cNvCxnSpPr>
          <p:nvPr/>
        </p:nvCxnSpPr>
        <p:spPr>
          <a:xfrm rot="10800000" flipV="1">
            <a:off x="5871499" y="1279034"/>
            <a:ext cx="1757958" cy="1695073"/>
          </a:xfrm>
          <a:prstGeom prst="bentConnector2">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271" name="Rectangle 270">
            <a:extLst>
              <a:ext uri="{FF2B5EF4-FFF2-40B4-BE49-F238E27FC236}">
                <a16:creationId xmlns:a16="http://schemas.microsoft.com/office/drawing/2014/main" id="{5C326F42-FF4E-A32F-AE2D-93E425A89A9D}"/>
              </a:ext>
            </a:extLst>
          </p:cNvPr>
          <p:cNvSpPr/>
          <p:nvPr/>
        </p:nvSpPr>
        <p:spPr>
          <a:xfrm>
            <a:off x="97411" y="923984"/>
            <a:ext cx="11699140" cy="5405475"/>
          </a:xfrm>
          <a:prstGeom prst="rect">
            <a:avLst/>
          </a:prstGeom>
          <a:solidFill>
            <a:srgbClr val="F2F2F2">
              <a:alpha val="94902"/>
            </a:srgb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600"/>
              </a:spcBef>
            </a:pPr>
            <a:endParaRPr lang="en-GB" sz="2000"/>
          </a:p>
        </p:txBody>
      </p:sp>
      <p:cxnSp>
        <p:nvCxnSpPr>
          <p:cNvPr id="2" name="Connector: Elbow 1">
            <a:extLst>
              <a:ext uri="{FF2B5EF4-FFF2-40B4-BE49-F238E27FC236}">
                <a16:creationId xmlns:a16="http://schemas.microsoft.com/office/drawing/2014/main" id="{168C73C7-5502-AC1D-9BF2-3F1CE016E55A}"/>
              </a:ext>
            </a:extLst>
          </p:cNvPr>
          <p:cNvCxnSpPr>
            <a:cxnSpLocks/>
          </p:cNvCxnSpPr>
          <p:nvPr/>
        </p:nvCxnSpPr>
        <p:spPr>
          <a:xfrm rot="10800000">
            <a:off x="7362555" y="4006883"/>
            <a:ext cx="886418" cy="411832"/>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0106AD8C-FB53-53D5-791C-956B7AEA6E5B}"/>
              </a:ext>
            </a:extLst>
          </p:cNvPr>
          <p:cNvGrpSpPr/>
          <p:nvPr/>
        </p:nvGrpSpPr>
        <p:grpSpPr>
          <a:xfrm>
            <a:off x="8248973" y="4191753"/>
            <a:ext cx="1003797" cy="427564"/>
            <a:chOff x="8248973" y="4191753"/>
            <a:chExt cx="1003797" cy="427564"/>
          </a:xfrm>
        </p:grpSpPr>
        <p:pic>
          <p:nvPicPr>
            <p:cNvPr id="7" name="Picture 6">
              <a:extLst>
                <a:ext uri="{FF2B5EF4-FFF2-40B4-BE49-F238E27FC236}">
                  <a16:creationId xmlns:a16="http://schemas.microsoft.com/office/drawing/2014/main" id="{8E9CE0CA-8E64-12DC-A05C-5007A65FFA08}"/>
                </a:ext>
              </a:extLst>
            </p:cNvPr>
            <p:cNvPicPr>
              <a:picLocks noChangeAspect="1"/>
            </p:cNvPicPr>
            <p:nvPr/>
          </p:nvPicPr>
          <p:blipFill>
            <a:blip r:embed="rId15"/>
            <a:stretch>
              <a:fillRect/>
            </a:stretch>
          </p:blipFill>
          <p:spPr>
            <a:xfrm>
              <a:off x="8248973" y="4218966"/>
              <a:ext cx="459422" cy="399497"/>
            </a:xfrm>
            <a:prstGeom prst="rect">
              <a:avLst/>
            </a:prstGeom>
          </p:spPr>
        </p:pic>
        <p:pic>
          <p:nvPicPr>
            <p:cNvPr id="9" name="Picture 8">
              <a:extLst>
                <a:ext uri="{FF2B5EF4-FFF2-40B4-BE49-F238E27FC236}">
                  <a16:creationId xmlns:a16="http://schemas.microsoft.com/office/drawing/2014/main" id="{63C89275-B073-D15D-314C-B8640DE845F0}"/>
                </a:ext>
              </a:extLst>
            </p:cNvPr>
            <p:cNvPicPr>
              <a:picLocks noChangeAspect="1"/>
            </p:cNvPicPr>
            <p:nvPr/>
          </p:nvPicPr>
          <p:blipFill>
            <a:blip r:embed="rId16"/>
            <a:stretch>
              <a:fillRect/>
            </a:stretch>
          </p:blipFill>
          <p:spPr>
            <a:xfrm>
              <a:off x="8755603" y="4191753"/>
              <a:ext cx="497167" cy="427564"/>
            </a:xfrm>
            <a:prstGeom prst="rect">
              <a:avLst/>
            </a:prstGeom>
          </p:spPr>
        </p:pic>
      </p:grpSp>
      <p:sp>
        <p:nvSpPr>
          <p:cNvPr id="10" name="Oval 9">
            <a:extLst>
              <a:ext uri="{FF2B5EF4-FFF2-40B4-BE49-F238E27FC236}">
                <a16:creationId xmlns:a16="http://schemas.microsoft.com/office/drawing/2014/main" id="{9FC08861-04E7-8BD3-1BA4-2CAE5ACA839F}"/>
              </a:ext>
            </a:extLst>
          </p:cNvPr>
          <p:cNvSpPr/>
          <p:nvPr/>
        </p:nvSpPr>
        <p:spPr>
          <a:xfrm>
            <a:off x="9472925" y="4290509"/>
            <a:ext cx="265581" cy="265581"/>
          </a:xfrm>
          <a:prstGeom prst="ellipse">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7</a:t>
            </a:r>
          </a:p>
        </p:txBody>
      </p:sp>
      <p:sp>
        <p:nvSpPr>
          <p:cNvPr id="13" name="Speech Bubble: Rectangle 12">
            <a:extLst>
              <a:ext uri="{FF2B5EF4-FFF2-40B4-BE49-F238E27FC236}">
                <a16:creationId xmlns:a16="http://schemas.microsoft.com/office/drawing/2014/main" id="{54A70FD8-AF18-3D75-67FF-32683998AE89}"/>
              </a:ext>
            </a:extLst>
          </p:cNvPr>
          <p:cNvSpPr/>
          <p:nvPr/>
        </p:nvSpPr>
        <p:spPr>
          <a:xfrm>
            <a:off x="9870075" y="4097540"/>
            <a:ext cx="1669504" cy="516975"/>
          </a:xfrm>
          <a:prstGeom prst="wedgeRectCallout">
            <a:avLst>
              <a:gd name="adj1" fmla="val -70353"/>
              <a:gd name="adj2" fmla="val -25978"/>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a:t>Flexibility of whole system options for long term planning and stability</a:t>
            </a:r>
          </a:p>
        </p:txBody>
      </p:sp>
      <p:cxnSp>
        <p:nvCxnSpPr>
          <p:cNvPr id="16" name="Connector: Elbow 15">
            <a:extLst>
              <a:ext uri="{FF2B5EF4-FFF2-40B4-BE49-F238E27FC236}">
                <a16:creationId xmlns:a16="http://schemas.microsoft.com/office/drawing/2014/main" id="{A03171CB-3562-FD5E-3D7C-0DEBEF99F340}"/>
              </a:ext>
            </a:extLst>
          </p:cNvPr>
          <p:cNvCxnSpPr>
            <a:cxnSpLocks/>
          </p:cNvCxnSpPr>
          <p:nvPr/>
        </p:nvCxnSpPr>
        <p:spPr>
          <a:xfrm>
            <a:off x="4096166" y="4005198"/>
            <a:ext cx="2510389" cy="1685"/>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nector: Elbow 16">
            <a:extLst>
              <a:ext uri="{FF2B5EF4-FFF2-40B4-BE49-F238E27FC236}">
                <a16:creationId xmlns:a16="http://schemas.microsoft.com/office/drawing/2014/main" id="{BACB4181-63F0-E408-E63D-9E2A18FBAF04}"/>
              </a:ext>
            </a:extLst>
          </p:cNvPr>
          <p:cNvCxnSpPr>
            <a:cxnSpLocks/>
            <a:stCxn id="227" idx="2"/>
          </p:cNvCxnSpPr>
          <p:nvPr/>
        </p:nvCxnSpPr>
        <p:spPr>
          <a:xfrm rot="5400000" flipH="1">
            <a:off x="6227249" y="3387894"/>
            <a:ext cx="2162039" cy="2414468"/>
          </a:xfrm>
          <a:prstGeom prst="bentConnector3">
            <a:avLst>
              <a:gd name="adj1" fmla="val -10573"/>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69552645-192A-DC89-6CF2-E1EAB773B5D5}"/>
              </a:ext>
            </a:extLst>
          </p:cNvPr>
          <p:cNvGrpSpPr/>
          <p:nvPr/>
        </p:nvGrpSpPr>
        <p:grpSpPr>
          <a:xfrm>
            <a:off x="9342188" y="4929135"/>
            <a:ext cx="1044000" cy="762747"/>
            <a:chOff x="9537002" y="4856990"/>
            <a:chExt cx="1044000" cy="762747"/>
          </a:xfrm>
        </p:grpSpPr>
        <p:pic>
          <p:nvPicPr>
            <p:cNvPr id="21" name="Picture 20">
              <a:extLst>
                <a:ext uri="{FF2B5EF4-FFF2-40B4-BE49-F238E27FC236}">
                  <a16:creationId xmlns:a16="http://schemas.microsoft.com/office/drawing/2014/main" id="{CBA1DED3-497A-6BDA-9A4E-50961E7F517A}"/>
                </a:ext>
              </a:extLst>
            </p:cNvPr>
            <p:cNvPicPr>
              <a:picLocks noChangeAspect="1"/>
            </p:cNvPicPr>
            <p:nvPr/>
          </p:nvPicPr>
          <p:blipFill>
            <a:blip r:embed="rId4"/>
            <a:stretch>
              <a:fillRect/>
            </a:stretch>
          </p:blipFill>
          <p:spPr>
            <a:xfrm>
              <a:off x="9819068" y="4856990"/>
              <a:ext cx="479868" cy="569273"/>
            </a:xfrm>
            <a:prstGeom prst="rect">
              <a:avLst/>
            </a:prstGeom>
          </p:spPr>
        </p:pic>
        <p:sp>
          <p:nvSpPr>
            <p:cNvPr id="25" name="TextBox 24">
              <a:extLst>
                <a:ext uri="{FF2B5EF4-FFF2-40B4-BE49-F238E27FC236}">
                  <a16:creationId xmlns:a16="http://schemas.microsoft.com/office/drawing/2014/main" id="{009C9110-C783-34DD-9981-5384C6710D0A}"/>
                </a:ext>
              </a:extLst>
            </p:cNvPr>
            <p:cNvSpPr txBox="1"/>
            <p:nvPr/>
          </p:nvSpPr>
          <p:spPr>
            <a:xfrm>
              <a:off x="9537002" y="5465849"/>
              <a:ext cx="1044000" cy="153888"/>
            </a:xfrm>
            <a:prstGeom prst="rect">
              <a:avLst/>
            </a:prstGeom>
            <a:noFill/>
          </p:spPr>
          <p:txBody>
            <a:bodyPr wrap="square" lIns="0" tIns="0" rIns="0" bIns="0" rtlCol="0">
              <a:spAutoFit/>
            </a:bodyPr>
            <a:lstStyle/>
            <a:p>
              <a:pPr algn="l">
                <a:lnSpc>
                  <a:spcPct val="100000"/>
                </a:lnSpc>
                <a:spcBef>
                  <a:spcPts val="600"/>
                </a:spcBef>
              </a:pPr>
              <a:r>
                <a:rPr lang="en-GB" sz="1000">
                  <a:solidFill>
                    <a:schemeClr val="accent6"/>
                  </a:solidFill>
                </a:rPr>
                <a:t>ELECTROLYSER</a:t>
              </a:r>
            </a:p>
          </p:txBody>
        </p:sp>
      </p:grpSp>
      <p:cxnSp>
        <p:nvCxnSpPr>
          <p:cNvPr id="26" name="Connector: Elbow 25">
            <a:extLst>
              <a:ext uri="{FF2B5EF4-FFF2-40B4-BE49-F238E27FC236}">
                <a16:creationId xmlns:a16="http://schemas.microsoft.com/office/drawing/2014/main" id="{63739371-2F94-5287-463D-34ADC50D2A33}"/>
              </a:ext>
            </a:extLst>
          </p:cNvPr>
          <p:cNvCxnSpPr>
            <a:cxnSpLocks/>
            <a:stCxn id="30" idx="0"/>
          </p:cNvCxnSpPr>
          <p:nvPr/>
        </p:nvCxnSpPr>
        <p:spPr>
          <a:xfrm rot="16200000" flipV="1">
            <a:off x="6709644" y="4675334"/>
            <a:ext cx="616641" cy="938"/>
          </a:xfrm>
          <a:prstGeom prst="bentConnector3">
            <a:avLst>
              <a:gd name="adj1" fmla="val 50000"/>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Connector: Elbow 26">
            <a:extLst>
              <a:ext uri="{FF2B5EF4-FFF2-40B4-BE49-F238E27FC236}">
                <a16:creationId xmlns:a16="http://schemas.microsoft.com/office/drawing/2014/main" id="{4506AE81-9F27-F2C8-5FA6-C7EEE7E6A5E1}"/>
              </a:ext>
            </a:extLst>
          </p:cNvPr>
          <p:cNvCxnSpPr>
            <a:cxnSpLocks/>
            <a:stCxn id="21" idx="1"/>
            <a:endCxn id="228" idx="3"/>
          </p:cNvCxnSpPr>
          <p:nvPr/>
        </p:nvCxnSpPr>
        <p:spPr>
          <a:xfrm rot="10800000">
            <a:off x="8810904" y="5212560"/>
            <a:ext cx="813350" cy="1212"/>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nvGrpSpPr>
          <p:cNvPr id="28" name="Group 27">
            <a:extLst>
              <a:ext uri="{FF2B5EF4-FFF2-40B4-BE49-F238E27FC236}">
                <a16:creationId xmlns:a16="http://schemas.microsoft.com/office/drawing/2014/main" id="{4115E689-368D-3C5B-B66C-3957354583C8}"/>
              </a:ext>
            </a:extLst>
          </p:cNvPr>
          <p:cNvGrpSpPr/>
          <p:nvPr/>
        </p:nvGrpSpPr>
        <p:grpSpPr>
          <a:xfrm>
            <a:off x="6592823" y="4984123"/>
            <a:ext cx="946852" cy="804891"/>
            <a:chOff x="6447631" y="4390175"/>
            <a:chExt cx="946852" cy="804891"/>
          </a:xfrm>
        </p:grpSpPr>
        <p:pic>
          <p:nvPicPr>
            <p:cNvPr id="30" name="Picture 29">
              <a:extLst>
                <a:ext uri="{FF2B5EF4-FFF2-40B4-BE49-F238E27FC236}">
                  <a16:creationId xmlns:a16="http://schemas.microsoft.com/office/drawing/2014/main" id="{CA226BE6-7822-F025-785B-3E19CB041D60}"/>
                </a:ext>
              </a:extLst>
            </p:cNvPr>
            <p:cNvPicPr>
              <a:picLocks noChangeAspect="1"/>
            </p:cNvPicPr>
            <p:nvPr/>
          </p:nvPicPr>
          <p:blipFill>
            <a:blip r:embed="rId17"/>
            <a:stretch>
              <a:fillRect/>
            </a:stretch>
          </p:blipFill>
          <p:spPr>
            <a:xfrm>
              <a:off x="6619167" y="4390175"/>
              <a:ext cx="508148" cy="462349"/>
            </a:xfrm>
            <a:prstGeom prst="rect">
              <a:avLst/>
            </a:prstGeom>
          </p:spPr>
        </p:pic>
        <p:sp>
          <p:nvSpPr>
            <p:cNvPr id="224" name="TextBox 223">
              <a:extLst>
                <a:ext uri="{FF2B5EF4-FFF2-40B4-BE49-F238E27FC236}">
                  <a16:creationId xmlns:a16="http://schemas.microsoft.com/office/drawing/2014/main" id="{893D7C47-C9E5-9756-1EA2-4E6E4AB5F39E}"/>
                </a:ext>
              </a:extLst>
            </p:cNvPr>
            <p:cNvSpPr txBox="1"/>
            <p:nvPr/>
          </p:nvSpPr>
          <p:spPr>
            <a:xfrm>
              <a:off x="6447631" y="4856512"/>
              <a:ext cx="946852" cy="338554"/>
            </a:xfrm>
            <a:prstGeom prst="rect">
              <a:avLst/>
            </a:prstGeom>
            <a:noFill/>
          </p:spPr>
          <p:txBody>
            <a:bodyPr wrap="square" lIns="0" tIns="0" rIns="0" bIns="0" rtlCol="0">
              <a:spAutoFit/>
            </a:bodyPr>
            <a:lstStyle/>
            <a:p>
              <a:pPr algn="ctr">
                <a:lnSpc>
                  <a:spcPct val="100000"/>
                </a:lnSpc>
                <a:spcBef>
                  <a:spcPts val="600"/>
                </a:spcBef>
              </a:pPr>
              <a:r>
                <a:rPr lang="en-GB" sz="1100" dirty="0">
                  <a:solidFill>
                    <a:schemeClr val="tx2"/>
                  </a:solidFill>
                </a:rPr>
                <a:t>POWER GENERATOR</a:t>
              </a:r>
            </a:p>
          </p:txBody>
        </p:sp>
      </p:grpSp>
      <p:grpSp>
        <p:nvGrpSpPr>
          <p:cNvPr id="225" name="Group 224">
            <a:extLst>
              <a:ext uri="{FF2B5EF4-FFF2-40B4-BE49-F238E27FC236}">
                <a16:creationId xmlns:a16="http://schemas.microsoft.com/office/drawing/2014/main" id="{8B2E1264-DD4F-13BA-816C-55DE8A110938}"/>
              </a:ext>
            </a:extLst>
          </p:cNvPr>
          <p:cNvGrpSpPr/>
          <p:nvPr/>
        </p:nvGrpSpPr>
        <p:grpSpPr>
          <a:xfrm>
            <a:off x="8042077" y="4892946"/>
            <a:ext cx="946852" cy="783201"/>
            <a:chOff x="8042077" y="4892946"/>
            <a:chExt cx="946852" cy="783201"/>
          </a:xfrm>
        </p:grpSpPr>
        <p:sp>
          <p:nvSpPr>
            <p:cNvPr id="227" name="TextBox 226">
              <a:extLst>
                <a:ext uri="{FF2B5EF4-FFF2-40B4-BE49-F238E27FC236}">
                  <a16:creationId xmlns:a16="http://schemas.microsoft.com/office/drawing/2014/main" id="{9EAB4C70-D6AA-77AE-C486-568E331E99D2}"/>
                </a:ext>
              </a:extLst>
            </p:cNvPr>
            <p:cNvSpPr txBox="1"/>
            <p:nvPr/>
          </p:nvSpPr>
          <p:spPr>
            <a:xfrm>
              <a:off x="8042077" y="5506870"/>
              <a:ext cx="946852" cy="169277"/>
            </a:xfrm>
            <a:prstGeom prst="rect">
              <a:avLst/>
            </a:prstGeom>
            <a:noFill/>
          </p:spPr>
          <p:txBody>
            <a:bodyPr wrap="square" lIns="0" tIns="0" rIns="0" bIns="0" rtlCol="0">
              <a:spAutoFit/>
            </a:bodyPr>
            <a:lstStyle/>
            <a:p>
              <a:pPr algn="ctr">
                <a:lnSpc>
                  <a:spcPct val="100000"/>
                </a:lnSpc>
                <a:spcBef>
                  <a:spcPts val="600"/>
                </a:spcBef>
              </a:pPr>
              <a:r>
                <a:rPr lang="en-GB" sz="1100" dirty="0">
                  <a:solidFill>
                    <a:schemeClr val="tx2"/>
                  </a:solidFill>
                </a:rPr>
                <a:t>H</a:t>
              </a:r>
              <a:r>
                <a:rPr lang="en-GB" sz="1100" baseline="-25000" dirty="0">
                  <a:solidFill>
                    <a:schemeClr val="tx2"/>
                  </a:solidFill>
                </a:rPr>
                <a:t>2</a:t>
              </a:r>
              <a:r>
                <a:rPr lang="en-GB" sz="1100" dirty="0">
                  <a:solidFill>
                    <a:schemeClr val="tx2"/>
                  </a:solidFill>
                </a:rPr>
                <a:t> STORAGE</a:t>
              </a:r>
            </a:p>
          </p:txBody>
        </p:sp>
        <p:pic>
          <p:nvPicPr>
            <p:cNvPr id="228" name="Picture 227">
              <a:extLst>
                <a:ext uri="{FF2B5EF4-FFF2-40B4-BE49-F238E27FC236}">
                  <a16:creationId xmlns:a16="http://schemas.microsoft.com/office/drawing/2014/main" id="{8457554A-05D6-4B35-F85D-CC174B653DD4}"/>
                </a:ext>
              </a:extLst>
            </p:cNvPr>
            <p:cNvPicPr>
              <a:picLocks noChangeAspect="1"/>
            </p:cNvPicPr>
            <p:nvPr/>
          </p:nvPicPr>
          <p:blipFill>
            <a:blip r:embed="rId10"/>
            <a:stretch>
              <a:fillRect/>
            </a:stretch>
          </p:blipFill>
          <p:spPr>
            <a:xfrm>
              <a:off x="8163636" y="4892946"/>
              <a:ext cx="647268" cy="639227"/>
            </a:xfrm>
            <a:prstGeom prst="rect">
              <a:avLst/>
            </a:prstGeom>
          </p:spPr>
        </p:pic>
      </p:grpSp>
      <p:cxnSp>
        <p:nvCxnSpPr>
          <p:cNvPr id="229" name="Connector: Elbow 228">
            <a:extLst>
              <a:ext uri="{FF2B5EF4-FFF2-40B4-BE49-F238E27FC236}">
                <a16:creationId xmlns:a16="http://schemas.microsoft.com/office/drawing/2014/main" id="{41A3FAAE-10AB-1D3A-6C8D-F64C340C0909}"/>
              </a:ext>
            </a:extLst>
          </p:cNvPr>
          <p:cNvCxnSpPr>
            <a:cxnSpLocks/>
            <a:stCxn id="228" idx="1"/>
            <a:endCxn id="30" idx="3"/>
          </p:cNvCxnSpPr>
          <p:nvPr/>
        </p:nvCxnSpPr>
        <p:spPr>
          <a:xfrm rot="10800000" flipV="1">
            <a:off x="7272508" y="5212560"/>
            <a:ext cx="891129" cy="2738"/>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232" name="Connector: Elbow 231">
            <a:extLst>
              <a:ext uri="{FF2B5EF4-FFF2-40B4-BE49-F238E27FC236}">
                <a16:creationId xmlns:a16="http://schemas.microsoft.com/office/drawing/2014/main" id="{EE069B2B-A836-720B-73E1-863EBF90659F}"/>
              </a:ext>
            </a:extLst>
          </p:cNvPr>
          <p:cNvCxnSpPr>
            <a:cxnSpLocks/>
          </p:cNvCxnSpPr>
          <p:nvPr/>
        </p:nvCxnSpPr>
        <p:spPr>
          <a:xfrm rot="5400000" flipH="1" flipV="1">
            <a:off x="5775945" y="4718613"/>
            <a:ext cx="652941" cy="0"/>
          </a:xfrm>
          <a:prstGeom prst="bentConnector3">
            <a:avLst>
              <a:gd name="adj1" fmla="val 50000"/>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nvGrpSpPr>
          <p:cNvPr id="235" name="Group 234">
            <a:extLst>
              <a:ext uri="{FF2B5EF4-FFF2-40B4-BE49-F238E27FC236}">
                <a16:creationId xmlns:a16="http://schemas.microsoft.com/office/drawing/2014/main" id="{03D5515C-811B-516C-3504-DD2ACDE9B134}"/>
              </a:ext>
            </a:extLst>
          </p:cNvPr>
          <p:cNvGrpSpPr/>
          <p:nvPr/>
        </p:nvGrpSpPr>
        <p:grpSpPr>
          <a:xfrm>
            <a:off x="6471122" y="3467482"/>
            <a:ext cx="1044000" cy="900000"/>
            <a:chOff x="6471122" y="3266314"/>
            <a:chExt cx="1044000" cy="900000"/>
          </a:xfrm>
        </p:grpSpPr>
        <p:grpSp>
          <p:nvGrpSpPr>
            <p:cNvPr id="237" name="Group 236">
              <a:extLst>
                <a:ext uri="{FF2B5EF4-FFF2-40B4-BE49-F238E27FC236}">
                  <a16:creationId xmlns:a16="http://schemas.microsoft.com/office/drawing/2014/main" id="{525DE85D-C114-EB3F-0DB2-4900D4CEBE7B}"/>
                </a:ext>
              </a:extLst>
            </p:cNvPr>
            <p:cNvGrpSpPr/>
            <p:nvPr/>
          </p:nvGrpSpPr>
          <p:grpSpPr>
            <a:xfrm>
              <a:off x="6471122" y="3266430"/>
              <a:ext cx="1044000" cy="894739"/>
              <a:chOff x="6218869" y="3230527"/>
              <a:chExt cx="1044000" cy="894739"/>
            </a:xfrm>
          </p:grpSpPr>
          <p:grpSp>
            <p:nvGrpSpPr>
              <p:cNvPr id="246" name="Group 245">
                <a:extLst>
                  <a:ext uri="{FF2B5EF4-FFF2-40B4-BE49-F238E27FC236}">
                    <a16:creationId xmlns:a16="http://schemas.microsoft.com/office/drawing/2014/main" id="{0A57D156-6BF7-82A6-5F2A-E789DC7FFE18}"/>
                  </a:ext>
                </a:extLst>
              </p:cNvPr>
              <p:cNvGrpSpPr/>
              <p:nvPr/>
            </p:nvGrpSpPr>
            <p:grpSpPr>
              <a:xfrm>
                <a:off x="6412248" y="3230527"/>
                <a:ext cx="657243" cy="544732"/>
                <a:chOff x="6366874" y="3230527"/>
                <a:chExt cx="657243" cy="544732"/>
              </a:xfrm>
            </p:grpSpPr>
            <p:pic>
              <p:nvPicPr>
                <p:cNvPr id="254" name="Picture 253">
                  <a:extLst>
                    <a:ext uri="{FF2B5EF4-FFF2-40B4-BE49-F238E27FC236}">
                      <a16:creationId xmlns:a16="http://schemas.microsoft.com/office/drawing/2014/main" id="{D545C29D-9005-CAB9-9328-2D21BAF3F12B}"/>
                    </a:ext>
                  </a:extLst>
                </p:cNvPr>
                <p:cNvPicPr>
                  <a:picLocks noChangeAspect="1"/>
                </p:cNvPicPr>
                <p:nvPr/>
              </p:nvPicPr>
              <p:blipFill>
                <a:blip r:embed="rId18"/>
                <a:stretch>
                  <a:fillRect/>
                </a:stretch>
              </p:blipFill>
              <p:spPr>
                <a:xfrm>
                  <a:off x="6366874" y="3310907"/>
                  <a:ext cx="269018" cy="383972"/>
                </a:xfrm>
                <a:prstGeom prst="rect">
                  <a:avLst/>
                </a:prstGeom>
              </p:spPr>
            </p:pic>
            <p:pic>
              <p:nvPicPr>
                <p:cNvPr id="260" name="Picture 259">
                  <a:extLst>
                    <a:ext uri="{FF2B5EF4-FFF2-40B4-BE49-F238E27FC236}">
                      <a16:creationId xmlns:a16="http://schemas.microsoft.com/office/drawing/2014/main" id="{D75C1676-E350-5886-A24E-70B9BBDA8A97}"/>
                    </a:ext>
                  </a:extLst>
                </p:cNvPr>
                <p:cNvPicPr>
                  <a:picLocks noChangeAspect="1"/>
                </p:cNvPicPr>
                <p:nvPr/>
              </p:nvPicPr>
              <p:blipFill>
                <a:blip r:embed="rId18"/>
                <a:stretch>
                  <a:fillRect/>
                </a:stretch>
              </p:blipFill>
              <p:spPr>
                <a:xfrm>
                  <a:off x="6642468" y="3230527"/>
                  <a:ext cx="381649" cy="544732"/>
                </a:xfrm>
                <a:prstGeom prst="rect">
                  <a:avLst/>
                </a:prstGeom>
              </p:spPr>
            </p:pic>
          </p:grpSp>
          <p:sp>
            <p:nvSpPr>
              <p:cNvPr id="247" name="TextBox 246">
                <a:extLst>
                  <a:ext uri="{FF2B5EF4-FFF2-40B4-BE49-F238E27FC236}">
                    <a16:creationId xmlns:a16="http://schemas.microsoft.com/office/drawing/2014/main" id="{0926CFBC-5F59-1FF7-C2CB-C4E6913F5B40}"/>
                  </a:ext>
                </a:extLst>
              </p:cNvPr>
              <p:cNvSpPr txBox="1"/>
              <p:nvPr/>
            </p:nvSpPr>
            <p:spPr>
              <a:xfrm>
                <a:off x="6218869" y="3817489"/>
                <a:ext cx="1044000" cy="307777"/>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ELECTRICITY TRANSMISSION</a:t>
                </a:r>
              </a:p>
            </p:txBody>
          </p:sp>
        </p:grpSp>
        <p:sp>
          <p:nvSpPr>
            <p:cNvPr id="238" name="Rectangle 237">
              <a:extLst>
                <a:ext uri="{FF2B5EF4-FFF2-40B4-BE49-F238E27FC236}">
                  <a16:creationId xmlns:a16="http://schemas.microsoft.com/office/drawing/2014/main" id="{38DC6C82-45BB-0661-283F-B4F7A77E8C89}"/>
                </a:ext>
              </a:extLst>
            </p:cNvPr>
            <p:cNvSpPr/>
            <p:nvPr/>
          </p:nvSpPr>
          <p:spPr>
            <a:xfrm>
              <a:off x="6940095" y="3266314"/>
              <a:ext cx="154800" cy="900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239" name="Rectangle 238">
              <a:extLst>
                <a:ext uri="{FF2B5EF4-FFF2-40B4-BE49-F238E27FC236}">
                  <a16:creationId xmlns:a16="http://schemas.microsoft.com/office/drawing/2014/main" id="{E6A06844-5CC6-0A23-E913-BDEDFD0E2C96}"/>
                </a:ext>
              </a:extLst>
            </p:cNvPr>
            <p:cNvSpPr/>
            <p:nvPr/>
          </p:nvSpPr>
          <p:spPr>
            <a:xfrm>
              <a:off x="6606555" y="3731710"/>
              <a:ext cx="756000" cy="148009"/>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240" name="Rectangle 239">
              <a:extLst>
                <a:ext uri="{FF2B5EF4-FFF2-40B4-BE49-F238E27FC236}">
                  <a16:creationId xmlns:a16="http://schemas.microsoft.com/office/drawing/2014/main" id="{9956D741-CF1E-7872-A97F-65C69780EC02}"/>
                </a:ext>
              </a:extLst>
            </p:cNvPr>
            <p:cNvSpPr/>
            <p:nvPr/>
          </p:nvSpPr>
          <p:spPr>
            <a:xfrm>
              <a:off x="6564922" y="3442975"/>
              <a:ext cx="792000" cy="148009"/>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grpSp>
      <p:grpSp>
        <p:nvGrpSpPr>
          <p:cNvPr id="262" name="Group 261">
            <a:extLst>
              <a:ext uri="{FF2B5EF4-FFF2-40B4-BE49-F238E27FC236}">
                <a16:creationId xmlns:a16="http://schemas.microsoft.com/office/drawing/2014/main" id="{00EDE533-A1E6-569D-78BB-C83C9C4F59B7}"/>
              </a:ext>
            </a:extLst>
          </p:cNvPr>
          <p:cNvGrpSpPr/>
          <p:nvPr/>
        </p:nvGrpSpPr>
        <p:grpSpPr>
          <a:xfrm>
            <a:off x="3592047" y="3739679"/>
            <a:ext cx="504119" cy="669160"/>
            <a:chOff x="3445743" y="3675671"/>
            <a:chExt cx="504119" cy="669160"/>
          </a:xfrm>
        </p:grpSpPr>
        <p:pic>
          <p:nvPicPr>
            <p:cNvPr id="263" name="Picture 262">
              <a:extLst>
                <a:ext uri="{FF2B5EF4-FFF2-40B4-BE49-F238E27FC236}">
                  <a16:creationId xmlns:a16="http://schemas.microsoft.com/office/drawing/2014/main" id="{696B0672-6799-D205-7333-5FAA6F158661}"/>
                </a:ext>
              </a:extLst>
            </p:cNvPr>
            <p:cNvPicPr>
              <a:picLocks noChangeAspect="1"/>
            </p:cNvPicPr>
            <p:nvPr/>
          </p:nvPicPr>
          <p:blipFill>
            <a:blip r:embed="rId19"/>
            <a:stretch>
              <a:fillRect/>
            </a:stretch>
          </p:blipFill>
          <p:spPr>
            <a:xfrm>
              <a:off x="3445743" y="3675671"/>
              <a:ext cx="504119" cy="531038"/>
            </a:xfrm>
            <a:prstGeom prst="rect">
              <a:avLst/>
            </a:prstGeom>
          </p:spPr>
        </p:pic>
        <p:sp>
          <p:nvSpPr>
            <p:cNvPr id="264" name="TextBox 263">
              <a:extLst>
                <a:ext uri="{FF2B5EF4-FFF2-40B4-BE49-F238E27FC236}">
                  <a16:creationId xmlns:a16="http://schemas.microsoft.com/office/drawing/2014/main" id="{7AE52EFD-0231-80F9-68C1-BCE408D3FB86}"/>
                </a:ext>
              </a:extLst>
            </p:cNvPr>
            <p:cNvSpPr txBox="1"/>
            <p:nvPr/>
          </p:nvSpPr>
          <p:spPr>
            <a:xfrm>
              <a:off x="3463802" y="4190943"/>
              <a:ext cx="468000" cy="153888"/>
            </a:xfrm>
            <a:prstGeom prst="rect">
              <a:avLst/>
            </a:prstGeom>
            <a:noFill/>
          </p:spPr>
          <p:txBody>
            <a:bodyPr wrap="square" lIns="0" tIns="0" rIns="0" bIns="0" rtlCol="0">
              <a:spAutoFit/>
            </a:bodyPr>
            <a:lstStyle/>
            <a:p>
              <a:pPr algn="ctr">
                <a:lnSpc>
                  <a:spcPct val="100000"/>
                </a:lnSpc>
                <a:spcBef>
                  <a:spcPts val="600"/>
                </a:spcBef>
              </a:pPr>
              <a:r>
                <a:rPr lang="en-GB" sz="1000">
                  <a:solidFill>
                    <a:schemeClr val="accent1"/>
                  </a:solidFill>
                </a:rPr>
                <a:t>CCGT</a:t>
              </a:r>
            </a:p>
          </p:txBody>
        </p:sp>
      </p:grpSp>
      <p:grpSp>
        <p:nvGrpSpPr>
          <p:cNvPr id="265" name="Group 264">
            <a:extLst>
              <a:ext uri="{FF2B5EF4-FFF2-40B4-BE49-F238E27FC236}">
                <a16:creationId xmlns:a16="http://schemas.microsoft.com/office/drawing/2014/main" id="{31A2500F-81D7-67CA-1F45-42F964986C04}"/>
              </a:ext>
            </a:extLst>
          </p:cNvPr>
          <p:cNvGrpSpPr/>
          <p:nvPr/>
        </p:nvGrpSpPr>
        <p:grpSpPr>
          <a:xfrm>
            <a:off x="5460514" y="2904670"/>
            <a:ext cx="1060865" cy="609438"/>
            <a:chOff x="5460514" y="2904670"/>
            <a:chExt cx="1060865" cy="609438"/>
          </a:xfrm>
        </p:grpSpPr>
        <p:pic>
          <p:nvPicPr>
            <p:cNvPr id="266" name="Picture 265">
              <a:extLst>
                <a:ext uri="{FF2B5EF4-FFF2-40B4-BE49-F238E27FC236}">
                  <a16:creationId xmlns:a16="http://schemas.microsoft.com/office/drawing/2014/main" id="{FAFED8EC-655C-CDA3-84A1-EC4ACDF3AE8C}"/>
                </a:ext>
              </a:extLst>
            </p:cNvPr>
            <p:cNvPicPr>
              <a:picLocks noChangeAspect="1"/>
            </p:cNvPicPr>
            <p:nvPr/>
          </p:nvPicPr>
          <p:blipFill>
            <a:blip r:embed="rId20"/>
            <a:stretch>
              <a:fillRect/>
            </a:stretch>
          </p:blipFill>
          <p:spPr>
            <a:xfrm>
              <a:off x="5460514" y="2904670"/>
              <a:ext cx="1060865" cy="476978"/>
            </a:xfrm>
            <a:prstGeom prst="rect">
              <a:avLst/>
            </a:prstGeom>
            <a:ln>
              <a:noFill/>
            </a:ln>
          </p:spPr>
        </p:pic>
        <p:sp>
          <p:nvSpPr>
            <p:cNvPr id="267" name="TextBox 266">
              <a:extLst>
                <a:ext uri="{FF2B5EF4-FFF2-40B4-BE49-F238E27FC236}">
                  <a16:creationId xmlns:a16="http://schemas.microsoft.com/office/drawing/2014/main" id="{C5581F51-BFD0-E3B0-9D1C-829AFCC40F91}"/>
                </a:ext>
              </a:extLst>
            </p:cNvPr>
            <p:cNvSpPr txBox="1"/>
            <p:nvPr/>
          </p:nvSpPr>
          <p:spPr>
            <a:xfrm>
              <a:off x="5518522" y="3356009"/>
              <a:ext cx="944849" cy="153888"/>
            </a:xfrm>
            <a:prstGeom prst="rect">
              <a:avLst/>
            </a:prstGeom>
            <a:noFill/>
            <a:ln>
              <a:noFill/>
            </a:ln>
          </p:spPr>
          <p:txBody>
            <a:bodyPr wrap="square" lIns="0" tIns="0" rIns="0" bIns="0" rtlCol="0">
              <a:spAutoFit/>
            </a:bodyPr>
            <a:lstStyle/>
            <a:p>
              <a:pPr algn="l">
                <a:lnSpc>
                  <a:spcPct val="100000"/>
                </a:lnSpc>
                <a:spcBef>
                  <a:spcPts val="600"/>
                </a:spcBef>
              </a:pPr>
              <a:r>
                <a:rPr lang="en-GB" sz="1000" dirty="0">
                  <a:solidFill>
                    <a:schemeClr val="accent6"/>
                  </a:solidFill>
                </a:rPr>
                <a:t>H</a:t>
              </a:r>
              <a:r>
                <a:rPr lang="en-GB" sz="1000" baseline="-25000" dirty="0">
                  <a:solidFill>
                    <a:schemeClr val="accent6"/>
                  </a:solidFill>
                </a:rPr>
                <a:t>2</a:t>
              </a:r>
              <a:r>
                <a:rPr lang="en-GB" sz="1000" dirty="0">
                  <a:solidFill>
                    <a:schemeClr val="accent6"/>
                  </a:solidFill>
                </a:rPr>
                <a:t> NETWORK</a:t>
              </a:r>
            </a:p>
          </p:txBody>
        </p:sp>
        <p:sp>
          <p:nvSpPr>
            <p:cNvPr id="268" name="Rectangle 267">
              <a:extLst>
                <a:ext uri="{FF2B5EF4-FFF2-40B4-BE49-F238E27FC236}">
                  <a16:creationId xmlns:a16="http://schemas.microsoft.com/office/drawing/2014/main" id="{D01A961F-4BBA-8C68-14F3-E2109EFF93D0}"/>
                </a:ext>
              </a:extLst>
            </p:cNvPr>
            <p:cNvSpPr/>
            <p:nvPr/>
          </p:nvSpPr>
          <p:spPr>
            <a:xfrm>
              <a:off x="5795043" y="2974108"/>
              <a:ext cx="152911" cy="540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269" name="Rectangle 268">
              <a:extLst>
                <a:ext uri="{FF2B5EF4-FFF2-40B4-BE49-F238E27FC236}">
                  <a16:creationId xmlns:a16="http://schemas.microsoft.com/office/drawing/2014/main" id="{94253D2F-ACD1-4146-F9B1-49B3A38F2D8A}"/>
                </a:ext>
              </a:extLst>
            </p:cNvPr>
            <p:cNvSpPr/>
            <p:nvPr/>
          </p:nvSpPr>
          <p:spPr>
            <a:xfrm>
              <a:off x="6024579" y="2974108"/>
              <a:ext cx="152911" cy="540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grpSp>
      <p:grpSp>
        <p:nvGrpSpPr>
          <p:cNvPr id="150" name="Group 149">
            <a:extLst>
              <a:ext uri="{FF2B5EF4-FFF2-40B4-BE49-F238E27FC236}">
                <a16:creationId xmlns:a16="http://schemas.microsoft.com/office/drawing/2014/main" id="{548BAA9D-2186-4B83-94A2-1CA65B74B3CE}"/>
              </a:ext>
            </a:extLst>
          </p:cNvPr>
          <p:cNvGrpSpPr/>
          <p:nvPr/>
        </p:nvGrpSpPr>
        <p:grpSpPr>
          <a:xfrm>
            <a:off x="9862205" y="30276"/>
            <a:ext cx="1962659" cy="902143"/>
            <a:chOff x="10233038" y="11701"/>
            <a:chExt cx="1962659" cy="902143"/>
          </a:xfrm>
        </p:grpSpPr>
        <p:cxnSp>
          <p:nvCxnSpPr>
            <p:cNvPr id="151" name="Straight Connector 150">
              <a:extLst>
                <a:ext uri="{FF2B5EF4-FFF2-40B4-BE49-F238E27FC236}">
                  <a16:creationId xmlns:a16="http://schemas.microsoft.com/office/drawing/2014/main" id="{F3AC8FE4-740D-4F2B-9CEB-2FF72F893A01}"/>
                </a:ext>
              </a:extLst>
            </p:cNvPr>
            <p:cNvCxnSpPr>
              <a:cxnSpLocks/>
            </p:cNvCxnSpPr>
            <p:nvPr/>
          </p:nvCxnSpPr>
          <p:spPr>
            <a:xfrm>
              <a:off x="10368404" y="156149"/>
              <a:ext cx="676967"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A188E52F-321E-426C-83FE-243014F0C60A}"/>
                </a:ext>
              </a:extLst>
            </p:cNvPr>
            <p:cNvCxnSpPr>
              <a:cxnSpLocks/>
            </p:cNvCxnSpPr>
            <p:nvPr/>
          </p:nvCxnSpPr>
          <p:spPr>
            <a:xfrm>
              <a:off x="10368404" y="331965"/>
              <a:ext cx="676967" cy="0"/>
            </a:xfrm>
            <a:prstGeom prst="line">
              <a:avLst/>
            </a:prstGeom>
            <a:ln w="38100">
              <a:solidFill>
                <a:srgbClr val="FF6699"/>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F0A60D76-49E4-4FBE-B321-6356CD80AA12}"/>
                </a:ext>
              </a:extLst>
            </p:cNvPr>
            <p:cNvCxnSpPr>
              <a:cxnSpLocks/>
            </p:cNvCxnSpPr>
            <p:nvPr/>
          </p:nvCxnSpPr>
          <p:spPr>
            <a:xfrm>
              <a:off x="10368404" y="525172"/>
              <a:ext cx="676967"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54" name="TextBox 153">
              <a:extLst>
                <a:ext uri="{FF2B5EF4-FFF2-40B4-BE49-F238E27FC236}">
                  <a16:creationId xmlns:a16="http://schemas.microsoft.com/office/drawing/2014/main" id="{59FE8335-6ACF-48CE-BF2A-158AF6880908}"/>
                </a:ext>
              </a:extLst>
            </p:cNvPr>
            <p:cNvSpPr txBox="1"/>
            <p:nvPr/>
          </p:nvSpPr>
          <p:spPr>
            <a:xfrm>
              <a:off x="11123822" y="72090"/>
              <a:ext cx="1043564" cy="123111"/>
            </a:xfrm>
            <a:prstGeom prst="rect">
              <a:avLst/>
            </a:prstGeom>
            <a:noFill/>
          </p:spPr>
          <p:txBody>
            <a:bodyPr wrap="square" lIns="0" tIns="0" rIns="0" bIns="0" rtlCol="0">
              <a:spAutoFit/>
            </a:bodyPr>
            <a:lstStyle/>
            <a:p>
              <a:pPr>
                <a:lnSpc>
                  <a:spcPct val="100000"/>
                </a:lnSpc>
                <a:spcBef>
                  <a:spcPts val="600"/>
                </a:spcBef>
              </a:pPr>
              <a:r>
                <a:rPr lang="en-GB" sz="800">
                  <a:solidFill>
                    <a:schemeClr val="accent1"/>
                  </a:solidFill>
                </a:rPr>
                <a:t>Electricity network</a:t>
              </a:r>
            </a:p>
          </p:txBody>
        </p:sp>
        <p:sp>
          <p:nvSpPr>
            <p:cNvPr id="155" name="TextBox 154">
              <a:extLst>
                <a:ext uri="{FF2B5EF4-FFF2-40B4-BE49-F238E27FC236}">
                  <a16:creationId xmlns:a16="http://schemas.microsoft.com/office/drawing/2014/main" id="{24D3F2A8-6D85-46D5-9298-55287C86DC4E}"/>
                </a:ext>
              </a:extLst>
            </p:cNvPr>
            <p:cNvSpPr txBox="1"/>
            <p:nvPr/>
          </p:nvSpPr>
          <p:spPr>
            <a:xfrm>
              <a:off x="11123819" y="260428"/>
              <a:ext cx="773229" cy="123111"/>
            </a:xfrm>
            <a:prstGeom prst="rect">
              <a:avLst/>
            </a:prstGeom>
            <a:noFill/>
          </p:spPr>
          <p:txBody>
            <a:bodyPr wrap="square" lIns="0" tIns="0" rIns="0" bIns="0" rtlCol="0">
              <a:spAutoFit/>
            </a:bodyPr>
            <a:lstStyle/>
            <a:p>
              <a:pPr>
                <a:lnSpc>
                  <a:spcPct val="100000"/>
                </a:lnSpc>
                <a:spcBef>
                  <a:spcPts val="600"/>
                </a:spcBef>
              </a:pPr>
              <a:r>
                <a:rPr lang="en-GB" sz="800">
                  <a:solidFill>
                    <a:schemeClr val="accent1"/>
                  </a:solidFill>
                </a:rPr>
                <a:t>Gas network</a:t>
              </a:r>
            </a:p>
          </p:txBody>
        </p:sp>
        <p:sp>
          <p:nvSpPr>
            <p:cNvPr id="157" name="TextBox 156">
              <a:extLst>
                <a:ext uri="{FF2B5EF4-FFF2-40B4-BE49-F238E27FC236}">
                  <a16:creationId xmlns:a16="http://schemas.microsoft.com/office/drawing/2014/main" id="{833FCF38-9D08-458F-8903-8DE350AFD71E}"/>
                </a:ext>
              </a:extLst>
            </p:cNvPr>
            <p:cNvSpPr txBox="1"/>
            <p:nvPr/>
          </p:nvSpPr>
          <p:spPr>
            <a:xfrm>
              <a:off x="11123820" y="448767"/>
              <a:ext cx="1043564" cy="123111"/>
            </a:xfrm>
            <a:prstGeom prst="rect">
              <a:avLst/>
            </a:prstGeom>
            <a:noFill/>
          </p:spPr>
          <p:txBody>
            <a:bodyPr wrap="square" lIns="0" tIns="0" rIns="0" bIns="0" rtlCol="0">
              <a:spAutoFit/>
            </a:bodyPr>
            <a:lstStyle/>
            <a:p>
              <a:pPr>
                <a:lnSpc>
                  <a:spcPct val="100000"/>
                </a:lnSpc>
                <a:spcBef>
                  <a:spcPts val="600"/>
                </a:spcBef>
              </a:pPr>
              <a:r>
                <a:rPr lang="en-GB" sz="800">
                  <a:solidFill>
                    <a:schemeClr val="accent1"/>
                  </a:solidFill>
                </a:rPr>
                <a:t>Hydrogen network</a:t>
              </a:r>
            </a:p>
          </p:txBody>
        </p:sp>
        <p:cxnSp>
          <p:nvCxnSpPr>
            <p:cNvPr id="158" name="Straight Connector 157">
              <a:extLst>
                <a:ext uri="{FF2B5EF4-FFF2-40B4-BE49-F238E27FC236}">
                  <a16:creationId xmlns:a16="http://schemas.microsoft.com/office/drawing/2014/main" id="{DF34F6FA-13A6-4327-9CF1-1C4810F0C301}"/>
                </a:ext>
              </a:extLst>
            </p:cNvPr>
            <p:cNvCxnSpPr>
              <a:cxnSpLocks/>
            </p:cNvCxnSpPr>
            <p:nvPr/>
          </p:nvCxnSpPr>
          <p:spPr>
            <a:xfrm>
              <a:off x="10368404" y="695891"/>
              <a:ext cx="676967"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159" name="TextBox 158">
              <a:extLst>
                <a:ext uri="{FF2B5EF4-FFF2-40B4-BE49-F238E27FC236}">
                  <a16:creationId xmlns:a16="http://schemas.microsoft.com/office/drawing/2014/main" id="{5F1185EB-E825-493E-A970-9FA281110857}"/>
                </a:ext>
              </a:extLst>
            </p:cNvPr>
            <p:cNvSpPr txBox="1"/>
            <p:nvPr/>
          </p:nvSpPr>
          <p:spPr>
            <a:xfrm>
              <a:off x="11123820" y="609932"/>
              <a:ext cx="1043564" cy="123111"/>
            </a:xfrm>
            <a:prstGeom prst="rect">
              <a:avLst/>
            </a:prstGeom>
            <a:noFill/>
          </p:spPr>
          <p:txBody>
            <a:bodyPr wrap="square" lIns="0" tIns="0" rIns="0" bIns="0" rtlCol="0">
              <a:spAutoFit/>
            </a:bodyPr>
            <a:lstStyle/>
            <a:p>
              <a:pPr>
                <a:lnSpc>
                  <a:spcPct val="100000"/>
                </a:lnSpc>
                <a:spcBef>
                  <a:spcPts val="600"/>
                </a:spcBef>
              </a:pPr>
              <a:r>
                <a:rPr lang="en-GB" sz="800">
                  <a:solidFill>
                    <a:schemeClr val="accent1"/>
                  </a:solidFill>
                </a:rPr>
                <a:t>Carbon network</a:t>
              </a:r>
            </a:p>
          </p:txBody>
        </p:sp>
        <p:sp>
          <p:nvSpPr>
            <p:cNvPr id="160" name="Rectangle 159">
              <a:extLst>
                <a:ext uri="{FF2B5EF4-FFF2-40B4-BE49-F238E27FC236}">
                  <a16:creationId xmlns:a16="http://schemas.microsoft.com/office/drawing/2014/main" id="{6479D436-324A-4103-85D7-E3F9C021B141}"/>
                </a:ext>
              </a:extLst>
            </p:cNvPr>
            <p:cNvSpPr/>
            <p:nvPr/>
          </p:nvSpPr>
          <p:spPr>
            <a:xfrm>
              <a:off x="10233038" y="11701"/>
              <a:ext cx="1934348" cy="902143"/>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cxnSp>
          <p:nvCxnSpPr>
            <p:cNvPr id="161" name="Straight Connector 160">
              <a:extLst>
                <a:ext uri="{FF2B5EF4-FFF2-40B4-BE49-F238E27FC236}">
                  <a16:creationId xmlns:a16="http://schemas.microsoft.com/office/drawing/2014/main" id="{7B021D15-79E9-40D5-9BD2-FF55994E1D72}"/>
                </a:ext>
              </a:extLst>
            </p:cNvPr>
            <p:cNvCxnSpPr>
              <a:cxnSpLocks/>
            </p:cNvCxnSpPr>
            <p:nvPr/>
          </p:nvCxnSpPr>
          <p:spPr>
            <a:xfrm>
              <a:off x="10378232" y="847163"/>
              <a:ext cx="676967" cy="0"/>
            </a:xfrm>
            <a:prstGeom prst="line">
              <a:avLst/>
            </a:prstGeom>
            <a:ln w="38100">
              <a:solidFill>
                <a:srgbClr val="9933FF"/>
              </a:solidFill>
              <a:prstDash val="sysDash"/>
            </a:ln>
          </p:spPr>
          <p:style>
            <a:lnRef idx="1">
              <a:schemeClr val="accent1"/>
            </a:lnRef>
            <a:fillRef idx="0">
              <a:schemeClr val="accent1"/>
            </a:fillRef>
            <a:effectRef idx="0">
              <a:schemeClr val="accent1"/>
            </a:effectRef>
            <a:fontRef idx="minor">
              <a:schemeClr val="tx1"/>
            </a:fontRef>
          </p:style>
        </p:cxnSp>
        <p:sp>
          <p:nvSpPr>
            <p:cNvPr id="162" name="TextBox 161">
              <a:extLst>
                <a:ext uri="{FF2B5EF4-FFF2-40B4-BE49-F238E27FC236}">
                  <a16:creationId xmlns:a16="http://schemas.microsoft.com/office/drawing/2014/main" id="{56DD71B6-A879-4621-AC33-9D58692113A9}"/>
                </a:ext>
              </a:extLst>
            </p:cNvPr>
            <p:cNvSpPr txBox="1"/>
            <p:nvPr/>
          </p:nvSpPr>
          <p:spPr>
            <a:xfrm>
              <a:off x="11152133" y="778313"/>
              <a:ext cx="1043564" cy="123111"/>
            </a:xfrm>
            <a:prstGeom prst="rect">
              <a:avLst/>
            </a:prstGeom>
            <a:noFill/>
          </p:spPr>
          <p:txBody>
            <a:bodyPr wrap="square" lIns="0" tIns="0" rIns="0" bIns="0" rtlCol="0">
              <a:spAutoFit/>
            </a:bodyPr>
            <a:lstStyle/>
            <a:p>
              <a:pPr>
                <a:lnSpc>
                  <a:spcPct val="100000"/>
                </a:lnSpc>
                <a:spcBef>
                  <a:spcPts val="600"/>
                </a:spcBef>
              </a:pPr>
              <a:r>
                <a:rPr lang="en-GB" sz="800">
                  <a:solidFill>
                    <a:schemeClr val="accent1"/>
                  </a:solidFill>
                </a:rPr>
                <a:t>Heat  network</a:t>
              </a:r>
            </a:p>
          </p:txBody>
        </p:sp>
      </p:grpSp>
    </p:spTree>
    <p:extLst>
      <p:ext uri="{BB962C8B-B14F-4D97-AF65-F5344CB8AC3E}">
        <p14:creationId xmlns:p14="http://schemas.microsoft.com/office/powerpoint/2010/main" val="27592465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07544DE-28A5-187B-11F0-79E105CFDF35}"/>
              </a:ext>
            </a:extLst>
          </p:cNvPr>
          <p:cNvSpPr>
            <a:spLocks noGrp="1"/>
          </p:cNvSpPr>
          <p:nvPr>
            <p:ph type="sldNum" sz="quarter" idx="12"/>
          </p:nvPr>
        </p:nvSpPr>
        <p:spPr>
          <a:xfrm>
            <a:off x="540000" y="6374553"/>
            <a:ext cx="266400" cy="145195"/>
          </a:xfrm>
        </p:spPr>
        <p:txBody>
          <a:bodyPr/>
          <a:lstStyle/>
          <a:p>
            <a:fld id="{5BA07366-CB75-4AA8-9E5B-928B849F427C}" type="slidenum">
              <a:rPr lang="en-GB" smtClean="0"/>
              <a:t>34</a:t>
            </a:fld>
            <a:endParaRPr lang="en-GB"/>
          </a:p>
        </p:txBody>
      </p:sp>
      <p:graphicFrame>
        <p:nvGraphicFramePr>
          <p:cNvPr id="12" name="Table 12">
            <a:extLst>
              <a:ext uri="{FF2B5EF4-FFF2-40B4-BE49-F238E27FC236}">
                <a16:creationId xmlns:a16="http://schemas.microsoft.com/office/drawing/2014/main" id="{0ED9C046-E145-8375-65AC-6D74B129FCA8}"/>
              </a:ext>
            </a:extLst>
          </p:cNvPr>
          <p:cNvGraphicFramePr>
            <a:graphicFrameLocks noGrp="1"/>
          </p:cNvGraphicFramePr>
          <p:nvPr>
            <p:extLst>
              <p:ext uri="{D42A27DB-BD31-4B8C-83A1-F6EECF244321}">
                <p14:modId xmlns:p14="http://schemas.microsoft.com/office/powerpoint/2010/main" val="2740966692"/>
              </p:ext>
            </p:extLst>
          </p:nvPr>
        </p:nvGraphicFramePr>
        <p:xfrm>
          <a:off x="0" y="8390"/>
          <a:ext cx="12240000" cy="6839999"/>
        </p:xfrm>
        <a:graphic>
          <a:graphicData uri="http://schemas.openxmlformats.org/drawingml/2006/table">
            <a:tbl>
              <a:tblPr firstCol="1" bandRow="1">
                <a:tableStyleId>{5C22544A-7EE6-4342-B048-85BDC9FD1C3A}</a:tableStyleId>
              </a:tblPr>
              <a:tblGrid>
                <a:gridCol w="1372035">
                  <a:extLst>
                    <a:ext uri="{9D8B030D-6E8A-4147-A177-3AD203B41FA5}">
                      <a16:colId xmlns:a16="http://schemas.microsoft.com/office/drawing/2014/main" val="1608248868"/>
                    </a:ext>
                  </a:extLst>
                </a:gridCol>
                <a:gridCol w="4729912">
                  <a:extLst>
                    <a:ext uri="{9D8B030D-6E8A-4147-A177-3AD203B41FA5}">
                      <a16:colId xmlns:a16="http://schemas.microsoft.com/office/drawing/2014/main" val="247346671"/>
                    </a:ext>
                  </a:extLst>
                </a:gridCol>
                <a:gridCol w="1372035">
                  <a:extLst>
                    <a:ext uri="{9D8B030D-6E8A-4147-A177-3AD203B41FA5}">
                      <a16:colId xmlns:a16="http://schemas.microsoft.com/office/drawing/2014/main" val="3112085081"/>
                    </a:ext>
                  </a:extLst>
                </a:gridCol>
                <a:gridCol w="4766018">
                  <a:extLst>
                    <a:ext uri="{9D8B030D-6E8A-4147-A177-3AD203B41FA5}">
                      <a16:colId xmlns:a16="http://schemas.microsoft.com/office/drawing/2014/main" val="3915988822"/>
                    </a:ext>
                  </a:extLst>
                </a:gridCol>
              </a:tblGrid>
              <a:tr h="361177">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bg1"/>
                          </a:solidFill>
                        </a:rPr>
                        <a:t>UC7: </a:t>
                      </a:r>
                      <a:r>
                        <a:rPr lang="en-GB" sz="1200" dirty="0">
                          <a:solidFill>
                            <a:schemeClr val="bg1"/>
                          </a:solidFill>
                          <a:cs typeface="Arial"/>
                        </a:rPr>
                        <a:t>FLEXIBILITY OF WHOLE SYSTEM OPTIONS FOR LONG TERM PLANNING AND STABILITY</a:t>
                      </a:r>
                      <a:endParaRPr lang="en-GB" sz="1200" dirty="0"/>
                    </a:p>
                  </a:txBody>
                  <a:tcPr anchor="ctr">
                    <a:lnB w="38100" cap="flat" cmpd="sng" algn="ctr">
                      <a:solidFill>
                        <a:schemeClr val="bg1"/>
                      </a:solidFill>
                      <a:prstDash val="solid"/>
                      <a:round/>
                      <a:headEnd type="none" w="med" len="med"/>
                      <a:tailEnd type="none" w="med" len="med"/>
                    </a:lnB>
                  </a:tcPr>
                </a:tc>
                <a:tc hMerge="1">
                  <a:txBody>
                    <a:bodyPr/>
                    <a:lstStyle/>
                    <a:p>
                      <a:endParaRPr lang="en-GB" sz="1200">
                        <a:solidFill>
                          <a:schemeClr val="bg1"/>
                        </a:solidFill>
                      </a:endParaRPr>
                    </a:p>
                  </a:txBody>
                  <a:tcPr>
                    <a:solidFill>
                      <a:schemeClr val="tx2"/>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378060462"/>
                  </a:ext>
                </a:extLst>
              </a:tr>
              <a:tr h="550434">
                <a:tc>
                  <a:txBody>
                    <a:bodyPr/>
                    <a:lstStyle/>
                    <a:p>
                      <a:r>
                        <a:rPr lang="en-GB" sz="1000" dirty="0"/>
                        <a:t>Goal</a:t>
                      </a:r>
                    </a:p>
                  </a:txBody>
                  <a:tcPr>
                    <a:lnT w="38100" cap="flat" cmpd="sng" algn="ctr">
                      <a:solidFill>
                        <a:schemeClr val="bg1"/>
                      </a:solidFill>
                      <a:prstDash val="solid"/>
                      <a:round/>
                      <a:headEnd type="none" w="med" len="med"/>
                      <a:tailEnd type="none" w="med" len="med"/>
                    </a:lnT>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t>Ensure long term power network stability and resilience using efficient grid planning </a:t>
                      </a:r>
                    </a:p>
                    <a:p>
                      <a:endParaRPr lang="en-GB" sz="1000" dirty="0">
                        <a:solidFill>
                          <a:schemeClr val="tx1"/>
                        </a:solidFill>
                      </a:endParaRPr>
                    </a:p>
                  </a:txBody>
                  <a:tcPr>
                    <a:solidFill>
                      <a:schemeClr val="bg1">
                        <a:lumMod val="95000"/>
                      </a:schemeClr>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Associated Synergies/ Benefits</a:t>
                      </a:r>
                    </a:p>
                    <a:p>
                      <a:endParaRPr lang="en-GB" sz="1000" b="1" dirty="0">
                        <a:solidFill>
                          <a:schemeClr val="bg1"/>
                        </a:solidFill>
                      </a:endParaRPr>
                    </a:p>
                  </a:txBody>
                  <a:tcPr>
                    <a:solidFill>
                      <a:srgbClr val="0F204B"/>
                    </a:solidFill>
                  </a:tcPr>
                </a:tc>
                <a:tc rowSpan="2">
                  <a:txBody>
                    <a:bodyPr/>
                    <a:lstStyle/>
                    <a:p>
                      <a:pPr marL="171450" indent="-171450">
                        <a:buFont typeface="Arial" panose="020B0604020202020204" pitchFamily="34" charset="0"/>
                        <a:buChar char="•"/>
                      </a:pPr>
                      <a:r>
                        <a:rPr lang="en-GB" sz="1000" dirty="0"/>
                        <a:t>Enable new revenue streams</a:t>
                      </a:r>
                    </a:p>
                    <a:p>
                      <a:pPr marL="171450" indent="-171450">
                        <a:buFont typeface="Arial" panose="020B0604020202020204" pitchFamily="34" charset="0"/>
                        <a:buChar char="•"/>
                      </a:pPr>
                      <a:r>
                        <a:rPr lang="en-GB" sz="1000" dirty="0"/>
                        <a:t>Facilitate innovation</a:t>
                      </a:r>
                    </a:p>
                    <a:p>
                      <a:pPr marL="171450" indent="-171450">
                        <a:buFont typeface="Arial" panose="020B0604020202020204" pitchFamily="34" charset="0"/>
                        <a:buChar char="•"/>
                      </a:pPr>
                      <a:r>
                        <a:rPr lang="en-GB" sz="1000" dirty="0"/>
                        <a:t>Increase efficiency of electricity system operation</a:t>
                      </a:r>
                    </a:p>
                    <a:p>
                      <a:endParaRPr lang="en-GB" sz="1000" dirty="0"/>
                    </a:p>
                  </a:txBody>
                  <a:tcPr>
                    <a:lnT w="38100" cap="flat" cmpd="sng" algn="ctr">
                      <a:solidFill>
                        <a:schemeClr val="bg1"/>
                      </a:solid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2793467315"/>
                  </a:ext>
                </a:extLst>
              </a:tr>
              <a:tr h="548989">
                <a:tc>
                  <a:txBody>
                    <a:bodyPr/>
                    <a:lstStyle/>
                    <a:p>
                      <a:r>
                        <a:rPr lang="en-GB" sz="1000"/>
                        <a:t>“Networked Energy” Elements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t>Flexibility, storage, H</a:t>
                      </a:r>
                      <a:r>
                        <a:rPr lang="en-GB" sz="1000" baseline="-25000" dirty="0"/>
                        <a:t>2</a:t>
                      </a:r>
                      <a:r>
                        <a:rPr lang="en-GB" sz="1000" dirty="0"/>
                        <a:t> production, onshore electricity and gas networks</a:t>
                      </a:r>
                    </a:p>
                    <a:p>
                      <a:endParaRPr lang="en-GB" sz="1000" dirty="0"/>
                    </a:p>
                  </a:txBody>
                  <a:tcPr>
                    <a:solidFill>
                      <a:schemeClr val="bg1">
                        <a:lumMod val="95000"/>
                      </a:schemeClr>
                    </a:solidFill>
                  </a:tcPr>
                </a:tc>
                <a:tc vMerge="1">
                  <a:txBody>
                    <a:bodyPr/>
                    <a:lstStyle/>
                    <a:p>
                      <a:endParaRPr lang="en-GB" sz="1000">
                        <a:solidFill>
                          <a:schemeClr val="bg1"/>
                        </a:solidFill>
                      </a:endParaRPr>
                    </a:p>
                  </a:txBody>
                  <a:tcPr>
                    <a:solidFill>
                      <a:srgbClr val="0F204B"/>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i="0"/>
                    </a:p>
                  </a:txBody>
                  <a:tcPr>
                    <a:solidFill>
                      <a:schemeClr val="bg1">
                        <a:lumMod val="95000"/>
                      </a:schemeClr>
                    </a:solidFill>
                  </a:tcPr>
                </a:tc>
                <a:extLst>
                  <a:ext uri="{0D108BD9-81ED-4DB2-BD59-A6C34878D82A}">
                    <a16:rowId xmlns:a16="http://schemas.microsoft.com/office/drawing/2014/main" val="1016739233"/>
                  </a:ext>
                </a:extLst>
              </a:tr>
              <a:tr h="70677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solidFill>
                            <a:schemeClr val="bg1"/>
                          </a:solidFill>
                        </a:rPr>
                        <a:t>Stakeholders</a:t>
                      </a:r>
                    </a:p>
                    <a:p>
                      <a:endParaRPr lang="en-GB" sz="1000"/>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a:t>Storage owners, aggregators, DERs, ESO, DSOs, National Gas, SGU</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000" i="0">
                        <a:latin typeface="+mn-lt"/>
                      </a:endParaRPr>
                    </a:p>
                  </a:txBody>
                  <a:tcP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a:solidFill>
                            <a:schemeClr val="bg1"/>
                          </a:solidFill>
                        </a:rPr>
                        <a:t>Key Barriers and Dependencies</a:t>
                      </a:r>
                    </a:p>
                    <a:p>
                      <a:endParaRPr lang="en-GB" sz="1000" b="1">
                        <a:solidFill>
                          <a:schemeClr val="bg1"/>
                        </a:solidFill>
                      </a:endParaRPr>
                    </a:p>
                  </a:txBody>
                  <a:tcPr>
                    <a:solidFill>
                      <a:srgbClr val="0F204B"/>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i="0" dirty="0">
                          <a:latin typeface="+mn-lt"/>
                        </a:rPr>
                        <a:t>Modelling of various technologies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i="0" dirty="0">
                          <a:latin typeface="+mn-lt"/>
                        </a:rPr>
                        <a:t>Systems complexities and interactions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i="0" dirty="0">
                          <a:latin typeface="+mn-lt"/>
                        </a:rPr>
                        <a:t>Digitalisation is a key to improving efficiency in data exchange</a:t>
                      </a:r>
                    </a:p>
                  </a:txBody>
                  <a:tcPr>
                    <a:solidFill>
                      <a:schemeClr val="bg1">
                        <a:lumMod val="95000"/>
                      </a:schemeClr>
                    </a:solidFill>
                  </a:tcPr>
                </a:tc>
                <a:extLst>
                  <a:ext uri="{0D108BD9-81ED-4DB2-BD59-A6C34878D82A}">
                    <a16:rowId xmlns:a16="http://schemas.microsoft.com/office/drawing/2014/main" val="1998079933"/>
                  </a:ext>
                </a:extLst>
              </a:tr>
              <a:tr h="2983290">
                <a:tc>
                  <a:txBody>
                    <a:bodyPr/>
                    <a:lstStyle/>
                    <a:p>
                      <a:r>
                        <a:rPr lang="en-GB" sz="1000"/>
                        <a:t>Description</a:t>
                      </a:r>
                    </a:p>
                  </a:txBody>
                  <a:tcPr>
                    <a:lnB w="38100" cap="flat" cmpd="sng" algn="ctr">
                      <a:solidFill>
                        <a:schemeClr val="bg1"/>
                      </a:solidFill>
                      <a:prstDash val="solid"/>
                      <a:round/>
                      <a:headEnd type="none" w="med" len="med"/>
                      <a:tailEnd type="none" w="med" len="med"/>
                    </a:lnB>
                  </a:tcPr>
                </a:tc>
                <a:tc gridSpan="3">
                  <a:txBody>
                    <a:bodyPr/>
                    <a:lstStyle/>
                    <a:p>
                      <a:r>
                        <a:rPr lang="en-GB" sz="1000" i="0" u="none" dirty="0">
                          <a:solidFill>
                            <a:schemeClr val="tx1"/>
                          </a:solidFill>
                        </a:rPr>
                        <a:t>According to the ESO’s Future Energy Scenarios, operating a future energy system with high levels of renewables and no unabated natural gas generation will require significantly more flexible, zero carbon capacity. System stress will be driven as much by peaks and troughs in electricity supply and flows leading to the need for large amounts of short and diverse flexibility to accommodate different periods of high or low renewable generation and extreme weather events. The growth of distributed flexibility (flexible energy demand resources, such as storage, EVs, heat pumps and thermal storage, connected at distribution level) is a key enabler to achieving net zero with potential demand-side flexibility of 6-12 GW is predicted by 2040 from residential, commercial, and industrial sectors. In addition to the distributed flexibility, 50GW of offshore wind is expected by 2030. Interconnectors and long duration energy storage (LDES) is anticipated to reach a total 9 – 12GW in the South of England by 2030 and will be used to manage supply and demand and ensure security of supply in the 2030s.  The new generation mix will be replacing traditional centralised generation (such as coal and natural gas) that typically provide resilience to the network. </a:t>
                      </a:r>
                    </a:p>
                    <a:p>
                      <a:endParaRPr lang="en-GB" sz="1000" i="0" u="none" dirty="0">
                        <a:solidFill>
                          <a:schemeClr val="tx1"/>
                        </a:solidFill>
                      </a:endParaRPr>
                    </a:p>
                    <a:p>
                      <a:r>
                        <a:rPr lang="en-GB" sz="1000" i="0" u="none" dirty="0">
                          <a:solidFill>
                            <a:schemeClr val="tx1"/>
                          </a:solidFill>
                        </a:rPr>
                        <a:t>The FSO will need to conduct congestion and stability studies to understand the effect of all these new technologies on the system to support timely and coordinated process to maximise the network benefits and ensure that the transmission network can provide power to demand centres in a safe, reliable, and economic manner. Hence, t</a:t>
                      </a:r>
                      <a:r>
                        <a:rPr lang="en-GB" sz="1000" u="none" dirty="0">
                          <a:solidFill>
                            <a:schemeClr val="tx1"/>
                          </a:solidFill>
                        </a:rPr>
                        <a:t>he FSO should consider which option, or a combination of options, ensures long term power network stability and resilience by using efficient grid planning and operation while maintaining the grid stability.</a:t>
                      </a:r>
                    </a:p>
                    <a:p>
                      <a:r>
                        <a:rPr lang="en-GB" sz="1000" u="none" dirty="0">
                          <a:solidFill>
                            <a:schemeClr val="tx1"/>
                          </a:solidFill>
                        </a:rPr>
                        <a:t>These options could be:</a:t>
                      </a:r>
                    </a:p>
                    <a:p>
                      <a:r>
                        <a:rPr lang="en-GB" sz="1000" u="none" dirty="0">
                          <a:solidFill>
                            <a:schemeClr val="tx1"/>
                          </a:solidFill>
                        </a:rPr>
                        <a:t>1- Distributed storage units, this could be individual storage units or virtual storage units (group of storage at different locations) providing congestion management and transmission and distribution deferral.</a:t>
                      </a:r>
                    </a:p>
                    <a:p>
                      <a:r>
                        <a:rPr lang="en-GB" sz="1000" u="none" dirty="0">
                          <a:solidFill>
                            <a:schemeClr val="tx1"/>
                          </a:solidFill>
                        </a:rPr>
                        <a:t>2- Demand side management especially when demand cannot be covered by green and cheap energy units rather than activating expensive and polluting production units or having to keep and maintaining expensive power plants for the winter peak.</a:t>
                      </a:r>
                    </a:p>
                    <a:p>
                      <a:r>
                        <a:rPr lang="en-GB" sz="1000" u="none" dirty="0">
                          <a:solidFill>
                            <a:schemeClr val="tx1"/>
                          </a:solidFill>
                        </a:rPr>
                        <a:t>3- Hybrid power plants (e.g. Wind + H</a:t>
                      </a:r>
                      <a:r>
                        <a:rPr lang="en-GB" sz="1000" u="none" baseline="-25000" dirty="0">
                          <a:solidFill>
                            <a:schemeClr val="tx1"/>
                          </a:solidFill>
                        </a:rPr>
                        <a:t>2</a:t>
                      </a:r>
                      <a:r>
                        <a:rPr lang="en-GB" sz="1000" u="none" dirty="0">
                          <a:solidFill>
                            <a:schemeClr val="tx1"/>
                          </a:solidFill>
                        </a:rPr>
                        <a:t>) providing energy services</a:t>
                      </a:r>
                    </a:p>
                    <a:p>
                      <a:r>
                        <a:rPr lang="en-GB" sz="1000" u="none" dirty="0">
                          <a:solidFill>
                            <a:schemeClr val="tx1"/>
                          </a:solidFill>
                        </a:rPr>
                        <a:t>4- </a:t>
                      </a:r>
                      <a:r>
                        <a:rPr lang="en-GB" sz="1000" i="0" u="none" dirty="0">
                          <a:solidFill>
                            <a:schemeClr val="tx1"/>
                          </a:solidFill>
                        </a:rPr>
                        <a:t>Interconnectors and long duration energy storage (LDES) </a:t>
                      </a:r>
                    </a:p>
                  </a:txBody>
                  <a:tcPr>
                    <a:lnB w="3810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GB" sz="1000"/>
                    </a:p>
                  </a:txBody>
                  <a:tcPr>
                    <a:lnB w="3810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GB" sz="1000"/>
                    </a:p>
                  </a:txBody>
                  <a:tcPr>
                    <a:lnB w="381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075743074"/>
                  </a:ext>
                </a:extLst>
              </a:tr>
              <a:tr h="1689333">
                <a:tc gridSpan="4">
                  <a:txBody>
                    <a:bodyPr/>
                    <a:lstStyle/>
                    <a:p>
                      <a:r>
                        <a:rPr lang="en-GB" sz="1000" dirty="0"/>
                        <a:t>What does it mean for the FSO?</a:t>
                      </a:r>
                    </a:p>
                    <a:p>
                      <a:r>
                        <a:rPr lang="en-GB" sz="1000" b="0" dirty="0">
                          <a:solidFill>
                            <a:schemeClr val="bg1"/>
                          </a:solidFill>
                        </a:rPr>
                        <a:t>The role of FSO would be to</a:t>
                      </a:r>
                      <a:r>
                        <a:rPr lang="en-US" sz="1000" b="0" dirty="0">
                          <a:solidFill>
                            <a:schemeClr val="bg1"/>
                          </a:solidFill>
                        </a:rPr>
                        <a: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b="0" kern="1200" dirty="0">
                          <a:solidFill>
                            <a:schemeClr val="bg1"/>
                          </a:solidFill>
                          <a:latin typeface="+mn-lt"/>
                          <a:ea typeface="+mn-ea"/>
                          <a:cs typeface="+mn-cs"/>
                        </a:rPr>
                        <a:t>Consider all technology options during network planning across different vectors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b="0" kern="1200" dirty="0">
                          <a:solidFill>
                            <a:schemeClr val="bg1"/>
                          </a:solidFill>
                          <a:latin typeface="+mn-lt"/>
                          <a:ea typeface="+mn-ea"/>
                          <a:cs typeface="+mn-cs"/>
                        </a:rPr>
                        <a:t>Understand impact of technologies on resilience, stability and on the net zero ambition</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b="0" kern="1200" dirty="0">
                          <a:solidFill>
                            <a:schemeClr val="bg1"/>
                          </a:solidFill>
                          <a:latin typeface="+mn-lt"/>
                          <a:ea typeface="+mn-ea"/>
                          <a:cs typeface="+mn-cs"/>
                        </a:rPr>
                        <a:t>Develop a business process by which the co-ordination, key dates, data exchange between the FSO and key stakeholders such (DSO, National Gas, SGU) is agreed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b="0" kern="1200" dirty="0">
                          <a:solidFill>
                            <a:schemeClr val="bg1"/>
                          </a:solidFill>
                          <a:latin typeface="+mn-lt"/>
                          <a:ea typeface="+mn-ea"/>
                          <a:cs typeface="+mn-cs"/>
                        </a:rPr>
                        <a:t>Develop requirements to develop the digital twin of such technologies leveraging on the initial outcome of the Long Term Development Statement (LTDS), the GB CIM profile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000" b="0" kern="1200" dirty="0">
                          <a:solidFill>
                            <a:schemeClr val="bg1"/>
                          </a:solidFill>
                          <a:latin typeface="+mn-lt"/>
                          <a:ea typeface="+mn-ea"/>
                          <a:cs typeface="+mn-cs"/>
                        </a:rPr>
                        <a:t>Set the rules for providing active distribution grids' dynamic response models to be delivered for dynamic stability studies, representing the dynamic behaviour in terms of voltage and frequency variations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000" b="0" kern="1200" dirty="0">
                          <a:solidFill>
                            <a:schemeClr val="bg1"/>
                          </a:solidFill>
                          <a:latin typeface="+mn-lt"/>
                          <a:ea typeface="+mn-ea"/>
                          <a:cs typeface="+mn-cs"/>
                        </a:rPr>
                        <a:t>Define the network model and set of parameters to model the available technologies, as well as its combined response to frequency and voltage. </a:t>
                      </a:r>
                      <a:endParaRPr lang="en-US" sz="1000" b="0" kern="1200" dirty="0">
                        <a:solidFill>
                          <a:schemeClr val="bg1"/>
                        </a:solidFill>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b="0" dirty="0">
                          <a:solidFill>
                            <a:schemeClr val="bg1"/>
                          </a:solidFill>
                        </a:rPr>
                        <a:t>Standardise network planning information exchange between different stakeholders</a:t>
                      </a:r>
                    </a:p>
                    <a:p>
                      <a:pPr marL="228600" indent="-228600">
                        <a:buFont typeface="+mj-lt"/>
                        <a:buAutoNum type="arabicPeriod"/>
                      </a:pPr>
                      <a:r>
                        <a:rPr lang="en-US" sz="1000" b="0" dirty="0">
                          <a:solidFill>
                            <a:schemeClr val="bg1"/>
                          </a:solidFill>
                        </a:rPr>
                        <a:t>Improve long-term plans methodologies to consider interaction between different sectors</a:t>
                      </a:r>
                    </a:p>
                  </a:txBody>
                  <a:tcPr>
                    <a:lnT w="38100" cap="flat" cmpd="sng" algn="ctr">
                      <a:solidFill>
                        <a:schemeClr val="bg1"/>
                      </a:solidFill>
                      <a:prstDash val="solid"/>
                      <a:round/>
                      <a:headEnd type="none" w="med" len="med"/>
                      <a:tailEnd type="none" w="med" len="med"/>
                    </a:lnT>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i="1">
                          <a:solidFill>
                            <a:schemeClr val="tx1"/>
                          </a:solidFill>
                        </a:rPr>
                        <a:t>To be completed at later phase</a:t>
                      </a:r>
                      <a:endParaRPr lang="en-GB" sz="1100" i="1">
                        <a:solidFill>
                          <a:schemeClr val="tx1"/>
                        </a:solidFill>
                        <a:cs typeface="Arial"/>
                      </a:endParaRPr>
                    </a:p>
                  </a:txBody>
                  <a:tcPr>
                    <a:lnT w="38100" cap="flat" cmpd="sng" algn="ctr">
                      <a:solidFill>
                        <a:schemeClr val="bg1"/>
                      </a:solidFill>
                      <a:prstDash val="solid"/>
                      <a:round/>
                      <a:headEnd type="none" w="med" len="med"/>
                      <a:tailEnd type="none" w="med" len="med"/>
                    </a:lnT>
                    <a:solidFill>
                      <a:schemeClr val="bg1">
                        <a:lumMod val="95000"/>
                      </a:schemeClr>
                    </a:solidFill>
                  </a:tcPr>
                </a:tc>
                <a:tc hMerge="1">
                  <a:txBody>
                    <a:bodyPr/>
                    <a:lstStyle/>
                    <a:p>
                      <a:endParaRPr lang="en-GB"/>
                    </a:p>
                  </a:txBody>
                  <a:tcPr>
                    <a:lnT w="38100" cap="flat" cmpd="sng" algn="ctr">
                      <a:solidFill>
                        <a:schemeClr val="bg1"/>
                      </a:solidFill>
                      <a:prstDash val="solid"/>
                      <a:round/>
                      <a:headEnd type="none" w="med" len="med"/>
                      <a:tailEnd type="none" w="med" len="med"/>
                    </a:lnT>
                  </a:tcPr>
                </a:tc>
                <a:tc hMerge="1">
                  <a:txBody>
                    <a:bodyPr/>
                    <a:lstStyle/>
                    <a:p>
                      <a:endParaRPr lang="en-GB"/>
                    </a:p>
                  </a:txBody>
                  <a:tcPr/>
                </a:tc>
                <a:extLst>
                  <a:ext uri="{0D108BD9-81ED-4DB2-BD59-A6C34878D82A}">
                    <a16:rowId xmlns:a16="http://schemas.microsoft.com/office/drawing/2014/main" val="3965796589"/>
                  </a:ext>
                </a:extLst>
              </a:tr>
            </a:tbl>
          </a:graphicData>
        </a:graphic>
      </p:graphicFrame>
      <p:sp>
        <p:nvSpPr>
          <p:cNvPr id="5" name="Date Placeholder 4">
            <a:extLst>
              <a:ext uri="{FF2B5EF4-FFF2-40B4-BE49-F238E27FC236}">
                <a16:creationId xmlns:a16="http://schemas.microsoft.com/office/drawing/2014/main" id="{61C0B143-6FD7-64A0-964B-63EC7EEFC153}"/>
              </a:ext>
            </a:extLst>
          </p:cNvPr>
          <p:cNvSpPr>
            <a:spLocks noGrp="1"/>
          </p:cNvSpPr>
          <p:nvPr>
            <p:ph type="dt" sz="half" idx="10"/>
          </p:nvPr>
        </p:nvSpPr>
        <p:spPr/>
        <p:txBody>
          <a:bodyPr/>
          <a:lstStyle/>
          <a:p>
            <a:fld id="{85AFB0E7-5C96-46AE-8DBE-0DD4087C1047}" type="datetime4">
              <a:rPr lang="en-GB" smtClean="0"/>
              <a:t>23 January 2024</a:t>
            </a:fld>
            <a:endParaRPr lang="en-GB"/>
          </a:p>
        </p:txBody>
      </p:sp>
      <p:pic>
        <p:nvPicPr>
          <p:cNvPr id="8" name="Picture 7">
            <a:extLst>
              <a:ext uri="{FF2B5EF4-FFF2-40B4-BE49-F238E27FC236}">
                <a16:creationId xmlns:a16="http://schemas.microsoft.com/office/drawing/2014/main" id="{7F24F63A-B1FC-4F1C-95C7-186796EFEB80}"/>
              </a:ext>
            </a:extLst>
          </p:cNvPr>
          <p:cNvPicPr>
            <a:picLocks noChangeAspect="1"/>
          </p:cNvPicPr>
          <p:nvPr/>
        </p:nvPicPr>
        <p:blipFill>
          <a:blip r:embed="rId3"/>
          <a:stretch>
            <a:fillRect/>
          </a:stretch>
        </p:blipFill>
        <p:spPr>
          <a:xfrm>
            <a:off x="11149909" y="42557"/>
            <a:ext cx="288000" cy="302741"/>
          </a:xfrm>
          <a:prstGeom prst="rect">
            <a:avLst/>
          </a:prstGeom>
        </p:spPr>
      </p:pic>
      <p:sp>
        <p:nvSpPr>
          <p:cNvPr id="9" name="TextBox 8">
            <a:extLst>
              <a:ext uri="{FF2B5EF4-FFF2-40B4-BE49-F238E27FC236}">
                <a16:creationId xmlns:a16="http://schemas.microsoft.com/office/drawing/2014/main" id="{BE994D7A-6F0F-4B9D-8D42-23C19954C7C9}"/>
              </a:ext>
            </a:extLst>
          </p:cNvPr>
          <p:cNvSpPr txBox="1"/>
          <p:nvPr/>
        </p:nvSpPr>
        <p:spPr>
          <a:xfrm>
            <a:off x="11526954" y="37521"/>
            <a:ext cx="288000" cy="307777"/>
          </a:xfrm>
          <a:prstGeom prst="rect">
            <a:avLst/>
          </a:prstGeom>
          <a:noFill/>
        </p:spPr>
        <p:txBody>
          <a:bodyPr wrap="square" lIns="0" tIns="0" rIns="0" bIns="0" rtlCol="0">
            <a:spAutoFit/>
          </a:bodyPr>
          <a:lstStyle/>
          <a:p>
            <a:pPr algn="l">
              <a:lnSpc>
                <a:spcPct val="100000"/>
              </a:lnSpc>
              <a:spcBef>
                <a:spcPts val="600"/>
              </a:spcBef>
            </a:pPr>
            <a:r>
              <a:rPr lang="en-GB" sz="2000" b="1" dirty="0">
                <a:solidFill>
                  <a:schemeClr val="bg1"/>
                </a:solidFill>
              </a:rPr>
              <a:t>H</a:t>
            </a:r>
            <a:r>
              <a:rPr lang="en-GB" sz="2000" b="1" baseline="-25000" dirty="0">
                <a:solidFill>
                  <a:schemeClr val="bg1"/>
                </a:solidFill>
              </a:rPr>
              <a:t>2</a:t>
            </a:r>
          </a:p>
        </p:txBody>
      </p:sp>
      <p:pic>
        <p:nvPicPr>
          <p:cNvPr id="10" name="Picture 9">
            <a:extLst>
              <a:ext uri="{FF2B5EF4-FFF2-40B4-BE49-F238E27FC236}">
                <a16:creationId xmlns:a16="http://schemas.microsoft.com/office/drawing/2014/main" id="{22349E34-85C2-4EDE-A21B-3B04D39D6308}"/>
              </a:ext>
            </a:extLst>
          </p:cNvPr>
          <p:cNvPicPr>
            <a:picLocks noChangeAspect="1"/>
          </p:cNvPicPr>
          <p:nvPr/>
        </p:nvPicPr>
        <p:blipFill>
          <a:blip r:embed="rId4"/>
          <a:stretch>
            <a:fillRect/>
          </a:stretch>
        </p:blipFill>
        <p:spPr>
          <a:xfrm>
            <a:off x="11904000" y="33978"/>
            <a:ext cx="288000" cy="311320"/>
          </a:xfrm>
          <a:prstGeom prst="rect">
            <a:avLst/>
          </a:prstGeom>
        </p:spPr>
      </p:pic>
    </p:spTree>
    <p:extLst>
      <p:ext uri="{BB962C8B-B14F-4D97-AF65-F5344CB8AC3E}">
        <p14:creationId xmlns:p14="http://schemas.microsoft.com/office/powerpoint/2010/main" val="13214222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4DDCD7-7CFB-67AB-5CCE-78C937B26E03}"/>
              </a:ext>
            </a:extLst>
          </p:cNvPr>
          <p:cNvSpPr>
            <a:spLocks noGrp="1"/>
          </p:cNvSpPr>
          <p:nvPr>
            <p:ph type="title"/>
          </p:nvPr>
        </p:nvSpPr>
        <p:spPr/>
        <p:txBody>
          <a:bodyPr/>
          <a:lstStyle/>
          <a:p>
            <a:r>
              <a:rPr lang="en-GB" sz="4800" dirty="0"/>
              <a:t>Section 4: Principles</a:t>
            </a:r>
          </a:p>
        </p:txBody>
      </p:sp>
      <p:sp>
        <p:nvSpPr>
          <p:cNvPr id="3" name="Slide Number Placeholder 2">
            <a:extLst>
              <a:ext uri="{FF2B5EF4-FFF2-40B4-BE49-F238E27FC236}">
                <a16:creationId xmlns:a16="http://schemas.microsoft.com/office/drawing/2014/main" id="{C2571CCB-3787-27C3-3F1A-CFE822B17D87}"/>
              </a:ext>
            </a:extLst>
          </p:cNvPr>
          <p:cNvSpPr>
            <a:spLocks noGrp="1"/>
          </p:cNvSpPr>
          <p:nvPr>
            <p:ph type="sldNum" sz="quarter" idx="12"/>
          </p:nvPr>
        </p:nvSpPr>
        <p:spPr/>
        <p:txBody>
          <a:bodyPr/>
          <a:lstStyle/>
          <a:p>
            <a:fld id="{5BA07366-CB75-4AA8-9E5B-928B849F427C}" type="slidenum">
              <a:rPr lang="en-GB" smtClean="0"/>
              <a:pPr/>
              <a:t>35</a:t>
            </a:fld>
            <a:endParaRPr lang="en-GB"/>
          </a:p>
        </p:txBody>
      </p:sp>
    </p:spTree>
    <p:extLst>
      <p:ext uri="{BB962C8B-B14F-4D97-AF65-F5344CB8AC3E}">
        <p14:creationId xmlns:p14="http://schemas.microsoft.com/office/powerpoint/2010/main" val="17542821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4DDCD7-7CFB-67AB-5CCE-78C937B26E03}"/>
              </a:ext>
            </a:extLst>
          </p:cNvPr>
          <p:cNvSpPr>
            <a:spLocks noGrp="1"/>
          </p:cNvSpPr>
          <p:nvPr>
            <p:ph type="title"/>
          </p:nvPr>
        </p:nvSpPr>
        <p:spPr/>
        <p:txBody>
          <a:bodyPr/>
          <a:lstStyle/>
          <a:p>
            <a:r>
              <a:rPr lang="en-GB" sz="4800" dirty="0"/>
              <a:t>4.1 Principles – Our Approach</a:t>
            </a:r>
          </a:p>
        </p:txBody>
      </p:sp>
      <p:sp>
        <p:nvSpPr>
          <p:cNvPr id="3" name="Slide Number Placeholder 2">
            <a:extLst>
              <a:ext uri="{FF2B5EF4-FFF2-40B4-BE49-F238E27FC236}">
                <a16:creationId xmlns:a16="http://schemas.microsoft.com/office/drawing/2014/main" id="{C2571CCB-3787-27C3-3F1A-CFE822B17D87}"/>
              </a:ext>
            </a:extLst>
          </p:cNvPr>
          <p:cNvSpPr>
            <a:spLocks noGrp="1"/>
          </p:cNvSpPr>
          <p:nvPr>
            <p:ph type="sldNum" sz="quarter" idx="12"/>
          </p:nvPr>
        </p:nvSpPr>
        <p:spPr/>
        <p:txBody>
          <a:bodyPr/>
          <a:lstStyle/>
          <a:p>
            <a:fld id="{5BA07366-CB75-4AA8-9E5B-928B849F427C}" type="slidenum">
              <a:rPr lang="en-GB" smtClean="0"/>
              <a:pPr/>
              <a:t>36</a:t>
            </a:fld>
            <a:endParaRPr lang="en-GB"/>
          </a:p>
        </p:txBody>
      </p:sp>
    </p:spTree>
    <p:extLst>
      <p:ext uri="{BB962C8B-B14F-4D97-AF65-F5344CB8AC3E}">
        <p14:creationId xmlns:p14="http://schemas.microsoft.com/office/powerpoint/2010/main" val="23540484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BEF6F55-B18F-C413-6B24-B867AC5DA7A1}"/>
              </a:ext>
            </a:extLst>
          </p:cNvPr>
          <p:cNvSpPr>
            <a:spLocks noGrp="1"/>
          </p:cNvSpPr>
          <p:nvPr>
            <p:ph type="sldNum" sz="quarter" idx="12"/>
          </p:nvPr>
        </p:nvSpPr>
        <p:spPr>
          <a:xfrm>
            <a:off x="662548" y="6645919"/>
            <a:ext cx="266400" cy="151200"/>
          </a:xfrm>
        </p:spPr>
        <p:txBody>
          <a:bodyPr vert="horz" lIns="0" tIns="0" rIns="0" bIns="0" rtlCol="0" anchor="t" anchorCtr="0">
            <a:normAutofit/>
          </a:bodyPr>
          <a:lstStyle/>
          <a:p>
            <a:pPr>
              <a:spcAft>
                <a:spcPts val="600"/>
              </a:spcAft>
            </a:pPr>
            <a:fld id="{5BA07366-CB75-4AA8-9E5B-928B849F427C}" type="slidenum">
              <a:rPr lang="en-GB" smtClean="0"/>
              <a:pPr>
                <a:spcAft>
                  <a:spcPts val="600"/>
                </a:spcAft>
              </a:pPr>
              <a:t>37</a:t>
            </a:fld>
            <a:endParaRPr lang="en-GB"/>
          </a:p>
        </p:txBody>
      </p:sp>
      <p:sp>
        <p:nvSpPr>
          <p:cNvPr id="2" name="TextBox 1">
            <a:extLst>
              <a:ext uri="{FF2B5EF4-FFF2-40B4-BE49-F238E27FC236}">
                <a16:creationId xmlns:a16="http://schemas.microsoft.com/office/drawing/2014/main" id="{F753021F-3FE7-7D3B-8150-C9D16EC1483A}"/>
              </a:ext>
            </a:extLst>
          </p:cNvPr>
          <p:cNvSpPr txBox="1"/>
          <p:nvPr/>
        </p:nvSpPr>
        <p:spPr>
          <a:xfrm>
            <a:off x="6257925" y="3641903"/>
            <a:ext cx="4671279" cy="138499"/>
          </a:xfrm>
          <a:prstGeom prst="rect">
            <a:avLst/>
          </a:prstGeom>
          <a:noFill/>
        </p:spPr>
        <p:txBody>
          <a:bodyPr wrap="square" lIns="0" tIns="0" rIns="0" bIns="0" rtlCol="0">
            <a:spAutoFit/>
          </a:bodyPr>
          <a:lstStyle/>
          <a:p>
            <a:pPr algn="l">
              <a:lnSpc>
                <a:spcPct val="100000"/>
              </a:lnSpc>
              <a:spcBef>
                <a:spcPts val="600"/>
              </a:spcBef>
            </a:pPr>
            <a:r>
              <a:rPr lang="en-GB" sz="900" b="1">
                <a:solidFill>
                  <a:schemeClr val="accent1"/>
                </a:solidFill>
              </a:rPr>
              <a:t>Table 4.1 - Type of whole energy system planning decisions</a:t>
            </a:r>
          </a:p>
        </p:txBody>
      </p:sp>
      <p:sp>
        <p:nvSpPr>
          <p:cNvPr id="28" name="Content Placeholder 2">
            <a:extLst>
              <a:ext uri="{FF2B5EF4-FFF2-40B4-BE49-F238E27FC236}">
                <a16:creationId xmlns:a16="http://schemas.microsoft.com/office/drawing/2014/main" id="{B2A8B2F4-2A3C-37DD-8F31-262DABA64036}"/>
              </a:ext>
            </a:extLst>
          </p:cNvPr>
          <p:cNvSpPr txBox="1">
            <a:spLocks/>
          </p:cNvSpPr>
          <p:nvPr/>
        </p:nvSpPr>
        <p:spPr>
          <a:xfrm>
            <a:off x="536575" y="1204762"/>
            <a:ext cx="11110914" cy="3533493"/>
          </a:xfrm>
          <a:prstGeom prst="rect">
            <a:avLst/>
          </a:prstGeom>
        </p:spPr>
        <p:txBody>
          <a:bodyPr vert="horz" lIns="0" tIns="0" rIns="0" bIns="0" numCol="2" spcCol="180000" rtlCol="0">
            <a:noAutofit/>
          </a:bodyPr>
          <a:lstStyle>
            <a:lvl1pPr marL="180000" indent="-180000" algn="l" defTabSz="914400" rtl="0" eaLnBrk="1" latinLnBrk="0" hangingPunct="1">
              <a:lnSpc>
                <a:spcPct val="100000"/>
              </a:lnSpc>
              <a:spcBef>
                <a:spcPts val="1200"/>
              </a:spcBef>
              <a:buClrTx/>
              <a:buFont typeface="Arial" panose="020B0604020202020204" pitchFamily="34" charset="0"/>
              <a:buChar char="•"/>
              <a:defRPr sz="2000" b="0" kern="1200">
                <a:solidFill>
                  <a:schemeClr val="accent1"/>
                </a:solidFill>
                <a:latin typeface="+mn-lt"/>
                <a:ea typeface="+mn-ea"/>
                <a:cs typeface="+mn-cs"/>
              </a:defRPr>
            </a:lvl1pPr>
            <a:lvl2pPr marL="360000" indent="-180000" algn="l" defTabSz="914400" rtl="0" eaLnBrk="1" latinLnBrk="0" hangingPunct="1">
              <a:lnSpc>
                <a:spcPct val="100000"/>
              </a:lnSpc>
              <a:spcBef>
                <a:spcPts val="600"/>
              </a:spcBef>
              <a:buClrTx/>
              <a:buFont typeface="Arial" panose="020B0604020202020204" pitchFamily="34" charset="0"/>
              <a:buChar char="•"/>
              <a:defRPr sz="1800" kern="1200">
                <a:solidFill>
                  <a:schemeClr val="accent1"/>
                </a:solidFill>
                <a:latin typeface="+mn-lt"/>
                <a:ea typeface="+mn-ea"/>
                <a:cs typeface="+mn-cs"/>
              </a:defRPr>
            </a:lvl2pPr>
            <a:lvl3pPr marL="540000" indent="-180000" algn="l" defTabSz="914400" rtl="0" eaLnBrk="1" latinLnBrk="0" hangingPunct="1">
              <a:lnSpc>
                <a:spcPct val="100000"/>
              </a:lnSpc>
              <a:spcBef>
                <a:spcPts val="600"/>
              </a:spcBef>
              <a:buClrTx/>
              <a:buFont typeface="Arial" panose="020B0604020202020204" pitchFamily="34" charset="0"/>
              <a:buChar char="•"/>
              <a:defRPr sz="1600" kern="1200">
                <a:solidFill>
                  <a:schemeClr val="accent1"/>
                </a:solidFill>
                <a:latin typeface="+mn-lt"/>
                <a:ea typeface="+mn-ea"/>
                <a:cs typeface="+mn-cs"/>
              </a:defRPr>
            </a:lvl3pPr>
            <a:lvl4pPr marL="0" indent="0" algn="l" defTabSz="914400" rtl="0" eaLnBrk="1" latinLnBrk="0" hangingPunct="1">
              <a:lnSpc>
                <a:spcPct val="90000"/>
              </a:lnSpc>
              <a:spcBef>
                <a:spcPts val="600"/>
              </a:spcBef>
              <a:buClrTx/>
              <a:buFont typeface="Arial" panose="020B0604020202020204" pitchFamily="34" charset="0"/>
              <a:buChar char="​"/>
              <a:defRPr sz="2000" b="1" kern="1200">
                <a:solidFill>
                  <a:schemeClr val="accent1"/>
                </a:solidFill>
                <a:latin typeface="+mn-lt"/>
                <a:ea typeface="+mn-ea"/>
                <a:cs typeface="+mn-cs"/>
              </a:defRPr>
            </a:lvl4pPr>
            <a:lvl5pPr marL="0" indent="0" algn="l" defTabSz="914400" rtl="0" eaLnBrk="1" latinLnBrk="0" hangingPunct="1">
              <a:lnSpc>
                <a:spcPct val="100000"/>
              </a:lnSpc>
              <a:spcBef>
                <a:spcPts val="1200"/>
              </a:spcBef>
              <a:buClrTx/>
              <a:buFont typeface="Arial" panose="020B0604020202020204" pitchFamily="34" charset="0"/>
              <a:buChar char="​"/>
              <a:defRPr sz="2000" kern="1200">
                <a:solidFill>
                  <a:schemeClr val="accent1"/>
                </a:solidFill>
                <a:latin typeface="+mn-lt"/>
                <a:ea typeface="+mn-ea"/>
                <a:cs typeface="+mn-cs"/>
              </a:defRPr>
            </a:lvl5pPr>
            <a:lvl6pPr marL="0" indent="0" algn="l" defTabSz="914400" rtl="0" eaLnBrk="1" latinLnBrk="0" hangingPunct="1">
              <a:spcBef>
                <a:spcPts val="600"/>
              </a:spcBef>
              <a:buFont typeface="Arial" panose="020B0604020202020204" pitchFamily="34" charset="0"/>
              <a:buChar char="​"/>
              <a:defRPr sz="1000" b="1" kern="1200">
                <a:solidFill>
                  <a:schemeClr val="accent1"/>
                </a:solidFill>
                <a:latin typeface="+mn-lt"/>
                <a:ea typeface="+mn-ea"/>
                <a:cs typeface="+mn-cs"/>
              </a:defRPr>
            </a:lvl6pPr>
            <a:lvl7pPr marL="0" indent="0" algn="l" defTabSz="914400" rtl="0" eaLnBrk="1" latinLnBrk="0" hangingPunct="1">
              <a:spcBef>
                <a:spcPts val="600"/>
              </a:spcBef>
              <a:buFont typeface="Arial" panose="020B0604020202020204" pitchFamily="34" charset="0"/>
              <a:buChar char="​"/>
              <a:defRPr sz="1000" kern="1200">
                <a:solidFill>
                  <a:schemeClr val="accent1"/>
                </a:solidFill>
                <a:latin typeface="+mn-lt"/>
                <a:ea typeface="+mn-ea"/>
                <a:cs typeface="+mn-cs"/>
              </a:defRPr>
            </a:lvl7pPr>
            <a:lvl8pPr marL="180000" indent="-180000" algn="l" defTabSz="914400" rtl="0" eaLnBrk="1" latinLnBrk="0" hangingPunct="1">
              <a:spcBef>
                <a:spcPts val="600"/>
              </a:spcBef>
              <a:buFont typeface="Arial" pitchFamily="34" charset="0"/>
              <a:buChar char="•"/>
              <a:defRPr sz="1000" kern="1200">
                <a:solidFill>
                  <a:schemeClr val="accent1"/>
                </a:solidFill>
                <a:latin typeface="+mn-lt"/>
                <a:ea typeface="+mn-ea"/>
                <a:cs typeface="+mn-cs"/>
              </a:defRPr>
            </a:lvl8pPr>
            <a:lvl9pPr marL="0" indent="0" algn="l" defTabSz="914400" rtl="0" eaLnBrk="1" latinLnBrk="0" hangingPunct="1">
              <a:lnSpc>
                <a:spcPct val="83000"/>
              </a:lnSpc>
              <a:spcBef>
                <a:spcPts val="0"/>
              </a:spcBef>
              <a:buFont typeface="Arial" panose="020B0604020202020204" pitchFamily="34" charset="0"/>
              <a:buChar char="​"/>
              <a:defRPr sz="6000" b="1" kern="1200" spc="-300" baseline="0">
                <a:solidFill>
                  <a:schemeClr val="accent1"/>
                </a:solidFill>
                <a:latin typeface="+mn-lt"/>
                <a:ea typeface="+mn-ea"/>
                <a:cs typeface="+mn-cs"/>
              </a:defRPr>
            </a:lvl9pPr>
          </a:lstStyle>
          <a:p>
            <a:pPr marL="0" indent="0" algn="just">
              <a:spcBef>
                <a:spcPts val="600"/>
              </a:spcBef>
              <a:buNone/>
            </a:pPr>
            <a:r>
              <a:rPr lang="en-GB" sz="1200" dirty="0"/>
              <a:t>This section describes our approach to developing the principles of whole energy system optimisation for the FSO to apply in the network planning process. These principles could also set the basis for a multi-criteria decision-making (MCDA) analysis of whole energy system planning. </a:t>
            </a:r>
          </a:p>
          <a:p>
            <a:pPr marL="0" indent="0" algn="just">
              <a:spcBef>
                <a:spcPts val="600"/>
              </a:spcBef>
              <a:buNone/>
            </a:pPr>
            <a:r>
              <a:rPr lang="en-GB" sz="1200" dirty="0"/>
              <a:t>The role of principles was to guide the FSO during a decision-making process by explaining the optimisation problems the GB industry was facing and evaluating the proposed infrastructure options. </a:t>
            </a:r>
          </a:p>
          <a:p>
            <a:pPr marL="0" indent="0" algn="just">
              <a:spcBef>
                <a:spcPts val="600"/>
              </a:spcBef>
              <a:buNone/>
            </a:pPr>
            <a:r>
              <a:rPr lang="en-GB" sz="1200" dirty="0"/>
              <a:t>Before establishing the principles, it was important to understand the type of decisions the FSO would need to make or facilitate in the future.</a:t>
            </a:r>
          </a:p>
          <a:p>
            <a:pPr marL="0" indent="0" algn="just">
              <a:spcBef>
                <a:spcPts val="600"/>
              </a:spcBef>
              <a:buNone/>
            </a:pPr>
            <a:r>
              <a:rPr lang="en-GB" sz="1200" dirty="0"/>
              <a:t>Based on the use cases described in the previous section, we identified the following three broad types of considerations the FSO would need to advise on:</a:t>
            </a:r>
          </a:p>
          <a:p>
            <a:r>
              <a:rPr lang="en-GB" sz="1200" dirty="0"/>
              <a:t>Trade-offs between electricity and gas (natural gas and/or hydrogen);</a:t>
            </a:r>
          </a:p>
          <a:p>
            <a:r>
              <a:rPr lang="en-GB" sz="1200" dirty="0"/>
              <a:t>Optimal infrastructure delivery and efficient operation of the system; and</a:t>
            </a:r>
          </a:p>
          <a:p>
            <a:r>
              <a:rPr lang="en-GB" sz="1200" dirty="0"/>
              <a:t>Strategic guidance for investors, infrastructure providers and </a:t>
            </a:r>
            <a:br>
              <a:rPr lang="en-GB" sz="1200" dirty="0"/>
            </a:br>
            <a:r>
              <a:rPr lang="en-GB" sz="1200" dirty="0"/>
              <a:t>market participants.</a:t>
            </a:r>
          </a:p>
          <a:p>
            <a:pPr marL="0" indent="0" algn="just">
              <a:spcBef>
                <a:spcPts val="600"/>
              </a:spcBef>
              <a:buNone/>
            </a:pPr>
            <a:r>
              <a:rPr lang="en-GB" sz="1200" dirty="0"/>
              <a:t>The table below shows the three different types of decisions that the FSO will need to advise on. </a:t>
            </a:r>
          </a:p>
          <a:p>
            <a:pPr algn="just"/>
            <a:endParaRPr lang="en-GB" sz="1200" dirty="0"/>
          </a:p>
        </p:txBody>
      </p:sp>
      <p:graphicFrame>
        <p:nvGraphicFramePr>
          <p:cNvPr id="41" name="Table 41">
            <a:extLst>
              <a:ext uri="{FF2B5EF4-FFF2-40B4-BE49-F238E27FC236}">
                <a16:creationId xmlns:a16="http://schemas.microsoft.com/office/drawing/2014/main" id="{357EA8B6-D36B-0B3D-DF45-ED15F8BDD15F}"/>
              </a:ext>
            </a:extLst>
          </p:cNvPr>
          <p:cNvGraphicFramePr>
            <a:graphicFrameLocks noGrp="1"/>
          </p:cNvGraphicFramePr>
          <p:nvPr>
            <p:extLst>
              <p:ext uri="{D42A27DB-BD31-4B8C-83A1-F6EECF244321}">
                <p14:modId xmlns:p14="http://schemas.microsoft.com/office/powerpoint/2010/main" val="2680266318"/>
              </p:ext>
            </p:extLst>
          </p:nvPr>
        </p:nvGraphicFramePr>
        <p:xfrm>
          <a:off x="6257925" y="1750611"/>
          <a:ext cx="5389564" cy="1843761"/>
        </p:xfrm>
        <a:graphic>
          <a:graphicData uri="http://schemas.openxmlformats.org/drawingml/2006/table">
            <a:tbl>
              <a:tblPr firstRow="1" bandRow="1">
                <a:tableStyleId>{5C22544A-7EE6-4342-B048-85BDC9FD1C3A}</a:tableStyleId>
              </a:tblPr>
              <a:tblGrid>
                <a:gridCol w="1450651">
                  <a:extLst>
                    <a:ext uri="{9D8B030D-6E8A-4147-A177-3AD203B41FA5}">
                      <a16:colId xmlns:a16="http://schemas.microsoft.com/office/drawing/2014/main" val="2178326913"/>
                    </a:ext>
                  </a:extLst>
                </a:gridCol>
                <a:gridCol w="3938913">
                  <a:extLst>
                    <a:ext uri="{9D8B030D-6E8A-4147-A177-3AD203B41FA5}">
                      <a16:colId xmlns:a16="http://schemas.microsoft.com/office/drawing/2014/main" val="2562826169"/>
                    </a:ext>
                  </a:extLst>
                </a:gridCol>
              </a:tblGrid>
              <a:tr h="346690">
                <a:tc>
                  <a:txBody>
                    <a:bodyPr/>
                    <a:lstStyle/>
                    <a:p>
                      <a:r>
                        <a:rPr lang="en-GB" sz="1200"/>
                        <a:t>Decision type</a:t>
                      </a:r>
                    </a:p>
                  </a:txBody>
                  <a:tcPr/>
                </a:tc>
                <a:tc>
                  <a:txBody>
                    <a:bodyPr/>
                    <a:lstStyle/>
                    <a:p>
                      <a:r>
                        <a:rPr lang="en-GB" sz="1200"/>
                        <a:t>Example</a:t>
                      </a:r>
                    </a:p>
                  </a:txBody>
                  <a:tcPr/>
                </a:tc>
                <a:extLst>
                  <a:ext uri="{0D108BD9-81ED-4DB2-BD59-A6C34878D82A}">
                    <a16:rowId xmlns:a16="http://schemas.microsoft.com/office/drawing/2014/main" val="1793511647"/>
                  </a:ext>
                </a:extLst>
              </a:tr>
              <a:tr h="399791">
                <a:tc>
                  <a:txBody>
                    <a:bodyPr/>
                    <a:lstStyle/>
                    <a:p>
                      <a:r>
                        <a:rPr lang="en-GB" sz="1200"/>
                        <a:t>Needs Driven</a:t>
                      </a:r>
                    </a:p>
                  </a:txBody>
                  <a:tcPr>
                    <a:solidFill>
                      <a:schemeClr val="accent4">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a:t>Do we need an intervention/reinforcement? </a:t>
                      </a:r>
                    </a:p>
                  </a:txBody>
                  <a:tcPr>
                    <a:solidFill>
                      <a:schemeClr val="bg1">
                        <a:lumMod val="95000"/>
                      </a:schemeClr>
                    </a:solidFill>
                  </a:tcPr>
                </a:tc>
                <a:extLst>
                  <a:ext uri="{0D108BD9-81ED-4DB2-BD59-A6C34878D82A}">
                    <a16:rowId xmlns:a16="http://schemas.microsoft.com/office/drawing/2014/main" val="1437148659"/>
                  </a:ext>
                </a:extLst>
              </a:tr>
              <a:tr h="454206">
                <a:tc>
                  <a:txBody>
                    <a:bodyPr/>
                    <a:lstStyle/>
                    <a:p>
                      <a:r>
                        <a:rPr lang="en-GB" sz="1200"/>
                        <a:t>Enabling Investment</a:t>
                      </a:r>
                    </a:p>
                  </a:txBody>
                  <a:tcPr>
                    <a:solidFill>
                      <a:schemeClr val="accent4">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a:t>What does the energy system need </a:t>
                      </a:r>
                      <a:r>
                        <a:rPr lang="en-GB" sz="1200" i="1" u="sng"/>
                        <a:t>now</a:t>
                      </a:r>
                      <a:r>
                        <a:rPr lang="en-GB" sz="1200" i="1"/>
                        <a:t> to enable energy transition and support progress towards net zero </a:t>
                      </a:r>
                      <a:r>
                        <a:rPr lang="en-GB" sz="1200" i="1" u="sng"/>
                        <a:t>in the future</a:t>
                      </a:r>
                      <a:r>
                        <a:rPr lang="en-GB" sz="1200" i="1"/>
                        <a:t>?</a:t>
                      </a:r>
                    </a:p>
                  </a:txBody>
                  <a:tcPr>
                    <a:solidFill>
                      <a:schemeClr val="bg1">
                        <a:lumMod val="95000"/>
                      </a:schemeClr>
                    </a:solidFill>
                  </a:tcPr>
                </a:tc>
                <a:extLst>
                  <a:ext uri="{0D108BD9-81ED-4DB2-BD59-A6C34878D82A}">
                    <a16:rowId xmlns:a16="http://schemas.microsoft.com/office/drawing/2014/main" val="4051669334"/>
                  </a:ext>
                </a:extLst>
              </a:tr>
              <a:tr h="454206">
                <a:tc>
                  <a:txBody>
                    <a:bodyPr/>
                    <a:lstStyle/>
                    <a:p>
                      <a:r>
                        <a:rPr lang="en-GB" sz="1200"/>
                        <a:t>One or the Other</a:t>
                      </a:r>
                    </a:p>
                  </a:txBody>
                  <a:tcPr>
                    <a:solidFill>
                      <a:schemeClr val="accent4">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a:t>Should we choose among different vectors? Delivery times? Location? Technology? Scope? Cost?</a:t>
                      </a:r>
                    </a:p>
                  </a:txBody>
                  <a:tcPr>
                    <a:solidFill>
                      <a:schemeClr val="bg1">
                        <a:lumMod val="95000"/>
                      </a:schemeClr>
                    </a:solidFill>
                  </a:tcPr>
                </a:tc>
                <a:extLst>
                  <a:ext uri="{0D108BD9-81ED-4DB2-BD59-A6C34878D82A}">
                    <a16:rowId xmlns:a16="http://schemas.microsoft.com/office/drawing/2014/main" val="3213374489"/>
                  </a:ext>
                </a:extLst>
              </a:tr>
            </a:tbl>
          </a:graphicData>
        </a:graphic>
      </p:graphicFrame>
      <p:sp>
        <p:nvSpPr>
          <p:cNvPr id="43" name="TextBox 42">
            <a:extLst>
              <a:ext uri="{FF2B5EF4-FFF2-40B4-BE49-F238E27FC236}">
                <a16:creationId xmlns:a16="http://schemas.microsoft.com/office/drawing/2014/main" id="{01C36A32-56C7-4EC8-D67D-43915155EA0A}"/>
              </a:ext>
            </a:extLst>
          </p:cNvPr>
          <p:cNvSpPr txBox="1"/>
          <p:nvPr/>
        </p:nvSpPr>
        <p:spPr>
          <a:xfrm>
            <a:off x="6092033" y="4004581"/>
            <a:ext cx="5501482" cy="2169825"/>
          </a:xfrm>
          <a:prstGeom prst="rect">
            <a:avLst/>
          </a:prstGeom>
          <a:noFill/>
        </p:spPr>
        <p:txBody>
          <a:bodyPr wrap="square">
            <a:spAutoFit/>
          </a:bodyPr>
          <a:lstStyle/>
          <a:p>
            <a:pPr marL="0" indent="0" algn="just">
              <a:spcBef>
                <a:spcPts val="600"/>
              </a:spcBef>
              <a:buNone/>
            </a:pPr>
            <a:r>
              <a:rPr lang="en-GB" sz="1200" dirty="0">
                <a:solidFill>
                  <a:schemeClr val="tx2"/>
                </a:solidFill>
              </a:rPr>
              <a:t>The drivers behind each type of these decisions vary.</a:t>
            </a:r>
          </a:p>
          <a:p>
            <a:pPr marL="171450" indent="-171450" algn="just">
              <a:spcBef>
                <a:spcPts val="600"/>
              </a:spcBef>
              <a:buFont typeface="Arial" panose="020B0604020202020204" pitchFamily="34" charset="0"/>
              <a:buChar char="•"/>
            </a:pPr>
            <a:r>
              <a:rPr lang="en-GB" sz="1200" dirty="0">
                <a:solidFill>
                  <a:schemeClr val="tx2"/>
                </a:solidFill>
              </a:rPr>
              <a:t>A “needs driven” decision typically reflects an infrastructure solution that is required to meet an assumed need, such as to connect new generation capacity, or to ensure security of supply and/or network resilience. </a:t>
            </a:r>
          </a:p>
          <a:p>
            <a:pPr marL="171450" indent="-171450" algn="just">
              <a:spcBef>
                <a:spcPts val="600"/>
              </a:spcBef>
              <a:buFont typeface="Arial" panose="020B0604020202020204" pitchFamily="34" charset="0"/>
              <a:buChar char="•"/>
            </a:pPr>
            <a:r>
              <a:rPr lang="en-GB" sz="1200" dirty="0">
                <a:solidFill>
                  <a:schemeClr val="tx2"/>
                </a:solidFill>
              </a:rPr>
              <a:t>An “enabling investment” considers a potential benefit or synergy with a lesser degree of certainty, and seeks to anticipate (or even: encourage) market participants connecting generation/production capacity.</a:t>
            </a:r>
          </a:p>
          <a:p>
            <a:pPr marL="171450" indent="-171450" algn="just">
              <a:spcBef>
                <a:spcPts val="600"/>
              </a:spcBef>
              <a:buFont typeface="Arial" panose="020B0604020202020204" pitchFamily="34" charset="0"/>
              <a:buChar char="•"/>
            </a:pPr>
            <a:r>
              <a:rPr lang="en-GB" sz="1200" dirty="0">
                <a:solidFill>
                  <a:schemeClr val="tx2"/>
                </a:solidFill>
              </a:rPr>
              <a:t>A “One or The Other” decision reflects an optimisation of different options or solutions (such as different vectors, delivery time, location, technologies) against a desired outcome.</a:t>
            </a:r>
          </a:p>
        </p:txBody>
      </p:sp>
      <p:sp>
        <p:nvSpPr>
          <p:cNvPr id="8" name="Title 1">
            <a:extLst>
              <a:ext uri="{FF2B5EF4-FFF2-40B4-BE49-F238E27FC236}">
                <a16:creationId xmlns:a16="http://schemas.microsoft.com/office/drawing/2014/main" id="{2617311B-8F14-4B2D-BB76-8F66341F8011}"/>
              </a:ext>
            </a:extLst>
          </p:cNvPr>
          <p:cNvSpPr txBox="1">
            <a:spLocks/>
          </p:cNvSpPr>
          <p:nvPr/>
        </p:nvSpPr>
        <p:spPr>
          <a:xfrm>
            <a:off x="539750" y="539750"/>
            <a:ext cx="11110914" cy="936000"/>
          </a:xfrm>
          <a:prstGeom prst="rect">
            <a:avLst/>
          </a:prstGeom>
        </p:spPr>
        <p:txBody>
          <a:bodyPr vert="horz" lIns="0" tIns="0" rIns="0" bIns="0" rtlCol="0" anchor="t" anchorCtr="0">
            <a:normAutofit/>
          </a:bodyPr>
          <a:lstStyle>
            <a:lvl1pPr algn="l" defTabSz="914400" rtl="0" eaLnBrk="1" latinLnBrk="0" hangingPunct="1">
              <a:lnSpc>
                <a:spcPct val="83000"/>
              </a:lnSpc>
              <a:spcBef>
                <a:spcPct val="0"/>
              </a:spcBef>
              <a:buNone/>
              <a:defRPr sz="3600" b="0" kern="1200">
                <a:solidFill>
                  <a:schemeClr val="accent1"/>
                </a:solidFill>
                <a:latin typeface="+mj-lt"/>
                <a:ea typeface="+mj-ea"/>
                <a:cs typeface="+mj-cs"/>
              </a:defRPr>
            </a:lvl1pPr>
          </a:lstStyle>
          <a:p>
            <a:r>
              <a:rPr lang="en-GB" sz="3200" dirty="0"/>
              <a:t>4.1 Principles - Methodology</a:t>
            </a:r>
          </a:p>
        </p:txBody>
      </p:sp>
    </p:spTree>
    <p:extLst>
      <p:ext uri="{BB962C8B-B14F-4D97-AF65-F5344CB8AC3E}">
        <p14:creationId xmlns:p14="http://schemas.microsoft.com/office/powerpoint/2010/main" val="1734631905"/>
      </p:ext>
    </p:extLst>
  </p:cSld>
  <p:clrMapOvr>
    <a:overrideClrMapping bg1="lt1" tx1="dk1" bg2="lt2" tx2="dk2" accent1="accent1" accent2="accent2" accent3="accent3" accent4="accent4" accent5="accent5" accent6="accent6" hlink="hlink" folHlink="folHlink"/>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B60E8E-5DAC-807F-961B-59323AD70D90}"/>
              </a:ext>
            </a:extLst>
          </p:cNvPr>
          <p:cNvSpPr>
            <a:spLocks noGrp="1"/>
          </p:cNvSpPr>
          <p:nvPr>
            <p:ph type="title"/>
          </p:nvPr>
        </p:nvSpPr>
        <p:spPr>
          <a:xfrm>
            <a:off x="539750" y="539750"/>
            <a:ext cx="11110914" cy="936000"/>
          </a:xfrm>
        </p:spPr>
        <p:txBody>
          <a:bodyPr vert="horz" lIns="0" tIns="0" rIns="0" bIns="0" rtlCol="0" anchor="t" anchorCtr="0">
            <a:normAutofit/>
          </a:bodyPr>
          <a:lstStyle/>
          <a:p>
            <a:r>
              <a:rPr lang="en-GB" sz="3200" b="0" kern="1200" dirty="0">
                <a:latin typeface="+mj-lt"/>
                <a:ea typeface="+mj-ea"/>
                <a:cs typeface="+mj-cs"/>
              </a:rPr>
              <a:t>4.1 Principles - Methodology</a:t>
            </a:r>
          </a:p>
        </p:txBody>
      </p:sp>
      <p:sp>
        <p:nvSpPr>
          <p:cNvPr id="4" name="Slide Number Placeholder 3">
            <a:extLst>
              <a:ext uri="{FF2B5EF4-FFF2-40B4-BE49-F238E27FC236}">
                <a16:creationId xmlns:a16="http://schemas.microsoft.com/office/drawing/2014/main" id="{ABEF6F55-B18F-C413-6B24-B867AC5DA7A1}"/>
              </a:ext>
            </a:extLst>
          </p:cNvPr>
          <p:cNvSpPr>
            <a:spLocks noGrp="1"/>
          </p:cNvSpPr>
          <p:nvPr>
            <p:ph type="sldNum" sz="quarter" idx="12"/>
          </p:nvPr>
        </p:nvSpPr>
        <p:spPr>
          <a:xfrm>
            <a:off x="540000" y="6440400"/>
            <a:ext cx="266400" cy="151200"/>
          </a:xfrm>
        </p:spPr>
        <p:txBody>
          <a:bodyPr vert="horz" lIns="0" tIns="0" rIns="0" bIns="0" rtlCol="0" anchor="t" anchorCtr="0">
            <a:normAutofit/>
          </a:bodyPr>
          <a:lstStyle/>
          <a:p>
            <a:pPr>
              <a:spcAft>
                <a:spcPts val="600"/>
              </a:spcAft>
            </a:pPr>
            <a:fld id="{5BA07366-CB75-4AA8-9E5B-928B849F427C}" type="slidenum">
              <a:rPr lang="en-GB" smtClean="0"/>
              <a:pPr>
                <a:spcAft>
                  <a:spcPts val="600"/>
                </a:spcAft>
              </a:pPr>
              <a:t>38</a:t>
            </a:fld>
            <a:endParaRPr lang="en-GB"/>
          </a:p>
        </p:txBody>
      </p:sp>
      <p:graphicFrame>
        <p:nvGraphicFramePr>
          <p:cNvPr id="9" name="Diagram 8">
            <a:extLst>
              <a:ext uri="{FF2B5EF4-FFF2-40B4-BE49-F238E27FC236}">
                <a16:creationId xmlns:a16="http://schemas.microsoft.com/office/drawing/2014/main" id="{A746D0DE-D103-B4C8-0B05-28A480153891}"/>
              </a:ext>
            </a:extLst>
          </p:cNvPr>
          <p:cNvGraphicFramePr/>
          <p:nvPr>
            <p:extLst>
              <p:ext uri="{D42A27DB-BD31-4B8C-83A1-F6EECF244321}">
                <p14:modId xmlns:p14="http://schemas.microsoft.com/office/powerpoint/2010/main" val="2182003508"/>
              </p:ext>
            </p:extLst>
          </p:nvPr>
        </p:nvGraphicFramePr>
        <p:xfrm>
          <a:off x="4587232" y="1391011"/>
          <a:ext cx="3015950" cy="503927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Content Placeholder 2">
            <a:extLst>
              <a:ext uri="{FF2B5EF4-FFF2-40B4-BE49-F238E27FC236}">
                <a16:creationId xmlns:a16="http://schemas.microsoft.com/office/drawing/2014/main" id="{366254CD-C966-6ACD-A760-C30F48789CFB}"/>
              </a:ext>
            </a:extLst>
          </p:cNvPr>
          <p:cNvSpPr txBox="1">
            <a:spLocks/>
          </p:cNvSpPr>
          <p:nvPr/>
        </p:nvSpPr>
        <p:spPr>
          <a:xfrm>
            <a:off x="539750" y="1391011"/>
            <a:ext cx="3944701" cy="4289942"/>
          </a:xfrm>
          <a:prstGeom prst="rect">
            <a:avLst/>
          </a:prstGeom>
        </p:spPr>
        <p:txBody>
          <a:bodyPr vert="horz" lIns="0" tIns="0" rIns="0" bIns="0" numCol="1" spcCol="108000" rtlCol="0">
            <a:noAutofit/>
          </a:bodyPr>
          <a:lstStyle>
            <a:lvl1pPr marL="180000" indent="-180000" algn="l" defTabSz="914400" rtl="0" eaLnBrk="1" latinLnBrk="0" hangingPunct="1">
              <a:lnSpc>
                <a:spcPct val="100000"/>
              </a:lnSpc>
              <a:spcBef>
                <a:spcPts val="1200"/>
              </a:spcBef>
              <a:buClrTx/>
              <a:buFont typeface="Arial" panose="020B0604020202020204" pitchFamily="34" charset="0"/>
              <a:buChar char="•"/>
              <a:defRPr sz="2000" b="0" kern="1200">
                <a:solidFill>
                  <a:schemeClr val="accent1"/>
                </a:solidFill>
                <a:latin typeface="+mn-lt"/>
                <a:ea typeface="+mn-ea"/>
                <a:cs typeface="+mn-cs"/>
              </a:defRPr>
            </a:lvl1pPr>
            <a:lvl2pPr marL="360000" indent="-180000" algn="l" defTabSz="914400" rtl="0" eaLnBrk="1" latinLnBrk="0" hangingPunct="1">
              <a:lnSpc>
                <a:spcPct val="100000"/>
              </a:lnSpc>
              <a:spcBef>
                <a:spcPts val="600"/>
              </a:spcBef>
              <a:buClrTx/>
              <a:buFont typeface="Arial" panose="020B0604020202020204" pitchFamily="34" charset="0"/>
              <a:buChar char="•"/>
              <a:defRPr sz="1800" kern="1200">
                <a:solidFill>
                  <a:schemeClr val="accent1"/>
                </a:solidFill>
                <a:latin typeface="+mn-lt"/>
                <a:ea typeface="+mn-ea"/>
                <a:cs typeface="+mn-cs"/>
              </a:defRPr>
            </a:lvl2pPr>
            <a:lvl3pPr marL="540000" indent="-180000" algn="l" defTabSz="914400" rtl="0" eaLnBrk="1" latinLnBrk="0" hangingPunct="1">
              <a:lnSpc>
                <a:spcPct val="100000"/>
              </a:lnSpc>
              <a:spcBef>
                <a:spcPts val="600"/>
              </a:spcBef>
              <a:buClrTx/>
              <a:buFont typeface="Arial" panose="020B0604020202020204" pitchFamily="34" charset="0"/>
              <a:buChar char="•"/>
              <a:defRPr sz="1600" kern="1200">
                <a:solidFill>
                  <a:schemeClr val="accent1"/>
                </a:solidFill>
                <a:latin typeface="+mn-lt"/>
                <a:ea typeface="+mn-ea"/>
                <a:cs typeface="+mn-cs"/>
              </a:defRPr>
            </a:lvl3pPr>
            <a:lvl4pPr marL="0" indent="0" algn="l" defTabSz="914400" rtl="0" eaLnBrk="1" latinLnBrk="0" hangingPunct="1">
              <a:lnSpc>
                <a:spcPct val="90000"/>
              </a:lnSpc>
              <a:spcBef>
                <a:spcPts val="600"/>
              </a:spcBef>
              <a:buClrTx/>
              <a:buFont typeface="Arial" panose="020B0604020202020204" pitchFamily="34" charset="0"/>
              <a:buChar char="​"/>
              <a:defRPr sz="2000" b="1" kern="1200">
                <a:solidFill>
                  <a:schemeClr val="accent1"/>
                </a:solidFill>
                <a:latin typeface="+mn-lt"/>
                <a:ea typeface="+mn-ea"/>
                <a:cs typeface="+mn-cs"/>
              </a:defRPr>
            </a:lvl4pPr>
            <a:lvl5pPr marL="0" indent="0" algn="l" defTabSz="914400" rtl="0" eaLnBrk="1" latinLnBrk="0" hangingPunct="1">
              <a:lnSpc>
                <a:spcPct val="100000"/>
              </a:lnSpc>
              <a:spcBef>
                <a:spcPts val="1200"/>
              </a:spcBef>
              <a:buClrTx/>
              <a:buFont typeface="Arial" panose="020B0604020202020204" pitchFamily="34" charset="0"/>
              <a:buChar char="​"/>
              <a:defRPr sz="2000" kern="1200">
                <a:solidFill>
                  <a:schemeClr val="accent1"/>
                </a:solidFill>
                <a:latin typeface="+mn-lt"/>
                <a:ea typeface="+mn-ea"/>
                <a:cs typeface="+mn-cs"/>
              </a:defRPr>
            </a:lvl5pPr>
            <a:lvl6pPr marL="0" indent="0" algn="l" defTabSz="914400" rtl="0" eaLnBrk="1" latinLnBrk="0" hangingPunct="1">
              <a:spcBef>
                <a:spcPts val="600"/>
              </a:spcBef>
              <a:buFont typeface="Arial" panose="020B0604020202020204" pitchFamily="34" charset="0"/>
              <a:buChar char="​"/>
              <a:defRPr sz="1000" b="1" kern="1200">
                <a:solidFill>
                  <a:schemeClr val="accent1"/>
                </a:solidFill>
                <a:latin typeface="+mn-lt"/>
                <a:ea typeface="+mn-ea"/>
                <a:cs typeface="+mn-cs"/>
              </a:defRPr>
            </a:lvl6pPr>
            <a:lvl7pPr marL="0" indent="0" algn="l" defTabSz="914400" rtl="0" eaLnBrk="1" latinLnBrk="0" hangingPunct="1">
              <a:spcBef>
                <a:spcPts val="600"/>
              </a:spcBef>
              <a:buFont typeface="Arial" panose="020B0604020202020204" pitchFamily="34" charset="0"/>
              <a:buChar char="​"/>
              <a:defRPr sz="1000" kern="1200">
                <a:solidFill>
                  <a:schemeClr val="accent1"/>
                </a:solidFill>
                <a:latin typeface="+mn-lt"/>
                <a:ea typeface="+mn-ea"/>
                <a:cs typeface="+mn-cs"/>
              </a:defRPr>
            </a:lvl7pPr>
            <a:lvl8pPr marL="180000" indent="-180000" algn="l" defTabSz="914400" rtl="0" eaLnBrk="1" latinLnBrk="0" hangingPunct="1">
              <a:spcBef>
                <a:spcPts val="600"/>
              </a:spcBef>
              <a:buFont typeface="Arial" pitchFamily="34" charset="0"/>
              <a:buChar char="•"/>
              <a:defRPr sz="1000" kern="1200">
                <a:solidFill>
                  <a:schemeClr val="accent1"/>
                </a:solidFill>
                <a:latin typeface="+mn-lt"/>
                <a:ea typeface="+mn-ea"/>
                <a:cs typeface="+mn-cs"/>
              </a:defRPr>
            </a:lvl8pPr>
            <a:lvl9pPr marL="0" indent="0" algn="l" defTabSz="914400" rtl="0" eaLnBrk="1" latinLnBrk="0" hangingPunct="1">
              <a:lnSpc>
                <a:spcPct val="83000"/>
              </a:lnSpc>
              <a:spcBef>
                <a:spcPts val="0"/>
              </a:spcBef>
              <a:buFont typeface="Arial" panose="020B0604020202020204" pitchFamily="34" charset="0"/>
              <a:buChar char="​"/>
              <a:defRPr sz="6000" b="1" kern="1200" spc="-300" baseline="0">
                <a:solidFill>
                  <a:schemeClr val="accent1"/>
                </a:solidFill>
                <a:latin typeface="+mn-lt"/>
                <a:ea typeface="+mn-ea"/>
                <a:cs typeface="+mn-cs"/>
              </a:defRPr>
            </a:lvl9pPr>
          </a:lstStyle>
          <a:p>
            <a:pPr marL="0" indent="0" algn="just">
              <a:spcBef>
                <a:spcPts val="600"/>
              </a:spcBef>
              <a:buNone/>
            </a:pPr>
            <a:r>
              <a:rPr lang="en-GB" sz="1200"/>
              <a:t>Our methodology to develop the principles consists of 4 steps:</a:t>
            </a:r>
          </a:p>
          <a:p>
            <a:pPr marL="0" indent="0" algn="just">
              <a:spcBef>
                <a:spcPts val="600"/>
              </a:spcBef>
              <a:buNone/>
            </a:pPr>
            <a:r>
              <a:rPr lang="en-GB" sz="1200" b="1"/>
              <a:t>Step 1 – Look into the objectives and the duties of the FSO</a:t>
            </a:r>
          </a:p>
          <a:p>
            <a:pPr marL="0" indent="0" algn="just">
              <a:spcBef>
                <a:spcPts val="600"/>
              </a:spcBef>
              <a:buNone/>
            </a:pPr>
            <a:r>
              <a:rPr lang="en-GB" sz="1200"/>
              <a:t>We</a:t>
            </a:r>
            <a:r>
              <a:rPr lang="en-GB" sz="1200" b="1"/>
              <a:t> </a:t>
            </a:r>
            <a:r>
              <a:rPr lang="en-GB" sz="1200"/>
              <a:t>analysed the objectives and duties of the FSO and used them as guidance for the principles that the FSO needs to follow. </a:t>
            </a:r>
          </a:p>
          <a:p>
            <a:pPr marL="0" indent="0" algn="just">
              <a:spcBef>
                <a:spcPts val="600"/>
              </a:spcBef>
              <a:buNone/>
            </a:pPr>
            <a:r>
              <a:rPr lang="en-GB" sz="1200" b="1"/>
              <a:t>Step 2 – Define GLOBAL principles</a:t>
            </a:r>
          </a:p>
          <a:p>
            <a:pPr marL="0" indent="0" algn="just">
              <a:spcBef>
                <a:spcPts val="600"/>
              </a:spcBef>
              <a:buNone/>
            </a:pPr>
            <a:r>
              <a:rPr lang="en-GB" sz="1200"/>
              <a:t>We identified and defined the principles so that they enable the FSO to meet its objectives and its duties. We also used feedback from the workshop with ENA members to refine and enhance them. </a:t>
            </a:r>
          </a:p>
          <a:p>
            <a:pPr marL="0" indent="0" algn="just">
              <a:spcBef>
                <a:spcPts val="600"/>
              </a:spcBef>
              <a:buNone/>
            </a:pPr>
            <a:r>
              <a:rPr lang="en-GB" sz="1200" b="1"/>
              <a:t>Step 3 – Identify FSO areas of influence</a:t>
            </a:r>
          </a:p>
          <a:p>
            <a:pPr marL="0" indent="0" algn="just">
              <a:spcBef>
                <a:spcPts val="600"/>
              </a:spcBef>
              <a:buNone/>
            </a:pPr>
            <a:r>
              <a:rPr lang="en-GB" sz="1200"/>
              <a:t>We tested the principles in the use cases that we developed in phase 1 and identified a number of areas that the FSO could influence with regard to whole energy system planning. </a:t>
            </a:r>
          </a:p>
          <a:p>
            <a:pPr marL="0" indent="0" algn="just">
              <a:spcBef>
                <a:spcPts val="600"/>
              </a:spcBef>
              <a:buNone/>
            </a:pPr>
            <a:r>
              <a:rPr lang="en-GB" sz="1200"/>
              <a:t>For instance, the FSO can support investment decisions in specific network infrastructure. The FSO can also support decision-making regarding the timing, location, scope and technologies of network investments.</a:t>
            </a:r>
          </a:p>
        </p:txBody>
      </p:sp>
      <p:sp>
        <p:nvSpPr>
          <p:cNvPr id="3" name="Content Placeholder 2">
            <a:extLst>
              <a:ext uri="{FF2B5EF4-FFF2-40B4-BE49-F238E27FC236}">
                <a16:creationId xmlns:a16="http://schemas.microsoft.com/office/drawing/2014/main" id="{FE1E6BBA-2D6C-17FE-FB4E-ABC0C713966D}"/>
              </a:ext>
            </a:extLst>
          </p:cNvPr>
          <p:cNvSpPr txBox="1">
            <a:spLocks/>
          </p:cNvSpPr>
          <p:nvPr/>
        </p:nvSpPr>
        <p:spPr>
          <a:xfrm>
            <a:off x="7704306" y="1391011"/>
            <a:ext cx="4049139" cy="5039279"/>
          </a:xfrm>
          <a:prstGeom prst="rect">
            <a:avLst/>
          </a:prstGeom>
        </p:spPr>
        <p:txBody>
          <a:bodyPr vert="horz" lIns="0" tIns="0" rIns="0" bIns="0" numCol="1" spcCol="108000" rtlCol="0">
            <a:noAutofit/>
          </a:bodyPr>
          <a:lstStyle>
            <a:lvl1pPr marL="180000" indent="-180000" algn="l" defTabSz="914400" rtl="0" eaLnBrk="1" latinLnBrk="0" hangingPunct="1">
              <a:lnSpc>
                <a:spcPct val="100000"/>
              </a:lnSpc>
              <a:spcBef>
                <a:spcPts val="1200"/>
              </a:spcBef>
              <a:buClrTx/>
              <a:buFont typeface="Arial" panose="020B0604020202020204" pitchFamily="34" charset="0"/>
              <a:buChar char="•"/>
              <a:defRPr sz="2000" b="0" kern="1200">
                <a:solidFill>
                  <a:schemeClr val="accent1"/>
                </a:solidFill>
                <a:latin typeface="+mn-lt"/>
                <a:ea typeface="+mn-ea"/>
                <a:cs typeface="+mn-cs"/>
              </a:defRPr>
            </a:lvl1pPr>
            <a:lvl2pPr marL="360000" indent="-180000" algn="l" defTabSz="914400" rtl="0" eaLnBrk="1" latinLnBrk="0" hangingPunct="1">
              <a:lnSpc>
                <a:spcPct val="100000"/>
              </a:lnSpc>
              <a:spcBef>
                <a:spcPts val="600"/>
              </a:spcBef>
              <a:buClrTx/>
              <a:buFont typeface="Arial" panose="020B0604020202020204" pitchFamily="34" charset="0"/>
              <a:buChar char="•"/>
              <a:defRPr sz="1800" kern="1200">
                <a:solidFill>
                  <a:schemeClr val="accent1"/>
                </a:solidFill>
                <a:latin typeface="+mn-lt"/>
                <a:ea typeface="+mn-ea"/>
                <a:cs typeface="+mn-cs"/>
              </a:defRPr>
            </a:lvl2pPr>
            <a:lvl3pPr marL="540000" indent="-180000" algn="l" defTabSz="914400" rtl="0" eaLnBrk="1" latinLnBrk="0" hangingPunct="1">
              <a:lnSpc>
                <a:spcPct val="100000"/>
              </a:lnSpc>
              <a:spcBef>
                <a:spcPts val="600"/>
              </a:spcBef>
              <a:buClrTx/>
              <a:buFont typeface="Arial" panose="020B0604020202020204" pitchFamily="34" charset="0"/>
              <a:buChar char="•"/>
              <a:defRPr sz="1600" kern="1200">
                <a:solidFill>
                  <a:schemeClr val="accent1"/>
                </a:solidFill>
                <a:latin typeface="+mn-lt"/>
                <a:ea typeface="+mn-ea"/>
                <a:cs typeface="+mn-cs"/>
              </a:defRPr>
            </a:lvl3pPr>
            <a:lvl4pPr marL="0" indent="0" algn="l" defTabSz="914400" rtl="0" eaLnBrk="1" latinLnBrk="0" hangingPunct="1">
              <a:lnSpc>
                <a:spcPct val="90000"/>
              </a:lnSpc>
              <a:spcBef>
                <a:spcPts val="600"/>
              </a:spcBef>
              <a:buClrTx/>
              <a:buFont typeface="Arial" panose="020B0604020202020204" pitchFamily="34" charset="0"/>
              <a:buChar char="​"/>
              <a:defRPr sz="2000" b="1" kern="1200">
                <a:solidFill>
                  <a:schemeClr val="accent1"/>
                </a:solidFill>
                <a:latin typeface="+mn-lt"/>
                <a:ea typeface="+mn-ea"/>
                <a:cs typeface="+mn-cs"/>
              </a:defRPr>
            </a:lvl4pPr>
            <a:lvl5pPr marL="0" indent="0" algn="l" defTabSz="914400" rtl="0" eaLnBrk="1" latinLnBrk="0" hangingPunct="1">
              <a:lnSpc>
                <a:spcPct val="100000"/>
              </a:lnSpc>
              <a:spcBef>
                <a:spcPts val="1200"/>
              </a:spcBef>
              <a:buClrTx/>
              <a:buFont typeface="Arial" panose="020B0604020202020204" pitchFamily="34" charset="0"/>
              <a:buChar char="​"/>
              <a:defRPr sz="2000" kern="1200">
                <a:solidFill>
                  <a:schemeClr val="accent1"/>
                </a:solidFill>
                <a:latin typeface="+mn-lt"/>
                <a:ea typeface="+mn-ea"/>
                <a:cs typeface="+mn-cs"/>
              </a:defRPr>
            </a:lvl5pPr>
            <a:lvl6pPr marL="0" indent="0" algn="l" defTabSz="914400" rtl="0" eaLnBrk="1" latinLnBrk="0" hangingPunct="1">
              <a:spcBef>
                <a:spcPts val="600"/>
              </a:spcBef>
              <a:buFont typeface="Arial" panose="020B0604020202020204" pitchFamily="34" charset="0"/>
              <a:buChar char="​"/>
              <a:defRPr sz="1000" b="1" kern="1200">
                <a:solidFill>
                  <a:schemeClr val="accent1"/>
                </a:solidFill>
                <a:latin typeface="+mn-lt"/>
                <a:ea typeface="+mn-ea"/>
                <a:cs typeface="+mn-cs"/>
              </a:defRPr>
            </a:lvl6pPr>
            <a:lvl7pPr marL="0" indent="0" algn="l" defTabSz="914400" rtl="0" eaLnBrk="1" latinLnBrk="0" hangingPunct="1">
              <a:spcBef>
                <a:spcPts val="600"/>
              </a:spcBef>
              <a:buFont typeface="Arial" panose="020B0604020202020204" pitchFamily="34" charset="0"/>
              <a:buChar char="​"/>
              <a:defRPr sz="1000" kern="1200">
                <a:solidFill>
                  <a:schemeClr val="accent1"/>
                </a:solidFill>
                <a:latin typeface="+mn-lt"/>
                <a:ea typeface="+mn-ea"/>
                <a:cs typeface="+mn-cs"/>
              </a:defRPr>
            </a:lvl7pPr>
            <a:lvl8pPr marL="180000" indent="-180000" algn="l" defTabSz="914400" rtl="0" eaLnBrk="1" latinLnBrk="0" hangingPunct="1">
              <a:spcBef>
                <a:spcPts val="600"/>
              </a:spcBef>
              <a:buFont typeface="Arial" pitchFamily="34" charset="0"/>
              <a:buChar char="•"/>
              <a:defRPr sz="1000" kern="1200">
                <a:solidFill>
                  <a:schemeClr val="accent1"/>
                </a:solidFill>
                <a:latin typeface="+mn-lt"/>
                <a:ea typeface="+mn-ea"/>
                <a:cs typeface="+mn-cs"/>
              </a:defRPr>
            </a:lvl8pPr>
            <a:lvl9pPr marL="0" indent="0" algn="l" defTabSz="914400" rtl="0" eaLnBrk="1" latinLnBrk="0" hangingPunct="1">
              <a:lnSpc>
                <a:spcPct val="83000"/>
              </a:lnSpc>
              <a:spcBef>
                <a:spcPts val="0"/>
              </a:spcBef>
              <a:buFont typeface="Arial" panose="020B0604020202020204" pitchFamily="34" charset="0"/>
              <a:buChar char="​"/>
              <a:defRPr sz="6000" b="1" kern="1200" spc="-300" baseline="0">
                <a:solidFill>
                  <a:schemeClr val="accent1"/>
                </a:solidFill>
                <a:latin typeface="+mn-lt"/>
                <a:ea typeface="+mn-ea"/>
                <a:cs typeface="+mn-cs"/>
              </a:defRPr>
            </a:lvl9pPr>
          </a:lstStyle>
          <a:p>
            <a:pPr marL="0" indent="0" algn="just">
              <a:spcBef>
                <a:spcPts val="600"/>
              </a:spcBef>
              <a:buNone/>
            </a:pPr>
            <a:r>
              <a:rPr lang="en-GB" sz="1200"/>
              <a:t>All these elements need to be taken into account when the principles are applied. </a:t>
            </a:r>
          </a:p>
          <a:p>
            <a:pPr marL="0" indent="0" algn="just">
              <a:spcBef>
                <a:spcPts val="600"/>
              </a:spcBef>
              <a:buNone/>
            </a:pPr>
            <a:r>
              <a:rPr lang="en-GB" sz="1200" b="1"/>
              <a:t>Step 4 – Consider SPECIFIC trade-offs</a:t>
            </a:r>
          </a:p>
          <a:p>
            <a:pPr marL="0" indent="0" algn="just">
              <a:spcBef>
                <a:spcPts val="600"/>
              </a:spcBef>
              <a:buNone/>
            </a:pPr>
            <a:r>
              <a:rPr lang="en-GB" sz="1200"/>
              <a:t>There are trade-offs and synergies that vary depending on the type of decision, the FSO areas of influence and the involved stakeholders. Although the ESO needs the principles to steer the direction of decision, at a later stage the FSO will also need to consider specific trade-offs that inform the decision making. These trade-offs include but are not limited to:</a:t>
            </a:r>
          </a:p>
          <a:p>
            <a:pPr algn="just">
              <a:spcBef>
                <a:spcPts val="600"/>
              </a:spcBef>
            </a:pPr>
            <a:r>
              <a:rPr lang="en-GB" sz="1200"/>
              <a:t>Effectiveness of the infrastructure solution to meet the FSO’s primary objectives. </a:t>
            </a:r>
          </a:p>
          <a:p>
            <a:pPr algn="just">
              <a:spcBef>
                <a:spcPts val="600"/>
              </a:spcBef>
            </a:pPr>
            <a:r>
              <a:rPr lang="en-GB" sz="1200"/>
              <a:t>Associated costs to inform whether the solution is economically optimal.</a:t>
            </a:r>
          </a:p>
          <a:p>
            <a:pPr algn="just">
              <a:spcBef>
                <a:spcPts val="600"/>
              </a:spcBef>
            </a:pPr>
            <a:r>
              <a:rPr lang="en-GB" sz="1200"/>
              <a:t>Feasibility of the solution including technology readiness and scalability.</a:t>
            </a:r>
          </a:p>
          <a:p>
            <a:pPr algn="just">
              <a:spcBef>
                <a:spcPts val="600"/>
              </a:spcBef>
            </a:pPr>
            <a:r>
              <a:rPr lang="en-GB" sz="1200"/>
              <a:t>Delivery risk, including supply chain considerations, permitting and consenting restrictions.</a:t>
            </a:r>
          </a:p>
          <a:p>
            <a:pPr algn="just">
              <a:spcBef>
                <a:spcPts val="600"/>
              </a:spcBef>
            </a:pPr>
            <a:r>
              <a:rPr lang="en-GB" sz="1200"/>
              <a:t>Stakeholder requirements to ensure that different perspectives and agendas are considered in the optimal solution. </a:t>
            </a:r>
          </a:p>
          <a:p>
            <a:pPr algn="just">
              <a:spcBef>
                <a:spcPts val="600"/>
              </a:spcBef>
            </a:pPr>
            <a:r>
              <a:rPr lang="en-GB" sz="1200"/>
              <a:t>Associated risk from wider reforms, such as connections reform or locational marginal pricing.</a:t>
            </a:r>
          </a:p>
          <a:p>
            <a:pPr algn="just">
              <a:spcBef>
                <a:spcPts val="600"/>
              </a:spcBef>
            </a:pPr>
            <a:endParaRPr lang="en-GB" sz="1200"/>
          </a:p>
        </p:txBody>
      </p:sp>
      <p:sp>
        <p:nvSpPr>
          <p:cNvPr id="5" name="TextBox 4">
            <a:extLst>
              <a:ext uri="{FF2B5EF4-FFF2-40B4-BE49-F238E27FC236}">
                <a16:creationId xmlns:a16="http://schemas.microsoft.com/office/drawing/2014/main" id="{65CF1422-E4C7-801F-8678-FB578F501DFF}"/>
              </a:ext>
            </a:extLst>
          </p:cNvPr>
          <p:cNvSpPr txBox="1"/>
          <p:nvPr/>
        </p:nvSpPr>
        <p:spPr>
          <a:xfrm>
            <a:off x="5165475" y="6472451"/>
            <a:ext cx="4671279" cy="138499"/>
          </a:xfrm>
          <a:prstGeom prst="rect">
            <a:avLst/>
          </a:prstGeom>
          <a:noFill/>
        </p:spPr>
        <p:txBody>
          <a:bodyPr wrap="square" lIns="0" tIns="0" rIns="0" bIns="0" rtlCol="0">
            <a:spAutoFit/>
          </a:bodyPr>
          <a:lstStyle/>
          <a:p>
            <a:pPr algn="l">
              <a:lnSpc>
                <a:spcPct val="100000"/>
              </a:lnSpc>
              <a:spcBef>
                <a:spcPts val="600"/>
              </a:spcBef>
            </a:pPr>
            <a:r>
              <a:rPr lang="en-GB" sz="900" b="1">
                <a:solidFill>
                  <a:schemeClr val="accent1"/>
                </a:solidFill>
              </a:rPr>
              <a:t>Fig 4.1 - Principles Methodology</a:t>
            </a:r>
          </a:p>
        </p:txBody>
      </p:sp>
    </p:spTree>
    <p:extLst>
      <p:ext uri="{BB962C8B-B14F-4D97-AF65-F5344CB8AC3E}">
        <p14:creationId xmlns:p14="http://schemas.microsoft.com/office/powerpoint/2010/main" val="124213698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4DDCD7-7CFB-67AB-5CCE-78C937B26E03}"/>
              </a:ext>
            </a:extLst>
          </p:cNvPr>
          <p:cNvSpPr>
            <a:spLocks noGrp="1"/>
          </p:cNvSpPr>
          <p:nvPr>
            <p:ph type="title"/>
          </p:nvPr>
        </p:nvSpPr>
        <p:spPr/>
        <p:txBody>
          <a:bodyPr/>
          <a:lstStyle/>
          <a:p>
            <a:r>
              <a:rPr lang="en-GB" sz="4800" dirty="0"/>
              <a:t>4.2 Principles – Detailed Description</a:t>
            </a:r>
          </a:p>
        </p:txBody>
      </p:sp>
      <p:sp>
        <p:nvSpPr>
          <p:cNvPr id="3" name="Slide Number Placeholder 2">
            <a:extLst>
              <a:ext uri="{FF2B5EF4-FFF2-40B4-BE49-F238E27FC236}">
                <a16:creationId xmlns:a16="http://schemas.microsoft.com/office/drawing/2014/main" id="{C2571CCB-3787-27C3-3F1A-CFE822B17D87}"/>
              </a:ext>
            </a:extLst>
          </p:cNvPr>
          <p:cNvSpPr>
            <a:spLocks noGrp="1"/>
          </p:cNvSpPr>
          <p:nvPr>
            <p:ph type="sldNum" sz="quarter" idx="12"/>
          </p:nvPr>
        </p:nvSpPr>
        <p:spPr/>
        <p:txBody>
          <a:bodyPr/>
          <a:lstStyle/>
          <a:p>
            <a:fld id="{5BA07366-CB75-4AA8-9E5B-928B849F427C}" type="slidenum">
              <a:rPr lang="en-GB" smtClean="0"/>
              <a:pPr/>
              <a:t>39</a:t>
            </a:fld>
            <a:endParaRPr lang="en-GB"/>
          </a:p>
        </p:txBody>
      </p:sp>
    </p:spTree>
    <p:extLst>
      <p:ext uri="{BB962C8B-B14F-4D97-AF65-F5344CB8AC3E}">
        <p14:creationId xmlns:p14="http://schemas.microsoft.com/office/powerpoint/2010/main" val="12381704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4BF2D05-32CB-37DD-0FBE-6B41FD231FA7}"/>
              </a:ext>
            </a:extLst>
          </p:cNvPr>
          <p:cNvSpPr>
            <a:spLocks noGrp="1"/>
          </p:cNvSpPr>
          <p:nvPr>
            <p:ph type="body" sz="quarter" idx="14"/>
          </p:nvPr>
        </p:nvSpPr>
        <p:spPr>
          <a:xfrm>
            <a:off x="539751" y="1096910"/>
            <a:ext cx="5175250" cy="5221340"/>
          </a:xfrm>
        </p:spPr>
        <p:txBody>
          <a:bodyPr/>
          <a:lstStyle/>
          <a:p>
            <a:pPr algn="just"/>
            <a:endParaRPr lang="en-GB" sz="1200">
              <a:solidFill>
                <a:schemeClr val="tx2"/>
              </a:solidFill>
            </a:endParaRPr>
          </a:p>
          <a:p>
            <a:pPr algn="just"/>
            <a:endParaRPr lang="en-GB" sz="1200"/>
          </a:p>
        </p:txBody>
      </p:sp>
      <p:sp>
        <p:nvSpPr>
          <p:cNvPr id="5" name="Text Placeholder 4">
            <a:extLst>
              <a:ext uri="{FF2B5EF4-FFF2-40B4-BE49-F238E27FC236}">
                <a16:creationId xmlns:a16="http://schemas.microsoft.com/office/drawing/2014/main" id="{A0048F9C-0B34-A1E2-84F4-227804B3EC8A}"/>
              </a:ext>
            </a:extLst>
          </p:cNvPr>
          <p:cNvSpPr>
            <a:spLocks noGrp="1"/>
          </p:cNvSpPr>
          <p:nvPr>
            <p:ph type="body" sz="quarter" idx="23"/>
          </p:nvPr>
        </p:nvSpPr>
        <p:spPr>
          <a:xfrm>
            <a:off x="6360690" y="1096910"/>
            <a:ext cx="5694989" cy="4306992"/>
          </a:xfrm>
        </p:spPr>
        <p:txBody>
          <a:bodyPr/>
          <a:lstStyle/>
          <a:p>
            <a:pPr marL="0" indent="0" algn="just">
              <a:spcBef>
                <a:spcPts val="600"/>
              </a:spcBef>
              <a:buNone/>
            </a:pPr>
            <a:r>
              <a:rPr lang="en-GB" sz="1200" dirty="0"/>
              <a:t>The use cases illustrate the complexity of the task for the FSO, which requires an understanding of both existing and potential future interactions between gas (natural gas and/or hydrogen) and electricity network infrastructure delivery and operations. With this understanding and through ongoing developments, the FSO must identify interdependencies, trade-offs and synergies to make recommendations as to the best outcome for “GB plc”. The challenge is that no use case is the same, and the “best” outcome is determined through interpretation of multiple interdependent and dynamic factors. </a:t>
            </a:r>
          </a:p>
          <a:p>
            <a:pPr marL="0" indent="0" algn="just">
              <a:spcBef>
                <a:spcPts val="600"/>
              </a:spcBef>
              <a:buNone/>
            </a:pPr>
            <a:r>
              <a:rPr lang="en-GB" sz="1200" dirty="0"/>
              <a:t>As a basis for the FSO’s approach to undertaking whole energy system planning, Project </a:t>
            </a:r>
            <a:r>
              <a:rPr lang="en-GB" sz="1200" dirty="0">
                <a:latin typeface="+mj-lt"/>
                <a:ea typeface="SimSun" panose="02010600030101010101" pitchFamily="2" charset="-122"/>
              </a:rPr>
              <a:t>WESNP</a:t>
            </a:r>
            <a:r>
              <a:rPr lang="en-GB" sz="1200" dirty="0"/>
              <a:t> has articulated a set of principles to be followed by FSO in delivering its objectives, as well as a further set of criteria to be observed in fulfilling its duties:</a:t>
            </a:r>
          </a:p>
          <a:p>
            <a:pPr marL="0" indent="0" algn="just">
              <a:spcBef>
                <a:spcPts val="600"/>
              </a:spcBef>
              <a:buNone/>
            </a:pPr>
            <a:endParaRPr lang="en-GB" sz="1200" dirty="0"/>
          </a:p>
          <a:p>
            <a:pPr marL="0" indent="0" algn="just">
              <a:spcBef>
                <a:spcPts val="600"/>
              </a:spcBef>
              <a:buNone/>
            </a:pPr>
            <a:endParaRPr lang="en-GB" sz="1200" dirty="0"/>
          </a:p>
          <a:p>
            <a:pPr marL="0" indent="0" algn="just">
              <a:spcBef>
                <a:spcPts val="600"/>
              </a:spcBef>
              <a:buNone/>
            </a:pPr>
            <a:endParaRPr lang="en-GB" sz="1200" dirty="0"/>
          </a:p>
          <a:p>
            <a:pPr marL="0" indent="0" algn="just">
              <a:spcBef>
                <a:spcPts val="600"/>
              </a:spcBef>
              <a:buNone/>
            </a:pPr>
            <a:endParaRPr lang="en-GB" sz="1200" dirty="0"/>
          </a:p>
          <a:p>
            <a:pPr marL="0" indent="0" algn="just">
              <a:spcBef>
                <a:spcPts val="600"/>
              </a:spcBef>
              <a:buNone/>
            </a:pPr>
            <a:endParaRPr lang="en-GB" sz="1200" dirty="0"/>
          </a:p>
          <a:p>
            <a:pPr marL="0" indent="0" algn="just">
              <a:spcBef>
                <a:spcPts val="600"/>
              </a:spcBef>
              <a:buNone/>
            </a:pPr>
            <a:endParaRPr lang="en-GB" sz="1200" dirty="0"/>
          </a:p>
          <a:p>
            <a:pPr marL="0" indent="0" algn="just">
              <a:spcBef>
                <a:spcPts val="600"/>
              </a:spcBef>
              <a:buNone/>
            </a:pPr>
            <a:endParaRPr lang="en-GB" sz="1200" dirty="0"/>
          </a:p>
          <a:p>
            <a:pPr marL="0" indent="0" algn="just">
              <a:spcBef>
                <a:spcPts val="600"/>
              </a:spcBef>
              <a:buNone/>
            </a:pPr>
            <a:endParaRPr lang="en-GB" sz="1200" dirty="0"/>
          </a:p>
          <a:p>
            <a:pPr marL="0" indent="0" algn="just">
              <a:spcBef>
                <a:spcPts val="600"/>
              </a:spcBef>
              <a:buNone/>
            </a:pPr>
            <a:endParaRPr lang="en-GB" sz="1200" dirty="0"/>
          </a:p>
          <a:p>
            <a:pPr marL="0" indent="0" algn="just">
              <a:spcBef>
                <a:spcPts val="600"/>
              </a:spcBef>
              <a:buNone/>
            </a:pPr>
            <a:endParaRPr lang="en-GB" sz="1200" dirty="0"/>
          </a:p>
          <a:p>
            <a:pPr marL="0" indent="0" algn="just">
              <a:spcBef>
                <a:spcPts val="600"/>
              </a:spcBef>
              <a:buNone/>
            </a:pPr>
            <a:r>
              <a:rPr lang="en-GB" sz="1200" dirty="0"/>
              <a:t>Project </a:t>
            </a:r>
            <a:r>
              <a:rPr lang="en-GB" sz="1200" dirty="0">
                <a:latin typeface="+mj-lt"/>
                <a:ea typeface="SimSun" panose="02010600030101010101" pitchFamily="2" charset="-122"/>
              </a:rPr>
              <a:t>WESNP</a:t>
            </a:r>
            <a:r>
              <a:rPr lang="en-GB" sz="1200" dirty="0"/>
              <a:t> has not otherwise sought to develop a detailed quantitative or qualitative options assessment methodology for the FSO.</a:t>
            </a:r>
          </a:p>
          <a:p>
            <a:pPr marL="0" indent="0" algn="just">
              <a:spcBef>
                <a:spcPts val="600"/>
              </a:spcBef>
              <a:buNone/>
            </a:pPr>
            <a:r>
              <a:rPr lang="en-GB" sz="1200" dirty="0"/>
              <a:t> </a:t>
            </a:r>
          </a:p>
          <a:p>
            <a:pPr algn="just"/>
            <a:endParaRPr lang="en-GB" sz="1200" dirty="0"/>
          </a:p>
        </p:txBody>
      </p:sp>
      <p:sp>
        <p:nvSpPr>
          <p:cNvPr id="6" name="Slide Number Placeholder 5">
            <a:extLst>
              <a:ext uri="{FF2B5EF4-FFF2-40B4-BE49-F238E27FC236}">
                <a16:creationId xmlns:a16="http://schemas.microsoft.com/office/drawing/2014/main" id="{9DFF40BD-D3B0-5DDA-9ADC-F218127198BD}"/>
              </a:ext>
            </a:extLst>
          </p:cNvPr>
          <p:cNvSpPr>
            <a:spLocks noGrp="1"/>
          </p:cNvSpPr>
          <p:nvPr>
            <p:ph type="sldNum" sz="quarter" idx="12"/>
          </p:nvPr>
        </p:nvSpPr>
        <p:spPr/>
        <p:txBody>
          <a:bodyPr/>
          <a:lstStyle/>
          <a:p>
            <a:fld id="{5BA07366-CB75-4AA8-9E5B-928B849F427C}" type="slidenum">
              <a:rPr lang="en-GB" smtClean="0"/>
              <a:t>4</a:t>
            </a:fld>
            <a:endParaRPr lang="en-GB"/>
          </a:p>
        </p:txBody>
      </p:sp>
      <p:sp>
        <p:nvSpPr>
          <p:cNvPr id="7" name="Rectangle 6">
            <a:extLst>
              <a:ext uri="{FF2B5EF4-FFF2-40B4-BE49-F238E27FC236}">
                <a16:creationId xmlns:a16="http://schemas.microsoft.com/office/drawing/2014/main" id="{3F5FED11-A1E2-D90D-55F7-2EA764B3D0E5}"/>
              </a:ext>
            </a:extLst>
          </p:cNvPr>
          <p:cNvSpPr/>
          <p:nvPr/>
        </p:nvSpPr>
        <p:spPr>
          <a:xfrm>
            <a:off x="7152640" y="701040"/>
            <a:ext cx="45719" cy="45719"/>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8" name="Text Placeholder 2">
            <a:extLst>
              <a:ext uri="{FF2B5EF4-FFF2-40B4-BE49-F238E27FC236}">
                <a16:creationId xmlns:a16="http://schemas.microsoft.com/office/drawing/2014/main" id="{C60A1B9D-85C7-A0BC-84E7-FD6B4D9E9DC4}"/>
              </a:ext>
            </a:extLst>
          </p:cNvPr>
          <p:cNvSpPr txBox="1">
            <a:spLocks/>
          </p:cNvSpPr>
          <p:nvPr/>
        </p:nvSpPr>
        <p:spPr>
          <a:xfrm>
            <a:off x="461325" y="1096910"/>
            <a:ext cx="5475739" cy="5221340"/>
          </a:xfrm>
          <a:prstGeom prst="rect">
            <a:avLst/>
          </a:prstGeom>
        </p:spPr>
        <p:txBody>
          <a:bodyPr vert="horz" lIns="0" tIns="0" rIns="0" bIns="0" rtlCol="0">
            <a:noAutofit/>
          </a:bodyPr>
          <a:lstStyle>
            <a:lvl1pPr marL="180000" indent="-180000" algn="l" defTabSz="914400" rtl="0" eaLnBrk="1" latinLnBrk="0" hangingPunct="1">
              <a:lnSpc>
                <a:spcPct val="100000"/>
              </a:lnSpc>
              <a:spcBef>
                <a:spcPts val="1200"/>
              </a:spcBef>
              <a:buClrTx/>
              <a:buFont typeface="Arial" panose="020B0604020202020204" pitchFamily="34" charset="0"/>
              <a:buChar char="•"/>
              <a:defRPr sz="2000" b="0" kern="1200">
                <a:solidFill>
                  <a:schemeClr val="accent1"/>
                </a:solidFill>
                <a:latin typeface="+mn-lt"/>
                <a:ea typeface="+mn-ea"/>
                <a:cs typeface="+mn-cs"/>
              </a:defRPr>
            </a:lvl1pPr>
            <a:lvl2pPr marL="360000" indent="-180000" algn="l" defTabSz="914400" rtl="0" eaLnBrk="1" latinLnBrk="0" hangingPunct="1">
              <a:lnSpc>
                <a:spcPct val="100000"/>
              </a:lnSpc>
              <a:spcBef>
                <a:spcPts val="600"/>
              </a:spcBef>
              <a:buClrTx/>
              <a:buFont typeface="Arial" panose="020B0604020202020204" pitchFamily="34" charset="0"/>
              <a:buChar char="•"/>
              <a:defRPr sz="1800" kern="1200">
                <a:solidFill>
                  <a:schemeClr val="accent1"/>
                </a:solidFill>
                <a:latin typeface="+mn-lt"/>
                <a:ea typeface="+mn-ea"/>
                <a:cs typeface="+mn-cs"/>
              </a:defRPr>
            </a:lvl2pPr>
            <a:lvl3pPr marL="540000" indent="-180000" algn="l" defTabSz="914400" rtl="0" eaLnBrk="1" latinLnBrk="0" hangingPunct="1">
              <a:lnSpc>
                <a:spcPct val="100000"/>
              </a:lnSpc>
              <a:spcBef>
                <a:spcPts val="600"/>
              </a:spcBef>
              <a:buClrTx/>
              <a:buFont typeface="Arial" panose="020B0604020202020204" pitchFamily="34" charset="0"/>
              <a:buChar char="•"/>
              <a:defRPr sz="1600" kern="1200">
                <a:solidFill>
                  <a:schemeClr val="accent1"/>
                </a:solidFill>
                <a:latin typeface="+mn-lt"/>
                <a:ea typeface="+mn-ea"/>
                <a:cs typeface="+mn-cs"/>
              </a:defRPr>
            </a:lvl3pPr>
            <a:lvl4pPr marL="0" indent="0" algn="l" defTabSz="914400" rtl="0" eaLnBrk="1" latinLnBrk="0" hangingPunct="1">
              <a:lnSpc>
                <a:spcPct val="90000"/>
              </a:lnSpc>
              <a:spcBef>
                <a:spcPts val="600"/>
              </a:spcBef>
              <a:buClrTx/>
              <a:buFont typeface="Arial" panose="020B0604020202020204" pitchFamily="34" charset="0"/>
              <a:buChar char="​"/>
              <a:defRPr sz="2000" b="1" kern="1200">
                <a:solidFill>
                  <a:schemeClr val="accent1"/>
                </a:solidFill>
                <a:latin typeface="+mn-lt"/>
                <a:ea typeface="+mn-ea"/>
                <a:cs typeface="+mn-cs"/>
              </a:defRPr>
            </a:lvl4pPr>
            <a:lvl5pPr marL="0" indent="0" algn="l" defTabSz="914400" rtl="0" eaLnBrk="1" latinLnBrk="0" hangingPunct="1">
              <a:lnSpc>
                <a:spcPct val="100000"/>
              </a:lnSpc>
              <a:spcBef>
                <a:spcPts val="1200"/>
              </a:spcBef>
              <a:buClrTx/>
              <a:buFont typeface="Arial" panose="020B0604020202020204" pitchFamily="34" charset="0"/>
              <a:buChar char="​"/>
              <a:defRPr sz="2000" kern="1200">
                <a:solidFill>
                  <a:schemeClr val="accent1"/>
                </a:solidFill>
                <a:latin typeface="+mn-lt"/>
                <a:ea typeface="+mn-ea"/>
                <a:cs typeface="+mn-cs"/>
              </a:defRPr>
            </a:lvl5pPr>
            <a:lvl6pPr marL="0" indent="0" algn="l" defTabSz="914400" rtl="0" eaLnBrk="1" latinLnBrk="0" hangingPunct="1">
              <a:spcBef>
                <a:spcPts val="600"/>
              </a:spcBef>
              <a:buFont typeface="Arial" panose="020B0604020202020204" pitchFamily="34" charset="0"/>
              <a:buChar char="​"/>
              <a:defRPr sz="1000" b="1" kern="1200">
                <a:solidFill>
                  <a:schemeClr val="accent1"/>
                </a:solidFill>
                <a:latin typeface="+mn-lt"/>
                <a:ea typeface="+mn-ea"/>
                <a:cs typeface="+mn-cs"/>
              </a:defRPr>
            </a:lvl6pPr>
            <a:lvl7pPr marL="0" indent="0" algn="l" defTabSz="914400" rtl="0" eaLnBrk="1" latinLnBrk="0" hangingPunct="1">
              <a:spcBef>
                <a:spcPts val="600"/>
              </a:spcBef>
              <a:buFont typeface="Arial" panose="020B0604020202020204" pitchFamily="34" charset="0"/>
              <a:buChar char="​"/>
              <a:defRPr sz="1000" kern="1200">
                <a:solidFill>
                  <a:schemeClr val="accent1"/>
                </a:solidFill>
                <a:latin typeface="+mn-lt"/>
                <a:ea typeface="+mn-ea"/>
                <a:cs typeface="+mn-cs"/>
              </a:defRPr>
            </a:lvl7pPr>
            <a:lvl8pPr marL="180000" indent="-180000" algn="l" defTabSz="914400" rtl="0" eaLnBrk="1" latinLnBrk="0" hangingPunct="1">
              <a:spcBef>
                <a:spcPts val="600"/>
              </a:spcBef>
              <a:buFont typeface="Arial" pitchFamily="34" charset="0"/>
              <a:buChar char="•"/>
              <a:defRPr sz="1000" kern="1200">
                <a:solidFill>
                  <a:schemeClr val="accent1"/>
                </a:solidFill>
                <a:latin typeface="+mn-lt"/>
                <a:ea typeface="+mn-ea"/>
                <a:cs typeface="+mn-cs"/>
              </a:defRPr>
            </a:lvl8pPr>
            <a:lvl9pPr marL="0" indent="0" algn="l" defTabSz="914400" rtl="0" eaLnBrk="1" latinLnBrk="0" hangingPunct="1">
              <a:lnSpc>
                <a:spcPct val="83000"/>
              </a:lnSpc>
              <a:spcBef>
                <a:spcPts val="0"/>
              </a:spcBef>
              <a:buFont typeface="Arial" panose="020B0604020202020204" pitchFamily="34" charset="0"/>
              <a:buChar char="​"/>
              <a:defRPr sz="6000" b="1" kern="1200" spc="-300" baseline="0">
                <a:solidFill>
                  <a:schemeClr val="accent1"/>
                </a:solidFill>
                <a:latin typeface="+mn-lt"/>
                <a:ea typeface="+mn-ea"/>
                <a:cs typeface="+mn-cs"/>
              </a:defRPr>
            </a:lvl9pPr>
          </a:lstStyle>
          <a:p>
            <a:pPr marL="0" indent="0" algn="just">
              <a:buFont typeface="Arial" panose="020B0604020202020204" pitchFamily="34" charset="0"/>
              <a:buNone/>
            </a:pPr>
            <a:r>
              <a:rPr lang="en-GB" sz="1200" dirty="0">
                <a:latin typeface="+mj-lt"/>
                <a:ea typeface="SimSun" panose="02010600030101010101" pitchFamily="2" charset="-122"/>
              </a:rPr>
              <a:t>Great Britain (GB) is an early mover towards whole energy system planning and the first developed energy industry to introduce the role of a Future System Operator (FSO). Joint planning for gas (natural gas and/or hydrogen) and electricity network infrastructure will not be a simple process and will require careful consideration, engagement and coordination across energy industry stakeholders. As part of Network Innovation Allowance</a:t>
            </a:r>
            <a:r>
              <a:rPr lang="en-GB" sz="1200" baseline="30000" dirty="0">
                <a:latin typeface="+mj-lt"/>
                <a:ea typeface="SimSun" panose="02010600030101010101" pitchFamily="2" charset="-122"/>
              </a:rPr>
              <a:t>1</a:t>
            </a:r>
            <a:r>
              <a:rPr lang="en-GB" sz="1200" dirty="0">
                <a:latin typeface="+mj-lt"/>
                <a:ea typeface="SimSun" panose="02010600030101010101" pitchFamily="2" charset="-122"/>
              </a:rPr>
              <a:t>, Whole Energy System Network Planning (WESNP) Project seeks to enhance the understanding of whole energy network planning by the FSO, identifying use cases and establishing principles that the FSO could apply.</a:t>
            </a:r>
          </a:p>
          <a:p>
            <a:pPr marL="0" indent="0" algn="just">
              <a:buFont typeface="Arial" panose="020B0604020202020204" pitchFamily="34" charset="0"/>
              <a:buNone/>
            </a:pPr>
            <a:r>
              <a:rPr lang="en-GB" sz="1200" dirty="0">
                <a:latin typeface="+mj-lt"/>
                <a:ea typeface="SimSun" panose="02010600030101010101" pitchFamily="2" charset="-122"/>
              </a:rPr>
              <a:t>Project WESNP developed seven use cases which explored </a:t>
            </a:r>
            <a:r>
              <a:rPr lang="en-GB" sz="1200" b="1" dirty="0"/>
              <a:t>opportunities for co-optimisation of gas and electricity infrastructure </a:t>
            </a:r>
            <a:r>
              <a:rPr lang="en-GB" sz="1200" dirty="0"/>
              <a:t>that </a:t>
            </a:r>
            <a:r>
              <a:rPr lang="en-GB" sz="1200" b="1" dirty="0"/>
              <a:t>are relevant today, </a:t>
            </a:r>
            <a:r>
              <a:rPr lang="en-GB" sz="1200" dirty="0"/>
              <a:t>or that we </a:t>
            </a:r>
            <a:r>
              <a:rPr lang="en-GB" sz="1200" b="1" dirty="0"/>
              <a:t>expect to be relevant in the future</a:t>
            </a:r>
            <a:r>
              <a:rPr lang="en-GB" sz="1200" dirty="0"/>
              <a:t>. Inevitably, some use cases depended on the outcome of future market developments or policy decisions, which would ultimately impact other market, regulatory and technology developments. The use cases are not exhaustive, but represent a reasonable range of situations that the FSO can be expected to encounter in undertaking whole energy network planning. The use cases are:</a:t>
            </a:r>
          </a:p>
          <a:p>
            <a:pPr marL="228600" indent="-228600">
              <a:buFont typeface="+mj-lt"/>
              <a:buAutoNum type="arabicPeriod"/>
            </a:pPr>
            <a:r>
              <a:rPr lang="en-GB" sz="1200" dirty="0">
                <a:hlinkClick r:id="rId3" action="ppaction://hlinksldjump"/>
              </a:rPr>
              <a:t>Wind farm and electrolysis build</a:t>
            </a:r>
            <a:endParaRPr lang="en-GB" sz="1200" dirty="0"/>
          </a:p>
          <a:p>
            <a:pPr marL="228600" indent="-228600">
              <a:spcBef>
                <a:spcPts val="600"/>
              </a:spcBef>
              <a:buFont typeface="+mj-lt"/>
              <a:buAutoNum type="arabicPeriod"/>
            </a:pPr>
            <a:r>
              <a:rPr lang="en-GB" sz="1200" dirty="0">
                <a:hlinkClick r:id="rId4" action="ppaction://hlinksldjump"/>
              </a:rPr>
              <a:t>Wind farm and CCGT conversion to hydrogen</a:t>
            </a:r>
            <a:endParaRPr lang="en-GB" sz="1200" dirty="0"/>
          </a:p>
          <a:p>
            <a:pPr marL="228600" indent="-228600">
              <a:spcBef>
                <a:spcPts val="600"/>
              </a:spcBef>
              <a:buFont typeface="+mj-lt"/>
              <a:buAutoNum type="arabicPeriod"/>
            </a:pPr>
            <a:r>
              <a:rPr lang="en-GB" sz="1200" dirty="0">
                <a:hlinkClick r:id="rId5" action="ppaction://hlinksldjump"/>
              </a:rPr>
              <a:t>Industrial cluster and blue hydrogen hub</a:t>
            </a:r>
            <a:endParaRPr lang="en-GB" sz="1200" dirty="0"/>
          </a:p>
          <a:p>
            <a:pPr marL="228600" indent="-228600">
              <a:spcBef>
                <a:spcPts val="600"/>
              </a:spcBef>
              <a:buFont typeface="+mj-lt"/>
              <a:buAutoNum type="arabicPeriod"/>
            </a:pPr>
            <a:r>
              <a:rPr lang="en-GB" sz="1200" dirty="0">
                <a:hlinkClick r:id="rId6" action="ppaction://hlinksldjump"/>
              </a:rPr>
              <a:t>Hydrogen storage to maximise recovery or renewable energy</a:t>
            </a:r>
            <a:endParaRPr lang="en-GB" sz="1200" dirty="0"/>
          </a:p>
          <a:p>
            <a:pPr marL="228600" indent="-228600">
              <a:spcBef>
                <a:spcPts val="600"/>
              </a:spcBef>
              <a:buFont typeface="+mj-lt"/>
              <a:buAutoNum type="arabicPeriod"/>
            </a:pPr>
            <a:r>
              <a:rPr lang="en-GB" sz="1200" dirty="0">
                <a:hlinkClick r:id="rId7" action="ppaction://hlinksldjump"/>
              </a:rPr>
              <a:t>Optimising a nuclear plant connection</a:t>
            </a:r>
            <a:endParaRPr lang="en-GB" sz="1200" dirty="0"/>
          </a:p>
          <a:p>
            <a:pPr marL="228600" indent="-228600">
              <a:spcBef>
                <a:spcPts val="600"/>
              </a:spcBef>
              <a:buFont typeface="+mj-lt"/>
              <a:buAutoNum type="arabicPeriod"/>
            </a:pPr>
            <a:r>
              <a:rPr lang="en-GB" sz="1200" dirty="0">
                <a:hlinkClick r:id="rId8" action="ppaction://hlinksldjump"/>
              </a:rPr>
              <a:t>Transition of natural gas networks to low/zero carbon fuel networks</a:t>
            </a:r>
            <a:endParaRPr lang="en-GB" sz="1200" dirty="0"/>
          </a:p>
          <a:p>
            <a:pPr marL="228600" indent="-228600">
              <a:spcBef>
                <a:spcPts val="600"/>
              </a:spcBef>
              <a:buFont typeface="+mj-lt"/>
              <a:buAutoNum type="arabicPeriod"/>
            </a:pPr>
            <a:r>
              <a:rPr lang="en-GB" sz="1200" dirty="0">
                <a:hlinkClick r:id="rId9" action="ppaction://hlinksldjump"/>
              </a:rPr>
              <a:t>Flexibility of whole system options for long-term planning and stability </a:t>
            </a:r>
            <a:endParaRPr lang="en-GB" sz="1200" dirty="0"/>
          </a:p>
          <a:p>
            <a:pPr marL="0" indent="0" algn="just">
              <a:buFont typeface="Arial" panose="020B0604020202020204" pitchFamily="34" charset="0"/>
              <a:buNone/>
            </a:pPr>
            <a:endParaRPr lang="en-GB" sz="1200" dirty="0">
              <a:solidFill>
                <a:schemeClr val="tx2"/>
              </a:solidFill>
            </a:endParaRPr>
          </a:p>
          <a:p>
            <a:pPr algn="just"/>
            <a:endParaRPr lang="en-GB" sz="1200" dirty="0"/>
          </a:p>
        </p:txBody>
      </p:sp>
      <p:sp>
        <p:nvSpPr>
          <p:cNvPr id="10" name="Text Placeholder 4">
            <a:extLst>
              <a:ext uri="{FF2B5EF4-FFF2-40B4-BE49-F238E27FC236}">
                <a16:creationId xmlns:a16="http://schemas.microsoft.com/office/drawing/2014/main" id="{1BC7550C-76B5-DBB1-8175-F8291C8D9936}"/>
              </a:ext>
            </a:extLst>
          </p:cNvPr>
          <p:cNvSpPr txBox="1">
            <a:spLocks/>
          </p:cNvSpPr>
          <p:nvPr/>
        </p:nvSpPr>
        <p:spPr>
          <a:xfrm>
            <a:off x="6477001" y="4362504"/>
            <a:ext cx="5018400" cy="4306992"/>
          </a:xfrm>
          <a:prstGeom prst="rect">
            <a:avLst/>
          </a:prstGeom>
        </p:spPr>
        <p:txBody>
          <a:bodyPr vert="horz" lIns="0" tIns="0" rIns="0" bIns="0" rtlCol="0">
            <a:noAutofit/>
          </a:bodyPr>
          <a:lstStyle>
            <a:lvl1pPr marL="180000" indent="-180000" algn="l" defTabSz="914400" rtl="0" eaLnBrk="1" latinLnBrk="0" hangingPunct="1">
              <a:lnSpc>
                <a:spcPct val="100000"/>
              </a:lnSpc>
              <a:spcBef>
                <a:spcPts val="1200"/>
              </a:spcBef>
              <a:buClrTx/>
              <a:buFont typeface="Arial" panose="020B0604020202020204" pitchFamily="34" charset="0"/>
              <a:buChar char="•"/>
              <a:defRPr sz="2000" b="0" kern="1200">
                <a:solidFill>
                  <a:schemeClr val="bg1"/>
                </a:solidFill>
                <a:latin typeface="+mn-lt"/>
                <a:ea typeface="+mn-ea"/>
                <a:cs typeface="+mn-cs"/>
              </a:defRPr>
            </a:lvl1pPr>
            <a:lvl2pPr marL="360000" indent="-180000" algn="l" defTabSz="914400" rtl="0" eaLnBrk="1" latinLnBrk="0" hangingPunct="1">
              <a:lnSpc>
                <a:spcPct val="100000"/>
              </a:lnSpc>
              <a:spcBef>
                <a:spcPts val="600"/>
              </a:spcBef>
              <a:buClrTx/>
              <a:buFont typeface="Arial" panose="020B0604020202020204" pitchFamily="34" charset="0"/>
              <a:buChar char="•"/>
              <a:defRPr sz="1800" kern="1200">
                <a:solidFill>
                  <a:schemeClr val="bg1"/>
                </a:solidFill>
                <a:latin typeface="+mn-lt"/>
                <a:ea typeface="+mn-ea"/>
                <a:cs typeface="+mn-cs"/>
              </a:defRPr>
            </a:lvl2pPr>
            <a:lvl3pPr marL="540000" indent="-180000" algn="l" defTabSz="914400" rtl="0" eaLnBrk="1" latinLnBrk="0" hangingPunct="1">
              <a:lnSpc>
                <a:spcPct val="100000"/>
              </a:lnSpc>
              <a:spcBef>
                <a:spcPts val="600"/>
              </a:spcBef>
              <a:buClrTx/>
              <a:buFont typeface="Arial" panose="020B0604020202020204" pitchFamily="34" charset="0"/>
              <a:buChar char="•"/>
              <a:defRPr sz="1600" kern="1200">
                <a:solidFill>
                  <a:schemeClr val="bg1"/>
                </a:solidFill>
                <a:latin typeface="+mn-lt"/>
                <a:ea typeface="+mn-ea"/>
                <a:cs typeface="+mn-cs"/>
              </a:defRPr>
            </a:lvl3pPr>
            <a:lvl4pPr marL="0" indent="0" algn="l" defTabSz="914400" rtl="0" eaLnBrk="1" latinLnBrk="0" hangingPunct="1">
              <a:lnSpc>
                <a:spcPct val="90000"/>
              </a:lnSpc>
              <a:spcBef>
                <a:spcPts val="600"/>
              </a:spcBef>
              <a:buClrTx/>
              <a:buFont typeface="Arial" panose="020B0604020202020204" pitchFamily="34" charset="0"/>
              <a:buChar char="​"/>
              <a:defRPr sz="2000" b="1" kern="1200">
                <a:solidFill>
                  <a:schemeClr val="bg1"/>
                </a:solidFill>
                <a:latin typeface="+mn-lt"/>
                <a:ea typeface="+mn-ea"/>
                <a:cs typeface="+mn-cs"/>
              </a:defRPr>
            </a:lvl4pPr>
            <a:lvl5pPr marL="0" indent="0" algn="l" defTabSz="914400" rtl="0" eaLnBrk="1" latinLnBrk="0" hangingPunct="1">
              <a:lnSpc>
                <a:spcPct val="100000"/>
              </a:lnSpc>
              <a:spcBef>
                <a:spcPts val="1200"/>
              </a:spcBef>
              <a:buClrTx/>
              <a:buFont typeface="Arial" panose="020B0604020202020204" pitchFamily="34" charset="0"/>
              <a:buChar char="​"/>
              <a:defRPr sz="2000" kern="1200">
                <a:solidFill>
                  <a:schemeClr val="bg1"/>
                </a:solidFill>
                <a:latin typeface="+mn-lt"/>
                <a:ea typeface="+mn-ea"/>
                <a:cs typeface="+mn-cs"/>
              </a:defRPr>
            </a:lvl5pPr>
            <a:lvl6pPr marL="0" indent="0" algn="l" defTabSz="914400" rtl="0" eaLnBrk="1" latinLnBrk="0" hangingPunct="1">
              <a:spcBef>
                <a:spcPts val="600"/>
              </a:spcBef>
              <a:buFont typeface="Arial" panose="020B0604020202020204" pitchFamily="34" charset="0"/>
              <a:buChar char="​"/>
              <a:defRPr sz="1000" b="1" kern="1200">
                <a:solidFill>
                  <a:schemeClr val="bg1"/>
                </a:solidFill>
                <a:latin typeface="+mn-lt"/>
                <a:ea typeface="+mn-ea"/>
                <a:cs typeface="+mn-cs"/>
              </a:defRPr>
            </a:lvl6pPr>
            <a:lvl7pPr marL="0" indent="0" algn="l" defTabSz="914400" rtl="0" eaLnBrk="1" latinLnBrk="0" hangingPunct="1">
              <a:spcBef>
                <a:spcPts val="600"/>
              </a:spcBef>
              <a:buFont typeface="Arial" panose="020B0604020202020204" pitchFamily="34" charset="0"/>
              <a:buChar char="​"/>
              <a:defRPr sz="1000" kern="1200">
                <a:solidFill>
                  <a:schemeClr val="bg1"/>
                </a:solidFill>
                <a:latin typeface="+mn-lt"/>
                <a:ea typeface="+mn-ea"/>
                <a:cs typeface="+mn-cs"/>
              </a:defRPr>
            </a:lvl7pPr>
            <a:lvl8pPr marL="180000" indent="-180000" algn="l" defTabSz="914400" rtl="0" eaLnBrk="1" latinLnBrk="0" hangingPunct="1">
              <a:spcBef>
                <a:spcPts val="600"/>
              </a:spcBef>
              <a:buFont typeface="Arial" pitchFamily="34" charset="0"/>
              <a:buChar char="•"/>
              <a:defRPr sz="1000" kern="1200">
                <a:solidFill>
                  <a:schemeClr val="bg1"/>
                </a:solidFill>
                <a:latin typeface="+mn-lt"/>
                <a:ea typeface="+mn-ea"/>
                <a:cs typeface="+mn-cs"/>
              </a:defRPr>
            </a:lvl8pPr>
            <a:lvl9pPr marL="0" indent="0" algn="l" defTabSz="914400" rtl="0" eaLnBrk="1" latinLnBrk="0" hangingPunct="1">
              <a:lnSpc>
                <a:spcPct val="83000"/>
              </a:lnSpc>
              <a:spcBef>
                <a:spcPts val="0"/>
              </a:spcBef>
              <a:buFont typeface="Arial" panose="020B0604020202020204" pitchFamily="34" charset="0"/>
              <a:buChar char="​"/>
              <a:defRPr sz="6000" b="1" kern="1200" spc="-300" baseline="0">
                <a:solidFill>
                  <a:schemeClr val="bg1"/>
                </a:solidFill>
                <a:latin typeface="+mn-lt"/>
                <a:ea typeface="+mn-ea"/>
                <a:cs typeface="+mn-cs"/>
              </a:defRPr>
            </a:lvl9pPr>
          </a:lstStyle>
          <a:p>
            <a:pPr marL="0" indent="0" algn="just">
              <a:buNone/>
            </a:pPr>
            <a:endParaRPr lang="en-GB" sz="1200"/>
          </a:p>
        </p:txBody>
      </p:sp>
      <p:sp>
        <p:nvSpPr>
          <p:cNvPr id="9" name="TextBox 8">
            <a:extLst>
              <a:ext uri="{FF2B5EF4-FFF2-40B4-BE49-F238E27FC236}">
                <a16:creationId xmlns:a16="http://schemas.microsoft.com/office/drawing/2014/main" id="{91A44744-60EE-B405-2EFF-BF2B425FED2A}"/>
              </a:ext>
            </a:extLst>
          </p:cNvPr>
          <p:cNvSpPr txBox="1"/>
          <p:nvPr/>
        </p:nvSpPr>
        <p:spPr>
          <a:xfrm>
            <a:off x="520400" y="6606845"/>
            <a:ext cx="6905626" cy="123111"/>
          </a:xfrm>
          <a:prstGeom prst="rect">
            <a:avLst/>
          </a:prstGeom>
          <a:noFill/>
        </p:spPr>
        <p:txBody>
          <a:bodyPr wrap="square" lIns="0" tIns="0" rIns="0" bIns="0" rtlCol="0">
            <a:spAutoFit/>
          </a:bodyPr>
          <a:lstStyle/>
          <a:p>
            <a:pPr algn="l">
              <a:lnSpc>
                <a:spcPct val="100000"/>
              </a:lnSpc>
              <a:spcBef>
                <a:spcPts val="600"/>
              </a:spcBef>
            </a:pPr>
            <a:r>
              <a:rPr lang="en-GB" sz="800" dirty="0">
                <a:solidFill>
                  <a:schemeClr val="accent1"/>
                </a:solidFill>
              </a:rPr>
              <a:t>1] </a:t>
            </a:r>
            <a:r>
              <a:rPr lang="en-GB" sz="800" dirty="0">
                <a:solidFill>
                  <a:schemeClr val="accent1"/>
                </a:solidFill>
                <a:hlinkClick r:id="rId10"/>
              </a:rPr>
              <a:t>https://smarter.energynetworks.org/projects/nia2_ngeso038/</a:t>
            </a:r>
            <a:r>
              <a:rPr lang="en-GB" sz="800" dirty="0">
                <a:solidFill>
                  <a:schemeClr val="accent1"/>
                </a:solidFill>
              </a:rPr>
              <a:t> </a:t>
            </a:r>
          </a:p>
        </p:txBody>
      </p:sp>
      <p:grpSp>
        <p:nvGrpSpPr>
          <p:cNvPr id="14" name="Group 13">
            <a:extLst>
              <a:ext uri="{FF2B5EF4-FFF2-40B4-BE49-F238E27FC236}">
                <a16:creationId xmlns:a16="http://schemas.microsoft.com/office/drawing/2014/main" id="{B7125EAC-8828-4727-A446-01258B4040C5}"/>
              </a:ext>
            </a:extLst>
          </p:cNvPr>
          <p:cNvGrpSpPr/>
          <p:nvPr/>
        </p:nvGrpSpPr>
        <p:grpSpPr>
          <a:xfrm>
            <a:off x="6220917" y="3333484"/>
            <a:ext cx="5860163" cy="2702252"/>
            <a:chOff x="6220917" y="3097418"/>
            <a:chExt cx="5860163" cy="2702252"/>
          </a:xfrm>
        </p:grpSpPr>
        <p:pic>
          <p:nvPicPr>
            <p:cNvPr id="4" name="Picture 3">
              <a:extLst>
                <a:ext uri="{FF2B5EF4-FFF2-40B4-BE49-F238E27FC236}">
                  <a16:creationId xmlns:a16="http://schemas.microsoft.com/office/drawing/2014/main" id="{F6C912BB-2A26-2E90-2791-3EFDFEFEBC65}"/>
                </a:ext>
              </a:extLst>
            </p:cNvPr>
            <p:cNvPicPr>
              <a:picLocks noChangeAspect="1"/>
            </p:cNvPicPr>
            <p:nvPr/>
          </p:nvPicPr>
          <p:blipFill>
            <a:blip r:embed="rId11"/>
            <a:stretch>
              <a:fillRect/>
            </a:stretch>
          </p:blipFill>
          <p:spPr>
            <a:xfrm>
              <a:off x="6220917" y="3097418"/>
              <a:ext cx="5860163" cy="2702252"/>
            </a:xfrm>
            <a:prstGeom prst="rect">
              <a:avLst/>
            </a:prstGeom>
          </p:spPr>
        </p:pic>
        <p:grpSp>
          <p:nvGrpSpPr>
            <p:cNvPr id="13" name="Group 12">
              <a:extLst>
                <a:ext uri="{FF2B5EF4-FFF2-40B4-BE49-F238E27FC236}">
                  <a16:creationId xmlns:a16="http://schemas.microsoft.com/office/drawing/2014/main" id="{80E52A15-4EC8-474B-B68B-889ACB589249}"/>
                </a:ext>
              </a:extLst>
            </p:cNvPr>
            <p:cNvGrpSpPr/>
            <p:nvPr/>
          </p:nvGrpSpPr>
          <p:grpSpPr>
            <a:xfrm>
              <a:off x="8880049" y="4081806"/>
              <a:ext cx="650450" cy="650449"/>
              <a:chOff x="8880049" y="4081806"/>
              <a:chExt cx="650450" cy="650449"/>
            </a:xfrm>
          </p:grpSpPr>
          <p:sp>
            <p:nvSpPr>
              <p:cNvPr id="11" name="Oval 10">
                <a:extLst>
                  <a:ext uri="{FF2B5EF4-FFF2-40B4-BE49-F238E27FC236}">
                    <a16:creationId xmlns:a16="http://schemas.microsoft.com/office/drawing/2014/main" id="{990B3FF2-7472-4C92-AA8A-6B05A529FB85}"/>
                  </a:ext>
                </a:extLst>
              </p:cNvPr>
              <p:cNvSpPr/>
              <p:nvPr/>
            </p:nvSpPr>
            <p:spPr>
              <a:xfrm>
                <a:off x="8880049" y="4081806"/>
                <a:ext cx="650450" cy="650449"/>
              </a:xfrm>
              <a:prstGeom prst="ellipse">
                <a:avLst/>
              </a:prstGeom>
              <a:solidFill>
                <a:schemeClr val="bg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500" b="1" dirty="0">
                  <a:solidFill>
                    <a:schemeClr val="accent1"/>
                  </a:solidFill>
                </a:endParaRPr>
              </a:p>
            </p:txBody>
          </p:sp>
          <p:sp>
            <p:nvSpPr>
              <p:cNvPr id="12" name="TextBox 11">
                <a:extLst>
                  <a:ext uri="{FF2B5EF4-FFF2-40B4-BE49-F238E27FC236}">
                    <a16:creationId xmlns:a16="http://schemas.microsoft.com/office/drawing/2014/main" id="{57B43913-2985-4756-9BAE-66DDEC204156}"/>
                  </a:ext>
                </a:extLst>
              </p:cNvPr>
              <p:cNvSpPr txBox="1"/>
              <p:nvPr/>
            </p:nvSpPr>
            <p:spPr>
              <a:xfrm>
                <a:off x="8932101" y="4314697"/>
                <a:ext cx="565200" cy="184666"/>
              </a:xfrm>
              <a:prstGeom prst="rect">
                <a:avLst/>
              </a:prstGeom>
              <a:noFill/>
            </p:spPr>
            <p:txBody>
              <a:bodyPr wrap="square" lIns="0" tIns="0" rIns="0" bIns="0" rtlCol="0">
                <a:spAutoFit/>
              </a:bodyPr>
              <a:lstStyle/>
              <a:p>
                <a:pPr algn="l">
                  <a:lnSpc>
                    <a:spcPct val="100000"/>
                  </a:lnSpc>
                  <a:spcBef>
                    <a:spcPts val="600"/>
                  </a:spcBef>
                </a:pPr>
                <a:r>
                  <a:rPr lang="en-GB" sz="1200" b="1" dirty="0">
                    <a:solidFill>
                      <a:schemeClr val="accent1"/>
                    </a:solidFill>
                  </a:rPr>
                  <a:t>WESNP</a:t>
                </a:r>
              </a:p>
            </p:txBody>
          </p:sp>
        </p:grpSp>
      </p:grpSp>
      <p:sp>
        <p:nvSpPr>
          <p:cNvPr id="15" name="Title 1">
            <a:extLst>
              <a:ext uri="{FF2B5EF4-FFF2-40B4-BE49-F238E27FC236}">
                <a16:creationId xmlns:a16="http://schemas.microsoft.com/office/drawing/2014/main" id="{BCE833EA-D5EC-4E65-A1BD-9EE7C337CE77}"/>
              </a:ext>
            </a:extLst>
          </p:cNvPr>
          <p:cNvSpPr txBox="1">
            <a:spLocks/>
          </p:cNvSpPr>
          <p:nvPr/>
        </p:nvSpPr>
        <p:spPr>
          <a:xfrm>
            <a:off x="400409" y="365573"/>
            <a:ext cx="5018400" cy="936000"/>
          </a:xfrm>
          <a:prstGeom prst="rect">
            <a:avLst/>
          </a:prstGeom>
        </p:spPr>
        <p:txBody>
          <a:bodyPr vert="horz" lIns="0" tIns="0" rIns="0" bIns="0" rtlCol="0" anchor="t" anchorCtr="0">
            <a:noAutofit/>
          </a:bodyPr>
          <a:lstStyle>
            <a:lvl1pPr algn="l" defTabSz="914400" rtl="0" eaLnBrk="1" latinLnBrk="0" hangingPunct="1">
              <a:lnSpc>
                <a:spcPct val="83000"/>
              </a:lnSpc>
              <a:spcBef>
                <a:spcPct val="0"/>
              </a:spcBef>
              <a:buNone/>
              <a:defRPr sz="3600" b="0" kern="1200">
                <a:solidFill>
                  <a:schemeClr val="accent1"/>
                </a:solidFill>
                <a:latin typeface="+mj-lt"/>
                <a:ea typeface="+mj-ea"/>
                <a:cs typeface="+mj-cs"/>
              </a:defRPr>
            </a:lvl1pPr>
          </a:lstStyle>
          <a:p>
            <a:r>
              <a:rPr lang="en-GB" sz="3200" dirty="0"/>
              <a:t>Executive Summary</a:t>
            </a:r>
          </a:p>
        </p:txBody>
      </p:sp>
    </p:spTree>
    <p:extLst>
      <p:ext uri="{BB962C8B-B14F-4D97-AF65-F5344CB8AC3E}">
        <p14:creationId xmlns:p14="http://schemas.microsoft.com/office/powerpoint/2010/main" val="287581658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73BA1F3-DE35-7FE0-D5CB-BD0A829BAD19}"/>
              </a:ext>
            </a:extLst>
          </p:cNvPr>
          <p:cNvSpPr/>
          <p:nvPr/>
        </p:nvSpPr>
        <p:spPr>
          <a:xfrm>
            <a:off x="384463" y="3678382"/>
            <a:ext cx="3699163" cy="1901536"/>
          </a:xfrm>
          <a:prstGeom prst="rect">
            <a:avLst/>
          </a:prstGeom>
          <a:solidFill>
            <a:schemeClr val="accent2">
              <a:lumMod val="20000"/>
              <a:lumOff val="80000"/>
            </a:schemeClr>
          </a:solidFill>
          <a:ln w="952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2" name="Title 1">
            <a:extLst>
              <a:ext uri="{FF2B5EF4-FFF2-40B4-BE49-F238E27FC236}">
                <a16:creationId xmlns:a16="http://schemas.microsoft.com/office/drawing/2014/main" id="{C271BAD7-0353-67AB-5A94-FA3B5CD31B8D}"/>
              </a:ext>
            </a:extLst>
          </p:cNvPr>
          <p:cNvSpPr>
            <a:spLocks noGrp="1"/>
          </p:cNvSpPr>
          <p:nvPr>
            <p:ph type="title"/>
          </p:nvPr>
        </p:nvSpPr>
        <p:spPr>
          <a:xfrm>
            <a:off x="539750" y="539750"/>
            <a:ext cx="11110914" cy="639835"/>
          </a:xfrm>
        </p:spPr>
        <p:txBody>
          <a:bodyPr/>
          <a:lstStyle/>
          <a:p>
            <a:r>
              <a:rPr lang="en-GB" sz="3200" dirty="0"/>
              <a:t>4.2 Application of principles</a:t>
            </a:r>
            <a:br>
              <a:rPr lang="en-GB" sz="3200" dirty="0"/>
            </a:br>
            <a:endParaRPr lang="en-GB" sz="3200" dirty="0"/>
          </a:p>
        </p:txBody>
      </p:sp>
      <p:sp>
        <p:nvSpPr>
          <p:cNvPr id="4" name="Slide Number Placeholder 3">
            <a:extLst>
              <a:ext uri="{FF2B5EF4-FFF2-40B4-BE49-F238E27FC236}">
                <a16:creationId xmlns:a16="http://schemas.microsoft.com/office/drawing/2014/main" id="{0E6F5233-9732-6E58-545D-9922E480866A}"/>
              </a:ext>
            </a:extLst>
          </p:cNvPr>
          <p:cNvSpPr>
            <a:spLocks noGrp="1"/>
          </p:cNvSpPr>
          <p:nvPr>
            <p:ph type="sldNum" sz="quarter" idx="12"/>
          </p:nvPr>
        </p:nvSpPr>
        <p:spPr/>
        <p:txBody>
          <a:bodyPr/>
          <a:lstStyle/>
          <a:p>
            <a:fld id="{5BA07366-CB75-4AA8-9E5B-928B849F427C}" type="slidenum">
              <a:rPr lang="en-GB" smtClean="0"/>
              <a:t>40</a:t>
            </a:fld>
            <a:endParaRPr lang="en-GB"/>
          </a:p>
        </p:txBody>
      </p:sp>
      <p:sp>
        <p:nvSpPr>
          <p:cNvPr id="6" name="Content Placeholder 2">
            <a:extLst>
              <a:ext uri="{FF2B5EF4-FFF2-40B4-BE49-F238E27FC236}">
                <a16:creationId xmlns:a16="http://schemas.microsoft.com/office/drawing/2014/main" id="{17CA2E49-8E78-B4E0-FC7B-3065FD941CE3}"/>
              </a:ext>
            </a:extLst>
          </p:cNvPr>
          <p:cNvSpPr txBox="1">
            <a:spLocks/>
          </p:cNvSpPr>
          <p:nvPr/>
        </p:nvSpPr>
        <p:spPr>
          <a:xfrm>
            <a:off x="457722" y="1388473"/>
            <a:ext cx="3528392" cy="4289942"/>
          </a:xfrm>
          <a:prstGeom prst="rect">
            <a:avLst/>
          </a:prstGeom>
        </p:spPr>
        <p:txBody>
          <a:bodyPr vert="horz" lIns="0" tIns="0" rIns="0" bIns="0" numCol="1" spcCol="108000" rtlCol="0">
            <a:noAutofit/>
          </a:bodyPr>
          <a:lstStyle>
            <a:lvl1pPr marL="180000" indent="-180000" algn="l" defTabSz="914400" rtl="0" eaLnBrk="1" latinLnBrk="0" hangingPunct="1">
              <a:lnSpc>
                <a:spcPct val="100000"/>
              </a:lnSpc>
              <a:spcBef>
                <a:spcPts val="1200"/>
              </a:spcBef>
              <a:buClrTx/>
              <a:buFont typeface="Arial" panose="020B0604020202020204" pitchFamily="34" charset="0"/>
              <a:buChar char="•"/>
              <a:defRPr sz="2000" b="0" kern="1200">
                <a:solidFill>
                  <a:schemeClr val="accent1"/>
                </a:solidFill>
                <a:latin typeface="+mn-lt"/>
                <a:ea typeface="+mn-ea"/>
                <a:cs typeface="+mn-cs"/>
              </a:defRPr>
            </a:lvl1pPr>
            <a:lvl2pPr marL="360000" indent="-180000" algn="l" defTabSz="914400" rtl="0" eaLnBrk="1" latinLnBrk="0" hangingPunct="1">
              <a:lnSpc>
                <a:spcPct val="100000"/>
              </a:lnSpc>
              <a:spcBef>
                <a:spcPts val="600"/>
              </a:spcBef>
              <a:buClrTx/>
              <a:buFont typeface="Arial" panose="020B0604020202020204" pitchFamily="34" charset="0"/>
              <a:buChar char="•"/>
              <a:defRPr sz="1800" kern="1200">
                <a:solidFill>
                  <a:schemeClr val="accent1"/>
                </a:solidFill>
                <a:latin typeface="+mn-lt"/>
                <a:ea typeface="+mn-ea"/>
                <a:cs typeface="+mn-cs"/>
              </a:defRPr>
            </a:lvl2pPr>
            <a:lvl3pPr marL="540000" indent="-180000" algn="l" defTabSz="914400" rtl="0" eaLnBrk="1" latinLnBrk="0" hangingPunct="1">
              <a:lnSpc>
                <a:spcPct val="100000"/>
              </a:lnSpc>
              <a:spcBef>
                <a:spcPts val="600"/>
              </a:spcBef>
              <a:buClrTx/>
              <a:buFont typeface="Arial" panose="020B0604020202020204" pitchFamily="34" charset="0"/>
              <a:buChar char="•"/>
              <a:defRPr sz="1600" kern="1200">
                <a:solidFill>
                  <a:schemeClr val="accent1"/>
                </a:solidFill>
                <a:latin typeface="+mn-lt"/>
                <a:ea typeface="+mn-ea"/>
                <a:cs typeface="+mn-cs"/>
              </a:defRPr>
            </a:lvl3pPr>
            <a:lvl4pPr marL="0" indent="0" algn="l" defTabSz="914400" rtl="0" eaLnBrk="1" latinLnBrk="0" hangingPunct="1">
              <a:lnSpc>
                <a:spcPct val="90000"/>
              </a:lnSpc>
              <a:spcBef>
                <a:spcPts val="600"/>
              </a:spcBef>
              <a:buClrTx/>
              <a:buFont typeface="Arial" panose="020B0604020202020204" pitchFamily="34" charset="0"/>
              <a:buChar char="​"/>
              <a:defRPr sz="2000" b="1" kern="1200">
                <a:solidFill>
                  <a:schemeClr val="accent1"/>
                </a:solidFill>
                <a:latin typeface="+mn-lt"/>
                <a:ea typeface="+mn-ea"/>
                <a:cs typeface="+mn-cs"/>
              </a:defRPr>
            </a:lvl4pPr>
            <a:lvl5pPr marL="0" indent="0" algn="l" defTabSz="914400" rtl="0" eaLnBrk="1" latinLnBrk="0" hangingPunct="1">
              <a:lnSpc>
                <a:spcPct val="100000"/>
              </a:lnSpc>
              <a:spcBef>
                <a:spcPts val="1200"/>
              </a:spcBef>
              <a:buClrTx/>
              <a:buFont typeface="Arial" panose="020B0604020202020204" pitchFamily="34" charset="0"/>
              <a:buChar char="​"/>
              <a:defRPr sz="2000" kern="1200">
                <a:solidFill>
                  <a:schemeClr val="accent1"/>
                </a:solidFill>
                <a:latin typeface="+mn-lt"/>
                <a:ea typeface="+mn-ea"/>
                <a:cs typeface="+mn-cs"/>
              </a:defRPr>
            </a:lvl5pPr>
            <a:lvl6pPr marL="0" indent="0" algn="l" defTabSz="914400" rtl="0" eaLnBrk="1" latinLnBrk="0" hangingPunct="1">
              <a:spcBef>
                <a:spcPts val="600"/>
              </a:spcBef>
              <a:buFont typeface="Arial" panose="020B0604020202020204" pitchFamily="34" charset="0"/>
              <a:buChar char="​"/>
              <a:defRPr sz="1000" b="1" kern="1200">
                <a:solidFill>
                  <a:schemeClr val="accent1"/>
                </a:solidFill>
                <a:latin typeface="+mn-lt"/>
                <a:ea typeface="+mn-ea"/>
                <a:cs typeface="+mn-cs"/>
              </a:defRPr>
            </a:lvl6pPr>
            <a:lvl7pPr marL="0" indent="0" algn="l" defTabSz="914400" rtl="0" eaLnBrk="1" latinLnBrk="0" hangingPunct="1">
              <a:spcBef>
                <a:spcPts val="600"/>
              </a:spcBef>
              <a:buFont typeface="Arial" panose="020B0604020202020204" pitchFamily="34" charset="0"/>
              <a:buChar char="​"/>
              <a:defRPr sz="1000" kern="1200">
                <a:solidFill>
                  <a:schemeClr val="accent1"/>
                </a:solidFill>
                <a:latin typeface="+mn-lt"/>
                <a:ea typeface="+mn-ea"/>
                <a:cs typeface="+mn-cs"/>
              </a:defRPr>
            </a:lvl7pPr>
            <a:lvl8pPr marL="180000" indent="-180000" algn="l" defTabSz="914400" rtl="0" eaLnBrk="1" latinLnBrk="0" hangingPunct="1">
              <a:spcBef>
                <a:spcPts val="600"/>
              </a:spcBef>
              <a:buFont typeface="Arial" pitchFamily="34" charset="0"/>
              <a:buChar char="•"/>
              <a:defRPr sz="1000" kern="1200">
                <a:solidFill>
                  <a:schemeClr val="accent1"/>
                </a:solidFill>
                <a:latin typeface="+mn-lt"/>
                <a:ea typeface="+mn-ea"/>
                <a:cs typeface="+mn-cs"/>
              </a:defRPr>
            </a:lvl8pPr>
            <a:lvl9pPr marL="0" indent="0" algn="l" defTabSz="914400" rtl="0" eaLnBrk="1" latinLnBrk="0" hangingPunct="1">
              <a:lnSpc>
                <a:spcPct val="83000"/>
              </a:lnSpc>
              <a:spcBef>
                <a:spcPts val="0"/>
              </a:spcBef>
              <a:buFont typeface="Arial" panose="020B0604020202020204" pitchFamily="34" charset="0"/>
              <a:buChar char="​"/>
              <a:defRPr sz="6000" b="1" kern="1200" spc="-300" baseline="0">
                <a:solidFill>
                  <a:schemeClr val="accent1"/>
                </a:solidFill>
                <a:latin typeface="+mn-lt"/>
                <a:ea typeface="+mn-ea"/>
                <a:cs typeface="+mn-cs"/>
              </a:defRPr>
            </a:lvl9pPr>
          </a:lstStyle>
          <a:p>
            <a:pPr marL="0" indent="0" algn="just">
              <a:spcBef>
                <a:spcPts val="600"/>
              </a:spcBef>
              <a:buNone/>
            </a:pPr>
            <a:r>
              <a:rPr lang="en-GB" sz="1200" dirty="0"/>
              <a:t>This section describes the principles that will provide the basis for FSO’s process for whole energy system planning.</a:t>
            </a:r>
          </a:p>
          <a:p>
            <a:pPr marL="0" indent="0" algn="just">
              <a:spcBef>
                <a:spcPts val="600"/>
              </a:spcBef>
              <a:buNone/>
            </a:pPr>
            <a:r>
              <a:rPr lang="en-GB" sz="1200" dirty="0"/>
              <a:t>In the </a:t>
            </a:r>
            <a:r>
              <a:rPr lang="en-GB" sz="1200" b="1" dirty="0"/>
              <a:t>first</a:t>
            </a:r>
            <a:r>
              <a:rPr lang="en-GB" sz="1200" dirty="0"/>
              <a:t> </a:t>
            </a:r>
            <a:r>
              <a:rPr lang="en-GB" sz="1200" b="1" dirty="0"/>
              <a:t>step</a:t>
            </a:r>
            <a:r>
              <a:rPr lang="en-GB" sz="1200" dirty="0"/>
              <a:t>, the principles enable FSO to meet its </a:t>
            </a:r>
            <a:r>
              <a:rPr lang="en-GB" sz="1200" b="1" dirty="0"/>
              <a:t>objectives</a:t>
            </a:r>
            <a:r>
              <a:rPr lang="en-GB" sz="1200" dirty="0"/>
              <a:t>.</a:t>
            </a:r>
          </a:p>
          <a:p>
            <a:pPr marL="0" indent="0" algn="just">
              <a:spcBef>
                <a:spcPts val="600"/>
              </a:spcBef>
              <a:buNone/>
            </a:pPr>
            <a:r>
              <a:rPr lang="en-GB" sz="1200" dirty="0"/>
              <a:t>In the </a:t>
            </a:r>
            <a:r>
              <a:rPr lang="en-GB" sz="1200" b="1" dirty="0"/>
              <a:t>second step</a:t>
            </a:r>
            <a:r>
              <a:rPr lang="en-GB" sz="1200" dirty="0"/>
              <a:t> of the process, the criteria enable FSO meet its </a:t>
            </a:r>
            <a:r>
              <a:rPr lang="en-GB" sz="1200" b="1" dirty="0"/>
              <a:t>duties</a:t>
            </a:r>
            <a:r>
              <a:rPr lang="en-GB" sz="1200" dirty="0"/>
              <a:t>. </a:t>
            </a:r>
          </a:p>
          <a:p>
            <a:pPr marL="0" indent="0" algn="just">
              <a:spcBef>
                <a:spcPts val="600"/>
              </a:spcBef>
              <a:buNone/>
            </a:pPr>
            <a:r>
              <a:rPr lang="en-GB" sz="1200" dirty="0"/>
              <a:t>The FSO must base its advice to government and Ofgem on a balanced assessment using all the principles in line with its objectives, giving due regard to the criteria given by its duties.</a:t>
            </a:r>
          </a:p>
          <a:p>
            <a:pPr marL="0" indent="0" algn="just">
              <a:spcBef>
                <a:spcPts val="600"/>
              </a:spcBef>
              <a:buNone/>
            </a:pPr>
            <a:r>
              <a:rPr lang="en-GB" sz="1200" dirty="0"/>
              <a:t>Application of the principles and criteria should be explored further in the next steps following this project. For example, the FSO could develop a process that ensures that the whole energy system solution achieves the fundamental principles or define binary conditions that solutions must have to meet the principles. The FSO could also decide to move these principles and criteria into a Multi-Criteria-Decision Making Analysis (MCDA) with weighted factors.</a:t>
            </a:r>
          </a:p>
          <a:p>
            <a:pPr marL="0" indent="0" algn="just">
              <a:spcBef>
                <a:spcPts val="600"/>
              </a:spcBef>
              <a:buNone/>
            </a:pPr>
            <a:r>
              <a:rPr lang="en-GB" sz="1200" dirty="0"/>
              <a:t>A detailed description of each principle is provided on slides 37 – 43.</a:t>
            </a:r>
          </a:p>
        </p:txBody>
      </p:sp>
      <p:sp>
        <p:nvSpPr>
          <p:cNvPr id="7" name="TextBox 6">
            <a:extLst>
              <a:ext uri="{FF2B5EF4-FFF2-40B4-BE49-F238E27FC236}">
                <a16:creationId xmlns:a16="http://schemas.microsoft.com/office/drawing/2014/main" id="{346A51F3-448D-021E-5544-5B3888F82E15}"/>
              </a:ext>
            </a:extLst>
          </p:cNvPr>
          <p:cNvSpPr txBox="1"/>
          <p:nvPr/>
        </p:nvSpPr>
        <p:spPr>
          <a:xfrm>
            <a:off x="6257925" y="4989369"/>
            <a:ext cx="3528392" cy="153888"/>
          </a:xfrm>
          <a:prstGeom prst="rect">
            <a:avLst/>
          </a:prstGeom>
          <a:noFill/>
        </p:spPr>
        <p:txBody>
          <a:bodyPr wrap="square" lIns="0" tIns="0" rIns="0" bIns="0" rtlCol="0">
            <a:spAutoFit/>
          </a:bodyPr>
          <a:lstStyle/>
          <a:p>
            <a:pPr algn="l">
              <a:lnSpc>
                <a:spcPct val="100000"/>
              </a:lnSpc>
              <a:spcBef>
                <a:spcPts val="600"/>
              </a:spcBef>
            </a:pPr>
            <a:r>
              <a:rPr lang="en-GB" sz="1000" b="1">
                <a:solidFill>
                  <a:schemeClr val="accent1"/>
                </a:solidFill>
              </a:rPr>
              <a:t>Fig 4.2 – FSO principles of whole energy system planning</a:t>
            </a:r>
          </a:p>
        </p:txBody>
      </p:sp>
      <p:sp>
        <p:nvSpPr>
          <p:cNvPr id="3" name="Date Placeholder 2">
            <a:extLst>
              <a:ext uri="{FF2B5EF4-FFF2-40B4-BE49-F238E27FC236}">
                <a16:creationId xmlns:a16="http://schemas.microsoft.com/office/drawing/2014/main" id="{EA2E0252-643C-1D3B-7E9B-03CFBF30BF23}"/>
              </a:ext>
            </a:extLst>
          </p:cNvPr>
          <p:cNvSpPr>
            <a:spLocks noGrp="1"/>
          </p:cNvSpPr>
          <p:nvPr>
            <p:ph type="dt" sz="half" idx="10"/>
          </p:nvPr>
        </p:nvSpPr>
        <p:spPr/>
        <p:txBody>
          <a:bodyPr/>
          <a:lstStyle/>
          <a:p>
            <a:fld id="{0D652D0E-5140-4CF7-A8B5-CE01CAAD741C}" type="datetime4">
              <a:rPr lang="en-GB" smtClean="0"/>
              <a:t>23 January 2024</a:t>
            </a:fld>
            <a:endParaRPr lang="en-GB"/>
          </a:p>
        </p:txBody>
      </p:sp>
      <p:grpSp>
        <p:nvGrpSpPr>
          <p:cNvPr id="11" name="Group 10">
            <a:extLst>
              <a:ext uri="{FF2B5EF4-FFF2-40B4-BE49-F238E27FC236}">
                <a16:creationId xmlns:a16="http://schemas.microsoft.com/office/drawing/2014/main" id="{D06C8991-F08C-48B1-817B-FE48504ABDCC}"/>
              </a:ext>
            </a:extLst>
          </p:cNvPr>
          <p:cNvGrpSpPr/>
          <p:nvPr/>
        </p:nvGrpSpPr>
        <p:grpSpPr>
          <a:xfrm>
            <a:off x="4314825" y="1366586"/>
            <a:ext cx="7508743" cy="3462449"/>
            <a:chOff x="4314825" y="1366586"/>
            <a:chExt cx="7508743" cy="3462449"/>
          </a:xfrm>
        </p:grpSpPr>
        <p:pic>
          <p:nvPicPr>
            <p:cNvPr id="5" name="Picture 4">
              <a:extLst>
                <a:ext uri="{FF2B5EF4-FFF2-40B4-BE49-F238E27FC236}">
                  <a16:creationId xmlns:a16="http://schemas.microsoft.com/office/drawing/2014/main" id="{3FE0FE75-31B2-B536-0BA9-8DE5ED8D4B0D}"/>
                </a:ext>
              </a:extLst>
            </p:cNvPr>
            <p:cNvPicPr>
              <a:picLocks noChangeAspect="1"/>
            </p:cNvPicPr>
            <p:nvPr/>
          </p:nvPicPr>
          <p:blipFill>
            <a:blip r:embed="rId3"/>
            <a:stretch>
              <a:fillRect/>
            </a:stretch>
          </p:blipFill>
          <p:spPr>
            <a:xfrm>
              <a:off x="4314825" y="1366586"/>
              <a:ext cx="7508743" cy="3462449"/>
            </a:xfrm>
            <a:prstGeom prst="rect">
              <a:avLst/>
            </a:prstGeom>
          </p:spPr>
        </p:pic>
        <p:sp>
          <p:nvSpPr>
            <p:cNvPr id="9" name="Oval 8">
              <a:extLst>
                <a:ext uri="{FF2B5EF4-FFF2-40B4-BE49-F238E27FC236}">
                  <a16:creationId xmlns:a16="http://schemas.microsoft.com/office/drawing/2014/main" id="{2F1EDDE9-1F39-4A13-B4CD-DA2EBF88B20B}"/>
                </a:ext>
              </a:extLst>
            </p:cNvPr>
            <p:cNvSpPr/>
            <p:nvPr/>
          </p:nvSpPr>
          <p:spPr>
            <a:xfrm>
              <a:off x="7718286" y="2616990"/>
              <a:ext cx="864000" cy="864000"/>
            </a:xfrm>
            <a:prstGeom prst="ellipse">
              <a:avLst/>
            </a:prstGeom>
            <a:solidFill>
              <a:schemeClr val="bg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500" b="1" dirty="0">
                <a:solidFill>
                  <a:schemeClr val="accent1"/>
                </a:solidFill>
              </a:endParaRPr>
            </a:p>
          </p:txBody>
        </p:sp>
        <p:sp>
          <p:nvSpPr>
            <p:cNvPr id="10" name="TextBox 9">
              <a:extLst>
                <a:ext uri="{FF2B5EF4-FFF2-40B4-BE49-F238E27FC236}">
                  <a16:creationId xmlns:a16="http://schemas.microsoft.com/office/drawing/2014/main" id="{7FD95551-C0CA-4B88-86A9-EB25F13CC0F2}"/>
                </a:ext>
              </a:extLst>
            </p:cNvPr>
            <p:cNvSpPr txBox="1"/>
            <p:nvPr/>
          </p:nvSpPr>
          <p:spPr>
            <a:xfrm>
              <a:off x="7777686" y="2925880"/>
              <a:ext cx="745200" cy="246221"/>
            </a:xfrm>
            <a:prstGeom prst="rect">
              <a:avLst/>
            </a:prstGeom>
            <a:noFill/>
          </p:spPr>
          <p:txBody>
            <a:bodyPr wrap="square" lIns="0" tIns="0" rIns="0" bIns="0" rtlCol="0">
              <a:spAutoFit/>
            </a:bodyPr>
            <a:lstStyle/>
            <a:p>
              <a:pPr algn="l">
                <a:lnSpc>
                  <a:spcPct val="100000"/>
                </a:lnSpc>
                <a:spcBef>
                  <a:spcPts val="600"/>
                </a:spcBef>
              </a:pPr>
              <a:r>
                <a:rPr lang="en-GB" sz="1600" b="1" dirty="0">
                  <a:solidFill>
                    <a:schemeClr val="accent1"/>
                  </a:solidFill>
                </a:rPr>
                <a:t>WESNP</a:t>
              </a:r>
            </a:p>
          </p:txBody>
        </p:sp>
      </p:grpSp>
    </p:spTree>
    <p:extLst>
      <p:ext uri="{BB962C8B-B14F-4D97-AF65-F5344CB8AC3E}">
        <p14:creationId xmlns:p14="http://schemas.microsoft.com/office/powerpoint/2010/main" val="394558081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B60E8E-5DAC-807F-961B-59323AD70D90}"/>
              </a:ext>
            </a:extLst>
          </p:cNvPr>
          <p:cNvSpPr>
            <a:spLocks noGrp="1"/>
          </p:cNvSpPr>
          <p:nvPr>
            <p:ph type="title"/>
          </p:nvPr>
        </p:nvSpPr>
        <p:spPr>
          <a:xfrm>
            <a:off x="539750" y="539749"/>
            <a:ext cx="11160000" cy="841375"/>
          </a:xfrm>
        </p:spPr>
        <p:txBody>
          <a:bodyPr vert="horz" lIns="0" tIns="0" rIns="0" bIns="0" rtlCol="0" anchor="t" anchorCtr="0">
            <a:normAutofit fontScale="90000"/>
          </a:bodyPr>
          <a:lstStyle/>
          <a:p>
            <a:r>
              <a:rPr lang="en-GB" b="0" kern="1200" dirty="0">
                <a:latin typeface="+mj-lt"/>
                <a:ea typeface="+mj-ea"/>
                <a:cs typeface="+mj-cs"/>
              </a:rPr>
              <a:t>4.2 </a:t>
            </a:r>
            <a:r>
              <a:rPr lang="en-GB" dirty="0"/>
              <a:t>P</a:t>
            </a:r>
            <a:r>
              <a:rPr lang="en-GB" b="0" kern="1200" dirty="0">
                <a:latin typeface="+mj-lt"/>
                <a:ea typeface="+mj-ea"/>
                <a:cs typeface="+mj-cs"/>
              </a:rPr>
              <a:t>rinciples – Achieving net zero whilst maintaining security of supply </a:t>
            </a:r>
            <a:endParaRPr lang="en-GB" b="0" kern="1200" dirty="0">
              <a:solidFill>
                <a:schemeClr val="accent3"/>
              </a:solidFill>
              <a:latin typeface="+mj-lt"/>
              <a:ea typeface="+mj-ea"/>
              <a:cs typeface="+mj-cs"/>
            </a:endParaRPr>
          </a:p>
        </p:txBody>
      </p:sp>
      <p:sp>
        <p:nvSpPr>
          <p:cNvPr id="4" name="Slide Number Placeholder 3">
            <a:extLst>
              <a:ext uri="{FF2B5EF4-FFF2-40B4-BE49-F238E27FC236}">
                <a16:creationId xmlns:a16="http://schemas.microsoft.com/office/drawing/2014/main" id="{ABEF6F55-B18F-C413-6B24-B867AC5DA7A1}"/>
              </a:ext>
            </a:extLst>
          </p:cNvPr>
          <p:cNvSpPr>
            <a:spLocks noGrp="1"/>
          </p:cNvSpPr>
          <p:nvPr>
            <p:ph type="sldNum" sz="quarter" idx="12"/>
          </p:nvPr>
        </p:nvSpPr>
        <p:spPr>
          <a:xfrm>
            <a:off x="540000" y="6440400"/>
            <a:ext cx="266400" cy="151200"/>
          </a:xfrm>
        </p:spPr>
        <p:txBody>
          <a:bodyPr vert="horz" lIns="0" tIns="0" rIns="0" bIns="0" rtlCol="0" anchor="t" anchorCtr="0">
            <a:normAutofit/>
          </a:bodyPr>
          <a:lstStyle/>
          <a:p>
            <a:pPr>
              <a:spcAft>
                <a:spcPts val="600"/>
              </a:spcAft>
            </a:pPr>
            <a:fld id="{5BA07366-CB75-4AA8-9E5B-928B849F427C}" type="slidenum">
              <a:rPr lang="en-GB" smtClean="0"/>
              <a:pPr>
                <a:spcAft>
                  <a:spcPts val="600"/>
                </a:spcAft>
              </a:pPr>
              <a:t>41</a:t>
            </a:fld>
            <a:endParaRPr lang="en-GB"/>
          </a:p>
        </p:txBody>
      </p:sp>
      <p:graphicFrame>
        <p:nvGraphicFramePr>
          <p:cNvPr id="3" name="Table 4">
            <a:extLst>
              <a:ext uri="{FF2B5EF4-FFF2-40B4-BE49-F238E27FC236}">
                <a16:creationId xmlns:a16="http://schemas.microsoft.com/office/drawing/2014/main" id="{F3CFC2F0-191C-1FC0-6B73-9A0F092510EA}"/>
              </a:ext>
            </a:extLst>
          </p:cNvPr>
          <p:cNvGraphicFramePr>
            <a:graphicFrameLocks noGrp="1"/>
          </p:cNvGraphicFramePr>
          <p:nvPr>
            <p:extLst>
              <p:ext uri="{D42A27DB-BD31-4B8C-83A1-F6EECF244321}">
                <p14:modId xmlns:p14="http://schemas.microsoft.com/office/powerpoint/2010/main" val="831389567"/>
              </p:ext>
            </p:extLst>
          </p:nvPr>
        </p:nvGraphicFramePr>
        <p:xfrm>
          <a:off x="539749" y="1414476"/>
          <a:ext cx="11160000" cy="4229760"/>
        </p:xfrm>
        <a:graphic>
          <a:graphicData uri="http://schemas.openxmlformats.org/drawingml/2006/table">
            <a:tbl>
              <a:tblPr firstRow="1" bandRow="1">
                <a:tableStyleId>{5C22544A-7EE6-4342-B048-85BDC9FD1C3A}</a:tableStyleId>
              </a:tblPr>
              <a:tblGrid>
                <a:gridCol w="1800000">
                  <a:extLst>
                    <a:ext uri="{9D8B030D-6E8A-4147-A177-3AD203B41FA5}">
                      <a16:colId xmlns:a16="http://schemas.microsoft.com/office/drawing/2014/main" val="3576299523"/>
                    </a:ext>
                  </a:extLst>
                </a:gridCol>
                <a:gridCol w="9360000">
                  <a:extLst>
                    <a:ext uri="{9D8B030D-6E8A-4147-A177-3AD203B41FA5}">
                      <a16:colId xmlns:a16="http://schemas.microsoft.com/office/drawing/2014/main" val="4040842335"/>
                    </a:ext>
                  </a:extLst>
                </a:gridCol>
              </a:tblGrid>
              <a:tr h="360000">
                <a:tc>
                  <a:txBody>
                    <a:bodyPr/>
                    <a:lstStyle/>
                    <a:p>
                      <a:r>
                        <a:rPr lang="en-GB" sz="1200" dirty="0"/>
                        <a:t>Principles</a:t>
                      </a:r>
                    </a:p>
                  </a:txBody>
                  <a:tcPr anchor="ctr"/>
                </a:tc>
                <a:tc>
                  <a:txBody>
                    <a:bodyPr/>
                    <a:lstStyle/>
                    <a:p>
                      <a:r>
                        <a:rPr lang="en-GB" sz="1200" dirty="0"/>
                        <a:t>Description</a:t>
                      </a:r>
                    </a:p>
                  </a:txBody>
                  <a:tcPr anchor="ctr"/>
                </a:tc>
                <a:extLst>
                  <a:ext uri="{0D108BD9-81ED-4DB2-BD59-A6C34878D82A}">
                    <a16:rowId xmlns:a16="http://schemas.microsoft.com/office/drawing/2014/main" val="1083061081"/>
                  </a:ext>
                </a:extLst>
              </a:tr>
              <a:tr h="1980000">
                <a:tc>
                  <a:txBody>
                    <a:bodyPr/>
                    <a:lstStyle/>
                    <a:p>
                      <a:r>
                        <a:rPr lang="en-GB" sz="1200" b="0" dirty="0">
                          <a:solidFill>
                            <a:schemeClr val="accent1"/>
                          </a:solidFill>
                        </a:rPr>
                        <a:t>Reduce carbon emissions</a:t>
                      </a:r>
                    </a:p>
                  </a:txBody>
                  <a:tcPr>
                    <a:solidFill>
                      <a:schemeClr val="bg1">
                        <a:lumMod val="95000"/>
                      </a:schemeClr>
                    </a:solidFill>
                  </a:tcPr>
                </a:tc>
                <a:tc>
                  <a:txBody>
                    <a:bodyPr/>
                    <a:lstStyle/>
                    <a:p>
                      <a:pPr>
                        <a:spcBef>
                          <a:spcPts val="300"/>
                        </a:spcBef>
                        <a:spcAft>
                          <a:spcPts val="300"/>
                        </a:spcAft>
                      </a:pPr>
                      <a:r>
                        <a:rPr lang="en-GB" sz="1200" b="1" dirty="0">
                          <a:solidFill>
                            <a:schemeClr val="accent1"/>
                          </a:solidFill>
                        </a:rPr>
                        <a:t>Description: </a:t>
                      </a:r>
                      <a:r>
                        <a:rPr lang="en-GB" sz="1200" b="0" dirty="0">
                          <a:solidFill>
                            <a:schemeClr val="accent1"/>
                          </a:solidFill>
                        </a:rPr>
                        <a:t>The FSO must seek to enable network planning options and solutions that lead to a reduction in carbon emissions</a:t>
                      </a:r>
                      <a:r>
                        <a:rPr lang="en-GB" sz="1200" b="0" strike="sngStrike" baseline="0" dirty="0">
                          <a:solidFill>
                            <a:schemeClr val="accent1"/>
                          </a:solidFill>
                        </a:rPr>
                        <a:t> </a:t>
                      </a:r>
                      <a:r>
                        <a:rPr lang="en-GB" sz="1200" b="0" dirty="0">
                          <a:solidFill>
                            <a:schemeClr val="accent1"/>
                          </a:solidFill>
                        </a:rPr>
                        <a:t>and e</a:t>
                      </a:r>
                      <a:r>
                        <a:rPr lang="en-GB" sz="1200" b="0" kern="1200" dirty="0">
                          <a:solidFill>
                            <a:schemeClr val="accent1"/>
                          </a:solidFill>
                          <a:latin typeface="+mn-lt"/>
                          <a:ea typeface="+mn-ea"/>
                          <a:cs typeface="+mn-cs"/>
                        </a:rPr>
                        <a:t>nable the use of green energy (gas and power). FSO would need to agree the principles of emissions reduction calculations too so that it could be applied fairly to all connections. </a:t>
                      </a:r>
                    </a:p>
                    <a:p>
                      <a:pPr>
                        <a:spcBef>
                          <a:spcPts val="300"/>
                        </a:spcBef>
                        <a:spcAft>
                          <a:spcPts val="300"/>
                        </a:spcAft>
                      </a:pPr>
                      <a:r>
                        <a:rPr lang="en-GB" sz="1200" b="1" dirty="0">
                          <a:solidFill>
                            <a:schemeClr val="accent1"/>
                          </a:solidFill>
                        </a:rPr>
                        <a:t>Use Case Example: </a:t>
                      </a:r>
                      <a:r>
                        <a:rPr lang="en-GB" sz="1200" b="0" dirty="0">
                          <a:solidFill>
                            <a:schemeClr val="accent1"/>
                          </a:solidFill>
                        </a:rPr>
                        <a:t>In UC1, the development of the electrolyser will maximise the wind farm capacity (i.e. production of green electricity) and the generation of green electricity (i.e. due to the avoidance of curtailment) as well as production of green hydrogen. These outcomes all support a reduction in carbon emissions in the UK. </a:t>
                      </a:r>
                      <a:endParaRPr lang="en-GB" sz="1200" b="1" dirty="0">
                        <a:solidFill>
                          <a:schemeClr val="accent1"/>
                        </a:solidFill>
                      </a:endParaRPr>
                    </a:p>
                    <a:p>
                      <a:pPr>
                        <a:spcBef>
                          <a:spcPts val="300"/>
                        </a:spcBef>
                        <a:spcAft>
                          <a:spcPts val="300"/>
                        </a:spcAft>
                      </a:pPr>
                      <a:r>
                        <a:rPr lang="en-GB" sz="1200" b="1" dirty="0">
                          <a:solidFill>
                            <a:schemeClr val="accent1"/>
                          </a:solidFill>
                        </a:rPr>
                        <a:t>Further considerations</a:t>
                      </a:r>
                      <a:r>
                        <a:rPr lang="en-GB" sz="1200" dirty="0">
                          <a:solidFill>
                            <a:schemeClr val="accent1"/>
                          </a:solidFill>
                        </a:rPr>
                        <a:t>: Feedback from stakeholders suggested that lifecycle emissions could also be considered as well as the re-purposing of assets. Certainly FSO would consider directly related CO</a:t>
                      </a:r>
                      <a:r>
                        <a:rPr lang="en-GB" sz="1200" baseline="-25000" dirty="0">
                          <a:solidFill>
                            <a:schemeClr val="accent1"/>
                          </a:solidFill>
                        </a:rPr>
                        <a:t>2</a:t>
                      </a:r>
                      <a:r>
                        <a:rPr lang="en-GB" sz="1200" dirty="0">
                          <a:solidFill>
                            <a:schemeClr val="accent1"/>
                          </a:solidFill>
                        </a:rPr>
                        <a:t>, indirect carbon emissions should be further considered and align with the FSO sphere of influence. DNV highlights that international supply chain elements are out of scope.</a:t>
                      </a:r>
                    </a:p>
                  </a:txBody>
                  <a:tcPr>
                    <a:solidFill>
                      <a:schemeClr val="bg1">
                        <a:lumMod val="95000"/>
                      </a:schemeClr>
                    </a:solidFill>
                  </a:tcPr>
                </a:tc>
                <a:extLst>
                  <a:ext uri="{0D108BD9-81ED-4DB2-BD59-A6C34878D82A}">
                    <a16:rowId xmlns:a16="http://schemas.microsoft.com/office/drawing/2014/main" val="238629190"/>
                  </a:ext>
                </a:extLst>
              </a:tr>
              <a:tr h="1692000">
                <a:tc>
                  <a:txBody>
                    <a:bodyPr/>
                    <a:lstStyle/>
                    <a:p>
                      <a:r>
                        <a:rPr lang="en-GB" sz="1200" b="0" dirty="0">
                          <a:solidFill>
                            <a:schemeClr val="accent1"/>
                          </a:solidFill>
                        </a:rPr>
                        <a:t>Accelerate delivery of net zero</a:t>
                      </a:r>
                    </a:p>
                  </a:txBody>
                  <a:tcPr>
                    <a:solidFill>
                      <a:schemeClr val="bg1">
                        <a:lumMod val="95000"/>
                      </a:schemeClr>
                    </a:solidFill>
                  </a:tcPr>
                </a:tc>
                <a:tc>
                  <a:txBody>
                    <a:bodyPr/>
                    <a:lstStyle/>
                    <a:p>
                      <a:pPr>
                        <a:spcBef>
                          <a:spcPts val="300"/>
                        </a:spcBef>
                        <a:spcAft>
                          <a:spcPts val="300"/>
                        </a:spcAft>
                      </a:pPr>
                      <a:r>
                        <a:rPr lang="en-GB" sz="1200" b="1" dirty="0">
                          <a:solidFill>
                            <a:schemeClr val="accent1"/>
                          </a:solidFill>
                        </a:rPr>
                        <a:t>Description: </a:t>
                      </a:r>
                      <a:r>
                        <a:rPr lang="en-GB" sz="1200" b="0" dirty="0">
                          <a:solidFill>
                            <a:schemeClr val="accent1"/>
                          </a:solidFill>
                        </a:rPr>
                        <a:t>The FSO must pursue options that should not only lead to lower carbon emissions but could also speed up decarbonisation and UK’s progress to net zero. Importantly, the FSO needs to consider the trade-offs of infrastructure development in light of boundary conditions set by timeframes, e.g., of increased speed of reduction in the shorter term, against security of supply in the longer term. </a:t>
                      </a:r>
                      <a:endParaRPr lang="en-GB" sz="1200" b="1" dirty="0">
                        <a:solidFill>
                          <a:schemeClr val="accent1"/>
                        </a:solidFill>
                      </a:endParaRPr>
                    </a:p>
                    <a:p>
                      <a:pPr>
                        <a:spcBef>
                          <a:spcPts val="300"/>
                        </a:spcBef>
                        <a:spcAft>
                          <a:spcPts val="300"/>
                        </a:spcAft>
                      </a:pPr>
                      <a:r>
                        <a:rPr lang="en-GB" sz="1200" b="1" dirty="0">
                          <a:solidFill>
                            <a:schemeClr val="accent1"/>
                          </a:solidFill>
                        </a:rPr>
                        <a:t>Use Case Example: </a:t>
                      </a:r>
                      <a:r>
                        <a:rPr lang="en-GB" sz="1200" b="0" dirty="0">
                          <a:solidFill>
                            <a:schemeClr val="accent1"/>
                          </a:solidFill>
                        </a:rPr>
                        <a:t>In UC3 each of the 3 options have an impact on the connection time of the windfarm. The FSO may need to take into account which of these options will be delivered sooner than the others whilst contributing to net zero. For example, the option to wait for the CCGT closure in 2035 could be the one with the greatest delay to the connection process and therefore slowest path to net zero. </a:t>
                      </a:r>
                    </a:p>
                    <a:p>
                      <a:pPr>
                        <a:spcBef>
                          <a:spcPts val="300"/>
                        </a:spcBef>
                        <a:spcAft>
                          <a:spcPts val="300"/>
                        </a:spcAft>
                      </a:pPr>
                      <a:r>
                        <a:rPr lang="en-GB" sz="1200" b="1" dirty="0">
                          <a:solidFill>
                            <a:schemeClr val="accent1"/>
                          </a:solidFill>
                        </a:rPr>
                        <a:t>Further considerations: </a:t>
                      </a:r>
                      <a:r>
                        <a:rPr lang="en-GB" sz="1200" b="0" dirty="0">
                          <a:solidFill>
                            <a:schemeClr val="accent1"/>
                          </a:solidFill>
                        </a:rPr>
                        <a:t>N/A</a:t>
                      </a:r>
                    </a:p>
                  </a:txBody>
                  <a:tcPr>
                    <a:solidFill>
                      <a:schemeClr val="bg1">
                        <a:lumMod val="95000"/>
                      </a:schemeClr>
                    </a:solidFill>
                  </a:tcPr>
                </a:tc>
                <a:extLst>
                  <a:ext uri="{0D108BD9-81ED-4DB2-BD59-A6C34878D82A}">
                    <a16:rowId xmlns:a16="http://schemas.microsoft.com/office/drawing/2014/main" val="3408405721"/>
                  </a:ext>
                </a:extLst>
              </a:tr>
            </a:tbl>
          </a:graphicData>
        </a:graphic>
      </p:graphicFrame>
      <p:sp>
        <p:nvSpPr>
          <p:cNvPr id="7" name="TextBox 6">
            <a:extLst>
              <a:ext uri="{FF2B5EF4-FFF2-40B4-BE49-F238E27FC236}">
                <a16:creationId xmlns:a16="http://schemas.microsoft.com/office/drawing/2014/main" id="{C46AD01C-84F9-8E2A-6E36-F7FC9661A1C1}"/>
              </a:ext>
            </a:extLst>
          </p:cNvPr>
          <p:cNvSpPr txBox="1"/>
          <p:nvPr/>
        </p:nvSpPr>
        <p:spPr>
          <a:xfrm>
            <a:off x="539749" y="5854303"/>
            <a:ext cx="5289600" cy="138499"/>
          </a:xfrm>
          <a:prstGeom prst="rect">
            <a:avLst/>
          </a:prstGeom>
          <a:noFill/>
        </p:spPr>
        <p:txBody>
          <a:bodyPr wrap="square" lIns="0" tIns="0" rIns="0" bIns="0" rtlCol="0">
            <a:spAutoFit/>
          </a:bodyPr>
          <a:lstStyle/>
          <a:p>
            <a:pPr algn="l">
              <a:lnSpc>
                <a:spcPct val="100000"/>
              </a:lnSpc>
              <a:spcBef>
                <a:spcPts val="600"/>
              </a:spcBef>
            </a:pPr>
            <a:r>
              <a:rPr lang="en-GB" sz="900" b="1" dirty="0">
                <a:solidFill>
                  <a:schemeClr val="accent1"/>
                </a:solidFill>
              </a:rPr>
              <a:t>Table 4.2 – Detailed description of Achieving net zero principle </a:t>
            </a:r>
          </a:p>
        </p:txBody>
      </p:sp>
    </p:spTree>
    <p:extLst>
      <p:ext uri="{BB962C8B-B14F-4D97-AF65-F5344CB8AC3E}">
        <p14:creationId xmlns:p14="http://schemas.microsoft.com/office/powerpoint/2010/main" val="67631355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BEF6F55-B18F-C413-6B24-B867AC5DA7A1}"/>
              </a:ext>
            </a:extLst>
          </p:cNvPr>
          <p:cNvSpPr>
            <a:spLocks noGrp="1"/>
          </p:cNvSpPr>
          <p:nvPr>
            <p:ph type="sldNum" sz="quarter" idx="12"/>
          </p:nvPr>
        </p:nvSpPr>
        <p:spPr>
          <a:xfrm>
            <a:off x="540000" y="6440400"/>
            <a:ext cx="266400" cy="151200"/>
          </a:xfrm>
        </p:spPr>
        <p:txBody>
          <a:bodyPr vert="horz" lIns="0" tIns="0" rIns="0" bIns="0" rtlCol="0" anchor="t" anchorCtr="0">
            <a:normAutofit/>
          </a:bodyPr>
          <a:lstStyle/>
          <a:p>
            <a:pPr>
              <a:spcAft>
                <a:spcPts val="600"/>
              </a:spcAft>
            </a:pPr>
            <a:fld id="{5BA07366-CB75-4AA8-9E5B-928B849F427C}" type="slidenum">
              <a:rPr lang="en-GB" smtClean="0"/>
              <a:pPr>
                <a:spcAft>
                  <a:spcPts val="600"/>
                </a:spcAft>
              </a:pPr>
              <a:t>42</a:t>
            </a:fld>
            <a:endParaRPr lang="en-GB"/>
          </a:p>
        </p:txBody>
      </p:sp>
      <p:graphicFrame>
        <p:nvGraphicFramePr>
          <p:cNvPr id="3" name="Table 4">
            <a:extLst>
              <a:ext uri="{FF2B5EF4-FFF2-40B4-BE49-F238E27FC236}">
                <a16:creationId xmlns:a16="http://schemas.microsoft.com/office/drawing/2014/main" id="{F3CFC2F0-191C-1FC0-6B73-9A0F092510EA}"/>
              </a:ext>
            </a:extLst>
          </p:cNvPr>
          <p:cNvGraphicFramePr>
            <a:graphicFrameLocks noGrp="1"/>
          </p:cNvGraphicFramePr>
          <p:nvPr>
            <p:extLst>
              <p:ext uri="{D42A27DB-BD31-4B8C-83A1-F6EECF244321}">
                <p14:modId xmlns:p14="http://schemas.microsoft.com/office/powerpoint/2010/main" val="1324655901"/>
              </p:ext>
            </p:extLst>
          </p:nvPr>
        </p:nvGraphicFramePr>
        <p:xfrm>
          <a:off x="539749" y="1414476"/>
          <a:ext cx="11160000" cy="4140000"/>
        </p:xfrm>
        <a:graphic>
          <a:graphicData uri="http://schemas.openxmlformats.org/drawingml/2006/table">
            <a:tbl>
              <a:tblPr firstRow="1" bandRow="1">
                <a:tableStyleId>{5C22544A-7EE6-4342-B048-85BDC9FD1C3A}</a:tableStyleId>
              </a:tblPr>
              <a:tblGrid>
                <a:gridCol w="1800000">
                  <a:extLst>
                    <a:ext uri="{9D8B030D-6E8A-4147-A177-3AD203B41FA5}">
                      <a16:colId xmlns:a16="http://schemas.microsoft.com/office/drawing/2014/main" val="3576299523"/>
                    </a:ext>
                  </a:extLst>
                </a:gridCol>
                <a:gridCol w="9360000">
                  <a:extLst>
                    <a:ext uri="{9D8B030D-6E8A-4147-A177-3AD203B41FA5}">
                      <a16:colId xmlns:a16="http://schemas.microsoft.com/office/drawing/2014/main" val="3762966919"/>
                    </a:ext>
                  </a:extLst>
                </a:gridCol>
              </a:tblGrid>
              <a:tr h="360000">
                <a:tc>
                  <a:txBody>
                    <a:bodyPr/>
                    <a:lstStyle/>
                    <a:p>
                      <a:r>
                        <a:rPr lang="en-GB" sz="1200" dirty="0"/>
                        <a:t>Principles</a:t>
                      </a:r>
                    </a:p>
                  </a:txBody>
                  <a:tcPr anchor="ctr"/>
                </a:tc>
                <a:tc>
                  <a:txBody>
                    <a:bodyPr/>
                    <a:lstStyle/>
                    <a:p>
                      <a:r>
                        <a:rPr lang="en-GB" sz="1200" dirty="0"/>
                        <a:t>Description</a:t>
                      </a:r>
                    </a:p>
                  </a:txBody>
                  <a:tcPr anchor="ctr"/>
                </a:tc>
                <a:extLst>
                  <a:ext uri="{0D108BD9-81ED-4DB2-BD59-A6C34878D82A}">
                    <a16:rowId xmlns:a16="http://schemas.microsoft.com/office/drawing/2014/main" val="1083061081"/>
                  </a:ext>
                </a:extLst>
              </a:tr>
              <a:tr h="1980000">
                <a:tc>
                  <a:txBody>
                    <a:bodyPr/>
                    <a:lstStyle/>
                    <a:p>
                      <a:r>
                        <a:rPr lang="en-GB" sz="1200" dirty="0">
                          <a:solidFill>
                            <a:schemeClr val="accent1"/>
                          </a:solidFill>
                        </a:rPr>
                        <a:t>Optimise flexibility of gas and electricity systems</a:t>
                      </a:r>
                    </a:p>
                    <a:p>
                      <a:endParaRPr lang="en-GB" sz="1200" dirty="0">
                        <a:solidFill>
                          <a:schemeClr val="accent1"/>
                        </a:solidFill>
                      </a:endParaRPr>
                    </a:p>
                  </a:txBody>
                  <a:tcPr>
                    <a:solidFill>
                      <a:schemeClr val="bg1">
                        <a:lumMod val="95000"/>
                      </a:schemeClr>
                    </a:solidFill>
                  </a:tcPr>
                </a:tc>
                <a:tc>
                  <a:txBody>
                    <a:bodyPr/>
                    <a:lstStyle/>
                    <a:p>
                      <a:pPr>
                        <a:spcBef>
                          <a:spcPts val="300"/>
                        </a:spcBef>
                        <a:spcAft>
                          <a:spcPts val="300"/>
                        </a:spcAft>
                      </a:pPr>
                      <a:r>
                        <a:rPr lang="en-GB" sz="1200" b="1" dirty="0">
                          <a:solidFill>
                            <a:schemeClr val="accent1"/>
                          </a:solidFill>
                        </a:rPr>
                        <a:t>Description: </a:t>
                      </a:r>
                      <a:r>
                        <a:rPr lang="en-GB" sz="1200" b="0" dirty="0">
                          <a:solidFill>
                            <a:schemeClr val="accent1"/>
                          </a:solidFill>
                        </a:rPr>
                        <a:t>To date, most system flexibility comes from turning up or down large coal and gas plants. This is no longer compatible with net zero targets, and hence low carbon alternatives have to be found, as set out in the government </a:t>
                      </a:r>
                      <a:r>
                        <a:rPr lang="en-GB" sz="1200" b="0" dirty="0">
                          <a:solidFill>
                            <a:schemeClr val="accent1"/>
                          </a:solidFill>
                          <a:hlinkClick r:id="rId3"/>
                        </a:rPr>
                        <a:t>Smart Systems and Flexibility Plan </a:t>
                      </a:r>
                      <a:r>
                        <a:rPr lang="en-GB" sz="1200" b="0" dirty="0">
                          <a:solidFill>
                            <a:schemeClr val="accent1"/>
                          </a:solidFill>
                        </a:rPr>
                        <a:t>(2021). The FSO must pursue infrastructure options that will increase the flexibility of the joint gas and electricity systems to respond to periods where additional supply is required to meet peak demand. </a:t>
                      </a:r>
                      <a:endParaRPr lang="en-GB" sz="1200" b="1" dirty="0">
                        <a:solidFill>
                          <a:schemeClr val="accent1"/>
                        </a:solidFill>
                      </a:endParaRPr>
                    </a:p>
                    <a:p>
                      <a:pPr>
                        <a:spcBef>
                          <a:spcPts val="300"/>
                        </a:spcBef>
                        <a:spcAft>
                          <a:spcPts val="300"/>
                        </a:spcAft>
                      </a:pPr>
                      <a:r>
                        <a:rPr lang="en-GB" sz="1200" b="1" dirty="0">
                          <a:solidFill>
                            <a:schemeClr val="accent1"/>
                          </a:solidFill>
                        </a:rPr>
                        <a:t>Use Case Example: </a:t>
                      </a:r>
                      <a:r>
                        <a:rPr lang="en-GB" sz="1200" b="0" dirty="0">
                          <a:solidFill>
                            <a:schemeClr val="accent1"/>
                          </a:solidFill>
                        </a:rPr>
                        <a:t>Depending on the type of flexibility required, from shaving peak demand to supplying power to the grid during low wind spells, different options will be more or less suitable and this principle should be considered in the context of a particular need. For example, UC 7 offers a number of short-term flexibility solutions, whereas UC4 explores hydrogen long-duration storage. </a:t>
                      </a:r>
                      <a:endParaRPr lang="en-GB" sz="1200" b="1" dirty="0">
                        <a:solidFill>
                          <a:schemeClr val="accent1"/>
                        </a:solidFill>
                      </a:endParaRPr>
                    </a:p>
                    <a:p>
                      <a:pPr>
                        <a:spcBef>
                          <a:spcPts val="300"/>
                        </a:spcBef>
                        <a:spcAft>
                          <a:spcPts val="300"/>
                        </a:spcAft>
                      </a:pPr>
                      <a:r>
                        <a:rPr lang="en-GB" sz="1200" b="1" dirty="0">
                          <a:solidFill>
                            <a:schemeClr val="accent1"/>
                          </a:solidFill>
                        </a:rPr>
                        <a:t>Further considerations</a:t>
                      </a:r>
                      <a:r>
                        <a:rPr lang="en-GB" sz="1200" dirty="0">
                          <a:solidFill>
                            <a:schemeClr val="accent1"/>
                          </a:solidFill>
                        </a:rPr>
                        <a:t>: As our networks and technologies, in general, become smarter, the FSO should in due course explore sources of flexibility from other sectors, such as heat (e.g. smart heat pumps).</a:t>
                      </a:r>
                    </a:p>
                  </a:txBody>
                  <a:tcPr>
                    <a:solidFill>
                      <a:schemeClr val="bg1">
                        <a:lumMod val="95000"/>
                      </a:schemeClr>
                    </a:solidFill>
                  </a:tcPr>
                </a:tc>
                <a:extLst>
                  <a:ext uri="{0D108BD9-81ED-4DB2-BD59-A6C34878D82A}">
                    <a16:rowId xmlns:a16="http://schemas.microsoft.com/office/drawing/2014/main" val="2315730059"/>
                  </a:ext>
                </a:extLst>
              </a:tr>
              <a:tr h="1800000">
                <a:tc>
                  <a:txBody>
                    <a:bodyPr/>
                    <a:lstStyle/>
                    <a:p>
                      <a:r>
                        <a:rPr lang="en-GB" sz="1200" dirty="0">
                          <a:solidFill>
                            <a:schemeClr val="accent1"/>
                          </a:solidFill>
                        </a:rPr>
                        <a:t>Optimise whole system resilience</a:t>
                      </a:r>
                    </a:p>
                  </a:txBody>
                  <a:tcPr>
                    <a:solidFill>
                      <a:schemeClr val="bg1">
                        <a:lumMod val="95000"/>
                      </a:schemeClr>
                    </a:solidFill>
                  </a:tcPr>
                </a:tc>
                <a:tc>
                  <a:txBody>
                    <a:bodyPr/>
                    <a:lstStyle/>
                    <a:p>
                      <a:pPr>
                        <a:spcBef>
                          <a:spcPts val="300"/>
                        </a:spcBef>
                        <a:spcAft>
                          <a:spcPts val="300"/>
                        </a:spcAft>
                      </a:pPr>
                      <a:r>
                        <a:rPr lang="en-GB" sz="1200" b="1" dirty="0">
                          <a:solidFill>
                            <a:schemeClr val="accent1"/>
                          </a:solidFill>
                        </a:rPr>
                        <a:t>Description: </a:t>
                      </a:r>
                      <a:r>
                        <a:rPr lang="en-GB" sz="1200" b="0" dirty="0">
                          <a:solidFill>
                            <a:schemeClr val="accent1"/>
                          </a:solidFill>
                        </a:rPr>
                        <a:t>Whole energy system planning should consider resilience for the energy system as a whole. Although electricity system resilience is well understood by the ESO, the FSO must seek to optimise (in technical and economic terms) resilience jointly across </a:t>
                      </a:r>
                      <a:r>
                        <a:rPr lang="en-GB" sz="1200" b="0" u="sng" dirty="0">
                          <a:solidFill>
                            <a:schemeClr val="accent1"/>
                          </a:solidFill>
                        </a:rPr>
                        <a:t>both</a:t>
                      </a:r>
                      <a:r>
                        <a:rPr lang="en-GB" sz="1200" b="0" dirty="0">
                          <a:solidFill>
                            <a:schemeClr val="accent1"/>
                          </a:solidFill>
                        </a:rPr>
                        <a:t> the gas and electricity system.</a:t>
                      </a:r>
                      <a:endParaRPr lang="en-GB" sz="1200" b="1" dirty="0">
                        <a:solidFill>
                          <a:schemeClr val="accent1"/>
                        </a:solidFill>
                      </a:endParaRPr>
                    </a:p>
                    <a:p>
                      <a:pPr>
                        <a:spcBef>
                          <a:spcPts val="300"/>
                        </a:spcBef>
                        <a:spcAft>
                          <a:spcPts val="300"/>
                        </a:spcAft>
                      </a:pPr>
                      <a:r>
                        <a:rPr lang="en-GB" sz="1200" b="1" dirty="0">
                          <a:solidFill>
                            <a:schemeClr val="accent1"/>
                          </a:solidFill>
                        </a:rPr>
                        <a:t>Use Case Example: </a:t>
                      </a:r>
                      <a:r>
                        <a:rPr lang="en-GB" sz="1200" b="0" dirty="0">
                          <a:solidFill>
                            <a:schemeClr val="accent1"/>
                          </a:solidFill>
                        </a:rPr>
                        <a:t>UC6 indicates an example where whole system resilience should be considered and assessed during the transition of the gas networks, given interdependencies between gas network operation and power generation facilities that are currently run on gas. </a:t>
                      </a:r>
                      <a:endParaRPr lang="en-GB" sz="1200" b="1" dirty="0">
                        <a:solidFill>
                          <a:schemeClr val="accent1"/>
                        </a:solidFill>
                      </a:endParaRPr>
                    </a:p>
                    <a:p>
                      <a:pPr>
                        <a:spcBef>
                          <a:spcPts val="300"/>
                        </a:spcBef>
                        <a:spcAft>
                          <a:spcPts val="300"/>
                        </a:spcAft>
                      </a:pPr>
                      <a:r>
                        <a:rPr lang="en-GB" sz="1200" b="1" dirty="0">
                          <a:solidFill>
                            <a:schemeClr val="accent1"/>
                          </a:solidFill>
                        </a:rPr>
                        <a:t>Further considerations </a:t>
                      </a:r>
                      <a:r>
                        <a:rPr lang="en-GB" sz="1200" dirty="0">
                          <a:solidFill>
                            <a:schemeClr val="accent1"/>
                          </a:solidFill>
                        </a:rPr>
                        <a:t>: Stakeholders highlighted that as networks become more interconnected, co-ordination in gas and electricity systems operation is critical to manage the impact on resilience between vectors. </a:t>
                      </a:r>
                    </a:p>
                  </a:txBody>
                  <a:tcPr>
                    <a:solidFill>
                      <a:schemeClr val="bg1">
                        <a:lumMod val="95000"/>
                      </a:schemeClr>
                    </a:solidFill>
                  </a:tcPr>
                </a:tc>
                <a:extLst>
                  <a:ext uri="{0D108BD9-81ED-4DB2-BD59-A6C34878D82A}">
                    <a16:rowId xmlns:a16="http://schemas.microsoft.com/office/drawing/2014/main" val="1224878534"/>
                  </a:ext>
                </a:extLst>
              </a:tr>
            </a:tbl>
          </a:graphicData>
        </a:graphic>
      </p:graphicFrame>
      <p:sp>
        <p:nvSpPr>
          <p:cNvPr id="7" name="TextBox 6">
            <a:extLst>
              <a:ext uri="{FF2B5EF4-FFF2-40B4-BE49-F238E27FC236}">
                <a16:creationId xmlns:a16="http://schemas.microsoft.com/office/drawing/2014/main" id="{209C7317-0F03-078D-F915-82AC0D7EA5F4}"/>
              </a:ext>
            </a:extLst>
          </p:cNvPr>
          <p:cNvSpPr txBox="1"/>
          <p:nvPr/>
        </p:nvSpPr>
        <p:spPr>
          <a:xfrm>
            <a:off x="539749" y="5638366"/>
            <a:ext cx="5289600" cy="138499"/>
          </a:xfrm>
          <a:prstGeom prst="rect">
            <a:avLst/>
          </a:prstGeom>
          <a:noFill/>
        </p:spPr>
        <p:txBody>
          <a:bodyPr wrap="square" lIns="0" tIns="0" rIns="0" bIns="0" rtlCol="0">
            <a:spAutoFit/>
          </a:bodyPr>
          <a:lstStyle/>
          <a:p>
            <a:pPr algn="l">
              <a:lnSpc>
                <a:spcPct val="100000"/>
              </a:lnSpc>
              <a:spcBef>
                <a:spcPts val="600"/>
              </a:spcBef>
            </a:pPr>
            <a:r>
              <a:rPr lang="en-GB" sz="900" b="1" dirty="0">
                <a:solidFill>
                  <a:schemeClr val="accent1"/>
                </a:solidFill>
              </a:rPr>
              <a:t>Table 4.3 – Detailed description of Security of Supply principle </a:t>
            </a:r>
          </a:p>
        </p:txBody>
      </p:sp>
      <p:sp>
        <p:nvSpPr>
          <p:cNvPr id="6" name="Title 1">
            <a:extLst>
              <a:ext uri="{FF2B5EF4-FFF2-40B4-BE49-F238E27FC236}">
                <a16:creationId xmlns:a16="http://schemas.microsoft.com/office/drawing/2014/main" id="{77438AB7-6719-4B57-9472-30810D3BCD8C}"/>
              </a:ext>
            </a:extLst>
          </p:cNvPr>
          <p:cNvSpPr txBox="1">
            <a:spLocks/>
          </p:cNvSpPr>
          <p:nvPr/>
        </p:nvSpPr>
        <p:spPr>
          <a:xfrm>
            <a:off x="539750" y="539750"/>
            <a:ext cx="11110914" cy="936000"/>
          </a:xfrm>
          <a:prstGeom prst="rect">
            <a:avLst/>
          </a:prstGeom>
        </p:spPr>
        <p:txBody>
          <a:bodyPr vert="horz" lIns="0" tIns="0" rIns="0" bIns="0" rtlCol="0" anchor="t" anchorCtr="0">
            <a:normAutofit/>
          </a:bodyPr>
          <a:lstStyle>
            <a:lvl1pPr algn="l" defTabSz="914400" rtl="0" eaLnBrk="1" latinLnBrk="0" hangingPunct="1">
              <a:lnSpc>
                <a:spcPct val="83000"/>
              </a:lnSpc>
              <a:spcBef>
                <a:spcPct val="0"/>
              </a:spcBef>
              <a:buNone/>
              <a:defRPr sz="3600" b="0" kern="1200">
                <a:solidFill>
                  <a:schemeClr val="accent1"/>
                </a:solidFill>
                <a:latin typeface="+mj-lt"/>
                <a:ea typeface="+mj-ea"/>
                <a:cs typeface="+mj-cs"/>
              </a:defRPr>
            </a:lvl1pPr>
          </a:lstStyle>
          <a:p>
            <a:r>
              <a:rPr lang="en-GB" sz="3200" dirty="0"/>
              <a:t>4.2 Principles – </a:t>
            </a:r>
            <a:r>
              <a:rPr lang="en-GB" sz="3200" b="0" kern="1200" dirty="0">
                <a:latin typeface="+mj-lt"/>
                <a:ea typeface="+mj-ea"/>
                <a:cs typeface="+mj-cs"/>
              </a:rPr>
              <a:t>Security of Supply [1/2]</a:t>
            </a:r>
            <a:endParaRPr lang="en-GB" sz="3200" dirty="0">
              <a:solidFill>
                <a:schemeClr val="accent3"/>
              </a:solidFill>
            </a:endParaRPr>
          </a:p>
        </p:txBody>
      </p:sp>
    </p:spTree>
    <p:extLst>
      <p:ext uri="{BB962C8B-B14F-4D97-AF65-F5344CB8AC3E}">
        <p14:creationId xmlns:p14="http://schemas.microsoft.com/office/powerpoint/2010/main" val="3434916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BEF6F55-B18F-C413-6B24-B867AC5DA7A1}"/>
              </a:ext>
            </a:extLst>
          </p:cNvPr>
          <p:cNvSpPr>
            <a:spLocks noGrp="1"/>
          </p:cNvSpPr>
          <p:nvPr>
            <p:ph type="sldNum" sz="quarter" idx="12"/>
          </p:nvPr>
        </p:nvSpPr>
        <p:spPr>
          <a:xfrm>
            <a:off x="540000" y="6440400"/>
            <a:ext cx="266400" cy="151200"/>
          </a:xfrm>
        </p:spPr>
        <p:txBody>
          <a:bodyPr vert="horz" lIns="0" tIns="0" rIns="0" bIns="0" rtlCol="0" anchor="t" anchorCtr="0">
            <a:normAutofit/>
          </a:bodyPr>
          <a:lstStyle/>
          <a:p>
            <a:pPr>
              <a:spcAft>
                <a:spcPts val="600"/>
              </a:spcAft>
            </a:pPr>
            <a:fld id="{5BA07366-CB75-4AA8-9E5B-928B849F427C}" type="slidenum">
              <a:rPr lang="en-GB" smtClean="0"/>
              <a:pPr>
                <a:spcAft>
                  <a:spcPts val="600"/>
                </a:spcAft>
              </a:pPr>
              <a:t>43</a:t>
            </a:fld>
            <a:endParaRPr lang="en-GB"/>
          </a:p>
        </p:txBody>
      </p:sp>
      <p:sp>
        <p:nvSpPr>
          <p:cNvPr id="7" name="TextBox 6">
            <a:extLst>
              <a:ext uri="{FF2B5EF4-FFF2-40B4-BE49-F238E27FC236}">
                <a16:creationId xmlns:a16="http://schemas.microsoft.com/office/drawing/2014/main" id="{209C7317-0F03-078D-F915-82AC0D7EA5F4}"/>
              </a:ext>
            </a:extLst>
          </p:cNvPr>
          <p:cNvSpPr txBox="1"/>
          <p:nvPr/>
        </p:nvSpPr>
        <p:spPr>
          <a:xfrm>
            <a:off x="539749" y="3942359"/>
            <a:ext cx="5289600" cy="138499"/>
          </a:xfrm>
          <a:prstGeom prst="rect">
            <a:avLst/>
          </a:prstGeom>
          <a:noFill/>
        </p:spPr>
        <p:txBody>
          <a:bodyPr wrap="square" lIns="0" tIns="0" rIns="0" bIns="0" rtlCol="0">
            <a:spAutoFit/>
          </a:bodyPr>
          <a:lstStyle/>
          <a:p>
            <a:pPr algn="l">
              <a:lnSpc>
                <a:spcPct val="100000"/>
              </a:lnSpc>
              <a:spcBef>
                <a:spcPts val="600"/>
              </a:spcBef>
            </a:pPr>
            <a:r>
              <a:rPr lang="en-GB" sz="900" b="1" dirty="0">
                <a:solidFill>
                  <a:schemeClr val="accent1"/>
                </a:solidFill>
              </a:rPr>
              <a:t>Table 4.4 – Detailed description of Security of Supply principle </a:t>
            </a:r>
          </a:p>
        </p:txBody>
      </p:sp>
      <p:sp>
        <p:nvSpPr>
          <p:cNvPr id="6" name="Title 1">
            <a:extLst>
              <a:ext uri="{FF2B5EF4-FFF2-40B4-BE49-F238E27FC236}">
                <a16:creationId xmlns:a16="http://schemas.microsoft.com/office/drawing/2014/main" id="{FC6B0378-CED2-4183-8E06-5950D3A3248F}"/>
              </a:ext>
            </a:extLst>
          </p:cNvPr>
          <p:cNvSpPr txBox="1">
            <a:spLocks/>
          </p:cNvSpPr>
          <p:nvPr/>
        </p:nvSpPr>
        <p:spPr>
          <a:xfrm>
            <a:off x="539750" y="539750"/>
            <a:ext cx="11110914" cy="936000"/>
          </a:xfrm>
          <a:prstGeom prst="rect">
            <a:avLst/>
          </a:prstGeom>
        </p:spPr>
        <p:txBody>
          <a:bodyPr vert="horz" lIns="0" tIns="0" rIns="0" bIns="0" rtlCol="0" anchor="t" anchorCtr="0">
            <a:normAutofit/>
          </a:bodyPr>
          <a:lstStyle>
            <a:lvl1pPr algn="l" defTabSz="914400" rtl="0" eaLnBrk="1" latinLnBrk="0" hangingPunct="1">
              <a:lnSpc>
                <a:spcPct val="83000"/>
              </a:lnSpc>
              <a:spcBef>
                <a:spcPct val="0"/>
              </a:spcBef>
              <a:buNone/>
              <a:defRPr sz="3600" b="0" kern="1200">
                <a:solidFill>
                  <a:schemeClr val="accent1"/>
                </a:solidFill>
                <a:latin typeface="+mj-lt"/>
                <a:ea typeface="+mj-ea"/>
                <a:cs typeface="+mj-cs"/>
              </a:defRPr>
            </a:lvl1pPr>
          </a:lstStyle>
          <a:p>
            <a:r>
              <a:rPr lang="en-GB" sz="3200" dirty="0"/>
              <a:t>4.2 Principles – </a:t>
            </a:r>
            <a:r>
              <a:rPr lang="en-GB" sz="3200" b="0" kern="1200" dirty="0">
                <a:latin typeface="+mj-lt"/>
                <a:ea typeface="+mj-ea"/>
                <a:cs typeface="+mj-cs"/>
              </a:rPr>
              <a:t>Security of Supply [2/2]</a:t>
            </a:r>
            <a:endParaRPr lang="en-GB" sz="3200" dirty="0">
              <a:solidFill>
                <a:schemeClr val="accent3"/>
              </a:solidFill>
            </a:endParaRPr>
          </a:p>
        </p:txBody>
      </p:sp>
      <p:graphicFrame>
        <p:nvGraphicFramePr>
          <p:cNvPr id="3" name="Table 4">
            <a:extLst>
              <a:ext uri="{FF2B5EF4-FFF2-40B4-BE49-F238E27FC236}">
                <a16:creationId xmlns:a16="http://schemas.microsoft.com/office/drawing/2014/main" id="{F3CFC2F0-191C-1FC0-6B73-9A0F092510EA}"/>
              </a:ext>
            </a:extLst>
          </p:cNvPr>
          <p:cNvGraphicFramePr>
            <a:graphicFrameLocks noGrp="1"/>
          </p:cNvGraphicFramePr>
          <p:nvPr>
            <p:extLst>
              <p:ext uri="{D42A27DB-BD31-4B8C-83A1-F6EECF244321}">
                <p14:modId xmlns:p14="http://schemas.microsoft.com/office/powerpoint/2010/main" val="3574310664"/>
              </p:ext>
            </p:extLst>
          </p:nvPr>
        </p:nvGraphicFramePr>
        <p:xfrm>
          <a:off x="539749" y="1414476"/>
          <a:ext cx="11160000" cy="3096000"/>
        </p:xfrm>
        <a:graphic>
          <a:graphicData uri="http://schemas.openxmlformats.org/drawingml/2006/table">
            <a:tbl>
              <a:tblPr firstRow="1" bandRow="1">
                <a:tableStyleId>{5C22544A-7EE6-4342-B048-85BDC9FD1C3A}</a:tableStyleId>
              </a:tblPr>
              <a:tblGrid>
                <a:gridCol w="1800000">
                  <a:extLst>
                    <a:ext uri="{9D8B030D-6E8A-4147-A177-3AD203B41FA5}">
                      <a16:colId xmlns:a16="http://schemas.microsoft.com/office/drawing/2014/main" val="3576299523"/>
                    </a:ext>
                  </a:extLst>
                </a:gridCol>
                <a:gridCol w="9360000">
                  <a:extLst>
                    <a:ext uri="{9D8B030D-6E8A-4147-A177-3AD203B41FA5}">
                      <a16:colId xmlns:a16="http://schemas.microsoft.com/office/drawing/2014/main" val="3762966919"/>
                    </a:ext>
                  </a:extLst>
                </a:gridCol>
              </a:tblGrid>
              <a:tr h="360000">
                <a:tc>
                  <a:txBody>
                    <a:bodyPr/>
                    <a:lstStyle/>
                    <a:p>
                      <a:r>
                        <a:rPr lang="en-GB" sz="1200" dirty="0"/>
                        <a:t>Principles</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Description</a:t>
                      </a:r>
                    </a:p>
                  </a:txBody>
                  <a:tcPr anchor="ctr"/>
                </a:tc>
                <a:extLst>
                  <a:ext uri="{0D108BD9-81ED-4DB2-BD59-A6C34878D82A}">
                    <a16:rowId xmlns:a16="http://schemas.microsoft.com/office/drawing/2014/main" val="1083061081"/>
                  </a:ext>
                </a:extLst>
              </a:tr>
              <a:tr h="151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accent1"/>
                          </a:solidFill>
                        </a:rPr>
                        <a:t>Optimise energy security and independence</a:t>
                      </a:r>
                    </a:p>
                  </a:txBody>
                  <a:tcPr>
                    <a:solidFill>
                      <a:schemeClr val="bg1">
                        <a:lumMod val="95000"/>
                      </a:schemeClr>
                    </a:solidFill>
                  </a:tcPr>
                </a:tc>
                <a:tc>
                  <a:txBody>
                    <a:bodyPr/>
                    <a:lstStyle/>
                    <a:p>
                      <a:pPr>
                        <a:spcBef>
                          <a:spcPts val="300"/>
                        </a:spcBef>
                      </a:pPr>
                      <a:r>
                        <a:rPr lang="en-GB" sz="1200" b="1" dirty="0">
                          <a:solidFill>
                            <a:schemeClr val="accent1"/>
                          </a:solidFill>
                        </a:rPr>
                        <a:t>Description: </a:t>
                      </a:r>
                      <a:r>
                        <a:rPr lang="en-GB" sz="1200" b="0" dirty="0">
                          <a:solidFill>
                            <a:schemeClr val="accent1"/>
                          </a:solidFill>
                        </a:rPr>
                        <a:t>The FSO should consider how and at what scale different infrastructure solutions may facilitate GB’s energy security and, for example by relying mostly on domestic markets and regional energy solutions and less on imported energy. </a:t>
                      </a:r>
                      <a:endParaRPr lang="en-GB" sz="1200" b="1" dirty="0">
                        <a:solidFill>
                          <a:schemeClr val="accent1"/>
                        </a:solidFill>
                      </a:endParaRPr>
                    </a:p>
                    <a:p>
                      <a:pPr>
                        <a:spcBef>
                          <a:spcPts val="300"/>
                        </a:spcBef>
                      </a:pPr>
                      <a:r>
                        <a:rPr lang="en-GB" sz="1200" b="1" dirty="0">
                          <a:solidFill>
                            <a:schemeClr val="accent1"/>
                          </a:solidFill>
                        </a:rPr>
                        <a:t>Use Case Example: </a:t>
                      </a:r>
                      <a:r>
                        <a:rPr lang="en-GB" sz="1200" b="0" kern="1200" dirty="0">
                          <a:solidFill>
                            <a:schemeClr val="accent1"/>
                          </a:solidFill>
                          <a:latin typeface="+mn-lt"/>
                          <a:ea typeface="+mn-ea"/>
                          <a:cs typeface="+mn-cs"/>
                        </a:rPr>
                        <a:t>Infrastructure solutions in use cases 1, 2, 4, and 5 all stimulate the production of clean domestic energy, therefore directly increasing energy security. The scale of energy security and independence that can be achieved varies across option under each of these use cases. </a:t>
                      </a:r>
                    </a:p>
                    <a:p>
                      <a:pPr>
                        <a:spcBef>
                          <a:spcPts val="300"/>
                        </a:spcBef>
                      </a:pPr>
                      <a:r>
                        <a:rPr lang="en-GB" sz="1200" b="1" dirty="0">
                          <a:solidFill>
                            <a:schemeClr val="accent1"/>
                          </a:solidFill>
                        </a:rPr>
                        <a:t>Further considerations: </a:t>
                      </a:r>
                      <a:r>
                        <a:rPr lang="en-GB" sz="1200" b="0" dirty="0">
                          <a:solidFill>
                            <a:schemeClr val="accent1"/>
                          </a:solidFill>
                        </a:rPr>
                        <a:t>In addition to facilitating UK energy independence, further considerations proposed by stakeholders involve the potential to expert energy (power, H</a:t>
                      </a:r>
                      <a:r>
                        <a:rPr lang="en-GB" sz="1200" b="0" baseline="-25000" dirty="0">
                          <a:solidFill>
                            <a:schemeClr val="accent1"/>
                          </a:solidFill>
                        </a:rPr>
                        <a:t>2</a:t>
                      </a:r>
                      <a:r>
                        <a:rPr lang="en-GB" sz="1200" b="0" dirty="0">
                          <a:solidFill>
                            <a:schemeClr val="accent1"/>
                          </a:solidFill>
                        </a:rPr>
                        <a:t>) to other markets.</a:t>
                      </a:r>
                      <a:endParaRPr lang="en-GB" sz="1200" dirty="0">
                        <a:solidFill>
                          <a:schemeClr val="accent1"/>
                        </a:solidFill>
                      </a:endParaRPr>
                    </a:p>
                  </a:txBody>
                  <a:tcPr>
                    <a:solidFill>
                      <a:schemeClr val="bg1">
                        <a:lumMod val="95000"/>
                      </a:schemeClr>
                    </a:solidFill>
                  </a:tcPr>
                </a:tc>
                <a:extLst>
                  <a:ext uri="{0D108BD9-81ED-4DB2-BD59-A6C34878D82A}">
                    <a16:rowId xmlns:a16="http://schemas.microsoft.com/office/drawing/2014/main" val="3764676943"/>
                  </a:ext>
                </a:extLst>
              </a:tr>
              <a:tr h="12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accent1"/>
                          </a:solidFill>
                        </a:rPr>
                        <a:t>Meet safety requirements</a:t>
                      </a:r>
                    </a:p>
                  </a:txBody>
                  <a:tcPr>
                    <a:solidFill>
                      <a:schemeClr val="bg1">
                        <a:lumMod val="95000"/>
                      </a:schemeClr>
                    </a:solidFill>
                  </a:tcPr>
                </a:tc>
                <a:tc>
                  <a:txBody>
                    <a:bodyPr/>
                    <a:lstStyle/>
                    <a:p>
                      <a:pPr>
                        <a:spcBef>
                          <a:spcPts val="300"/>
                        </a:spcBef>
                        <a:spcAft>
                          <a:spcPts val="300"/>
                        </a:spcAft>
                      </a:pPr>
                      <a:r>
                        <a:rPr lang="en-GB" sz="1200" b="1" dirty="0">
                          <a:solidFill>
                            <a:schemeClr val="accent1"/>
                          </a:solidFill>
                        </a:rPr>
                        <a:t>Description: </a:t>
                      </a:r>
                      <a:r>
                        <a:rPr lang="en-GB" sz="1200" b="0" dirty="0">
                          <a:solidFill>
                            <a:schemeClr val="accent1"/>
                          </a:solidFill>
                        </a:rPr>
                        <a:t>Meeting safety requirements is a principle that must be met by all infrastructure options. Failure to meet safety standards would exclude infrastructure options from further assessment. Differences in safety risk, for instance from uncertainty around new technologies or in the delivery of infrastructure solutions must be factored into the FSOs assessment process. </a:t>
                      </a:r>
                      <a:endParaRPr lang="en-GB" sz="1200" b="1" dirty="0">
                        <a:solidFill>
                          <a:schemeClr val="accent1"/>
                        </a:solidFill>
                      </a:endParaRPr>
                    </a:p>
                    <a:p>
                      <a:pPr>
                        <a:spcBef>
                          <a:spcPts val="300"/>
                        </a:spcBef>
                        <a:spcAft>
                          <a:spcPts val="300"/>
                        </a:spcAft>
                      </a:pPr>
                      <a:r>
                        <a:rPr lang="en-GB" sz="1200" b="1" dirty="0">
                          <a:solidFill>
                            <a:schemeClr val="accent1"/>
                          </a:solidFill>
                        </a:rPr>
                        <a:t>Use Case Example: </a:t>
                      </a:r>
                      <a:r>
                        <a:rPr lang="en-GB" sz="1200" b="0" dirty="0">
                          <a:solidFill>
                            <a:schemeClr val="accent1"/>
                          </a:solidFill>
                        </a:rPr>
                        <a:t>Although not explicitly discussed in UC6, safety is a key requirement when transition gas to hydrogen networks.  </a:t>
                      </a:r>
                    </a:p>
                    <a:p>
                      <a:pPr>
                        <a:spcBef>
                          <a:spcPts val="300"/>
                        </a:spcBef>
                        <a:spcAft>
                          <a:spcPts val="0"/>
                        </a:spcAft>
                      </a:pPr>
                      <a:r>
                        <a:rPr lang="en-GB" sz="1200" b="1" dirty="0">
                          <a:solidFill>
                            <a:schemeClr val="accent1"/>
                          </a:solidFill>
                        </a:rPr>
                        <a:t>Further considerations: </a:t>
                      </a:r>
                      <a:r>
                        <a:rPr lang="en-GB" sz="1200" b="0" dirty="0">
                          <a:solidFill>
                            <a:schemeClr val="accent1"/>
                          </a:solidFill>
                        </a:rPr>
                        <a:t>N/A</a:t>
                      </a:r>
                      <a:endParaRPr lang="en-GB" sz="1200" dirty="0">
                        <a:solidFill>
                          <a:schemeClr val="accent1"/>
                        </a:solidFill>
                      </a:endParaRPr>
                    </a:p>
                  </a:txBody>
                  <a:tcPr>
                    <a:solidFill>
                      <a:schemeClr val="bg1">
                        <a:lumMod val="95000"/>
                      </a:schemeClr>
                    </a:solidFill>
                  </a:tcPr>
                </a:tc>
                <a:extLst>
                  <a:ext uri="{0D108BD9-81ED-4DB2-BD59-A6C34878D82A}">
                    <a16:rowId xmlns:a16="http://schemas.microsoft.com/office/drawing/2014/main" val="2045174153"/>
                  </a:ext>
                </a:extLst>
              </a:tr>
            </a:tbl>
          </a:graphicData>
        </a:graphic>
      </p:graphicFrame>
      <p:sp>
        <p:nvSpPr>
          <p:cNvPr id="10" name="TextBox 9">
            <a:extLst>
              <a:ext uri="{FF2B5EF4-FFF2-40B4-BE49-F238E27FC236}">
                <a16:creationId xmlns:a16="http://schemas.microsoft.com/office/drawing/2014/main" id="{60F1F362-BD0C-4755-A59E-62CB7E347EDA}"/>
              </a:ext>
            </a:extLst>
          </p:cNvPr>
          <p:cNvSpPr txBox="1"/>
          <p:nvPr/>
        </p:nvSpPr>
        <p:spPr>
          <a:xfrm>
            <a:off x="539749" y="4586785"/>
            <a:ext cx="5289600" cy="138499"/>
          </a:xfrm>
          <a:prstGeom prst="rect">
            <a:avLst/>
          </a:prstGeom>
          <a:noFill/>
        </p:spPr>
        <p:txBody>
          <a:bodyPr wrap="square" lIns="0" tIns="0" rIns="0" bIns="0" rtlCol="0">
            <a:spAutoFit/>
          </a:bodyPr>
          <a:lstStyle/>
          <a:p>
            <a:pPr algn="l">
              <a:lnSpc>
                <a:spcPct val="100000"/>
              </a:lnSpc>
              <a:spcBef>
                <a:spcPts val="600"/>
              </a:spcBef>
            </a:pPr>
            <a:r>
              <a:rPr lang="en-GB" sz="900" b="1" dirty="0">
                <a:solidFill>
                  <a:schemeClr val="accent1"/>
                </a:solidFill>
              </a:rPr>
              <a:t>Table 4.3 – Detailed description of Security of Supply principle </a:t>
            </a:r>
          </a:p>
        </p:txBody>
      </p:sp>
    </p:spTree>
    <p:extLst>
      <p:ext uri="{BB962C8B-B14F-4D97-AF65-F5344CB8AC3E}">
        <p14:creationId xmlns:p14="http://schemas.microsoft.com/office/powerpoint/2010/main" val="324251376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BEF6F55-B18F-C413-6B24-B867AC5DA7A1}"/>
              </a:ext>
            </a:extLst>
          </p:cNvPr>
          <p:cNvSpPr>
            <a:spLocks noGrp="1"/>
          </p:cNvSpPr>
          <p:nvPr>
            <p:ph type="sldNum" sz="quarter" idx="12"/>
          </p:nvPr>
        </p:nvSpPr>
        <p:spPr>
          <a:xfrm>
            <a:off x="540000" y="6440400"/>
            <a:ext cx="266400" cy="151200"/>
          </a:xfrm>
        </p:spPr>
        <p:txBody>
          <a:bodyPr vert="horz" lIns="0" tIns="0" rIns="0" bIns="0" rtlCol="0" anchor="t" anchorCtr="0">
            <a:normAutofit/>
          </a:bodyPr>
          <a:lstStyle/>
          <a:p>
            <a:pPr>
              <a:spcAft>
                <a:spcPts val="600"/>
              </a:spcAft>
            </a:pPr>
            <a:fld id="{5BA07366-CB75-4AA8-9E5B-928B849F427C}" type="slidenum">
              <a:rPr lang="en-GB" smtClean="0"/>
              <a:pPr>
                <a:spcAft>
                  <a:spcPts val="600"/>
                </a:spcAft>
              </a:pPr>
              <a:t>44</a:t>
            </a:fld>
            <a:endParaRPr lang="en-GB"/>
          </a:p>
        </p:txBody>
      </p:sp>
      <p:graphicFrame>
        <p:nvGraphicFramePr>
          <p:cNvPr id="3" name="Table 4">
            <a:extLst>
              <a:ext uri="{FF2B5EF4-FFF2-40B4-BE49-F238E27FC236}">
                <a16:creationId xmlns:a16="http://schemas.microsoft.com/office/drawing/2014/main" id="{F3CFC2F0-191C-1FC0-6B73-9A0F092510EA}"/>
              </a:ext>
            </a:extLst>
          </p:cNvPr>
          <p:cNvGraphicFramePr>
            <a:graphicFrameLocks noGrp="1"/>
          </p:cNvGraphicFramePr>
          <p:nvPr>
            <p:extLst>
              <p:ext uri="{D42A27DB-BD31-4B8C-83A1-F6EECF244321}">
                <p14:modId xmlns:p14="http://schemas.microsoft.com/office/powerpoint/2010/main" val="4239167571"/>
              </p:ext>
            </p:extLst>
          </p:nvPr>
        </p:nvGraphicFramePr>
        <p:xfrm>
          <a:off x="539749" y="985851"/>
          <a:ext cx="11160000" cy="5259660"/>
        </p:xfrm>
        <a:graphic>
          <a:graphicData uri="http://schemas.openxmlformats.org/drawingml/2006/table">
            <a:tbl>
              <a:tblPr firstRow="1" bandRow="1">
                <a:tableStyleId>{5C22544A-7EE6-4342-B048-85BDC9FD1C3A}</a:tableStyleId>
              </a:tblPr>
              <a:tblGrid>
                <a:gridCol w="1800000">
                  <a:extLst>
                    <a:ext uri="{9D8B030D-6E8A-4147-A177-3AD203B41FA5}">
                      <a16:colId xmlns:a16="http://schemas.microsoft.com/office/drawing/2014/main" val="3576299523"/>
                    </a:ext>
                  </a:extLst>
                </a:gridCol>
                <a:gridCol w="9360000">
                  <a:extLst>
                    <a:ext uri="{9D8B030D-6E8A-4147-A177-3AD203B41FA5}">
                      <a16:colId xmlns:a16="http://schemas.microsoft.com/office/drawing/2014/main" val="4040842335"/>
                    </a:ext>
                  </a:extLst>
                </a:gridCol>
              </a:tblGrid>
              <a:tr h="360000">
                <a:tc>
                  <a:txBody>
                    <a:bodyPr/>
                    <a:lstStyle/>
                    <a:p>
                      <a:r>
                        <a:rPr lang="en-GB" sz="1200" dirty="0"/>
                        <a:t>Principles</a:t>
                      </a:r>
                    </a:p>
                  </a:txBody>
                  <a:tcPr anchor="ctr"/>
                </a:tc>
                <a:tc>
                  <a:txBody>
                    <a:bodyPr/>
                    <a:lstStyle/>
                    <a:p>
                      <a:r>
                        <a:rPr lang="en-GB" sz="1200" dirty="0"/>
                        <a:t>Description</a:t>
                      </a:r>
                    </a:p>
                  </a:txBody>
                  <a:tcPr anchor="ctr"/>
                </a:tc>
                <a:extLst>
                  <a:ext uri="{0D108BD9-81ED-4DB2-BD59-A6C34878D82A}">
                    <a16:rowId xmlns:a16="http://schemas.microsoft.com/office/drawing/2014/main" val="1083061081"/>
                  </a:ext>
                </a:extLst>
              </a:tr>
              <a:tr h="1332000">
                <a:tc>
                  <a:txBody>
                    <a:bodyPr/>
                    <a:lstStyle/>
                    <a:p>
                      <a:r>
                        <a:rPr lang="en-GB" sz="1200" dirty="0">
                          <a:solidFill>
                            <a:schemeClr val="tx2"/>
                          </a:solidFill>
                        </a:rPr>
                        <a:t>Minimise costs to consumers</a:t>
                      </a:r>
                    </a:p>
                  </a:txBody>
                  <a:tcPr>
                    <a:solidFill>
                      <a:schemeClr val="bg1">
                        <a:lumMod val="95000"/>
                      </a:schemeClr>
                    </a:solidFill>
                  </a:tcPr>
                </a:tc>
                <a:tc>
                  <a:txBody>
                    <a:bodyPr/>
                    <a:lstStyle/>
                    <a:p>
                      <a:pPr>
                        <a:spcBef>
                          <a:spcPts val="300"/>
                        </a:spcBef>
                        <a:spcAft>
                          <a:spcPts val="300"/>
                        </a:spcAft>
                      </a:pPr>
                      <a:r>
                        <a:rPr lang="en-GB" sz="1200" b="1" dirty="0">
                          <a:solidFill>
                            <a:schemeClr val="tx2"/>
                          </a:solidFill>
                        </a:rPr>
                        <a:t>Description: </a:t>
                      </a:r>
                      <a:r>
                        <a:rPr lang="en-GB" sz="1200" b="0" dirty="0">
                          <a:solidFill>
                            <a:schemeClr val="tx2"/>
                          </a:solidFill>
                        </a:rPr>
                        <a:t>Delivering energy transition requires unprecedented levels of investment, which are ultimately paid for by consumers. The FSO must pursue cost-efficiency delivery by maximising potential synergies and optimising trade-offs in gas and electricity infrastructure delivery, system operation and energy supply.</a:t>
                      </a:r>
                    </a:p>
                    <a:p>
                      <a:pPr>
                        <a:spcBef>
                          <a:spcPts val="300"/>
                        </a:spcBef>
                        <a:spcAft>
                          <a:spcPts val="300"/>
                        </a:spcAft>
                      </a:pPr>
                      <a:r>
                        <a:rPr lang="en-GB" sz="1200" b="1" dirty="0">
                          <a:solidFill>
                            <a:schemeClr val="tx2"/>
                          </a:solidFill>
                        </a:rPr>
                        <a:t>Use Case Example: </a:t>
                      </a:r>
                      <a:r>
                        <a:rPr lang="en-GB" sz="1200" b="0" dirty="0">
                          <a:solidFill>
                            <a:schemeClr val="tx2"/>
                          </a:solidFill>
                        </a:rPr>
                        <a:t>UC1 will have to consider the cost of reinforcing the electricity network, the cost of curtailing wind generation, and the cost of hydrogen network and storage infrastructure.</a:t>
                      </a:r>
                    </a:p>
                    <a:p>
                      <a:pPr>
                        <a:spcBef>
                          <a:spcPts val="300"/>
                        </a:spcBef>
                        <a:spcAft>
                          <a:spcPts val="300"/>
                        </a:spcAft>
                      </a:pPr>
                      <a:r>
                        <a:rPr lang="en-GB" sz="1200" b="1" dirty="0">
                          <a:solidFill>
                            <a:schemeClr val="tx2"/>
                          </a:solidFill>
                        </a:rPr>
                        <a:t>Further considerations</a:t>
                      </a:r>
                      <a:r>
                        <a:rPr lang="en-GB" sz="1200" dirty="0">
                          <a:solidFill>
                            <a:schemeClr val="tx2"/>
                          </a:solidFill>
                        </a:rPr>
                        <a:t>: This principle must be supported by a whole energy system cost-benefit analysis.</a:t>
                      </a:r>
                    </a:p>
                  </a:txBody>
                  <a:tcPr>
                    <a:solidFill>
                      <a:schemeClr val="bg1">
                        <a:lumMod val="95000"/>
                      </a:schemeClr>
                    </a:solidFill>
                  </a:tcPr>
                </a:tc>
                <a:extLst>
                  <a:ext uri="{0D108BD9-81ED-4DB2-BD59-A6C34878D82A}">
                    <a16:rowId xmlns:a16="http://schemas.microsoft.com/office/drawing/2014/main" val="238629190"/>
                  </a:ext>
                </a:extLst>
              </a:tr>
              <a:tr h="1332000">
                <a:tc>
                  <a:txBody>
                    <a:bodyPr/>
                    <a:lstStyle/>
                    <a:p>
                      <a:r>
                        <a:rPr lang="en-GB" sz="1200" dirty="0">
                          <a:solidFill>
                            <a:schemeClr val="tx2"/>
                          </a:solidFill>
                        </a:rPr>
                        <a:t>Deliver prompt and timely energy infrastructure</a:t>
                      </a:r>
                    </a:p>
                  </a:txBody>
                  <a:tcPr>
                    <a:solidFill>
                      <a:schemeClr val="bg1">
                        <a:lumMod val="95000"/>
                      </a:schemeClr>
                    </a:solidFill>
                  </a:tcPr>
                </a:tc>
                <a:tc>
                  <a:txBody>
                    <a:bodyPr/>
                    <a:lstStyle/>
                    <a:p>
                      <a:pPr>
                        <a:spcBef>
                          <a:spcPts val="300"/>
                        </a:spcBef>
                        <a:spcAft>
                          <a:spcPts val="300"/>
                        </a:spcAft>
                      </a:pPr>
                      <a:r>
                        <a:rPr lang="en-GB" sz="1200" b="1" dirty="0">
                          <a:solidFill>
                            <a:schemeClr val="tx2"/>
                          </a:solidFill>
                        </a:rPr>
                        <a:t>Description: </a:t>
                      </a:r>
                      <a:r>
                        <a:rPr lang="en-GB" sz="1200" b="0" dirty="0">
                          <a:solidFill>
                            <a:schemeClr val="tx2"/>
                          </a:solidFill>
                        </a:rPr>
                        <a:t>The FSO must consider the timing of infrastructure delivery to ensure the new infrastructure is ready when it is needed and its value to consumers is maximised, without compromising security of supply, system resilience and net zero targets.</a:t>
                      </a:r>
                      <a:endParaRPr lang="en-GB" sz="1200" b="1" dirty="0">
                        <a:solidFill>
                          <a:schemeClr val="tx2"/>
                        </a:solidFill>
                      </a:endParaRPr>
                    </a:p>
                    <a:p>
                      <a:pPr marL="0" marR="0" lvl="0" indent="0" algn="l" defTabSz="914400" rtl="0" eaLnBrk="1" fontAlgn="auto" latinLnBrk="0" hangingPunct="1">
                        <a:lnSpc>
                          <a:spcPct val="100000"/>
                        </a:lnSpc>
                        <a:spcBef>
                          <a:spcPts val="300"/>
                        </a:spcBef>
                        <a:spcAft>
                          <a:spcPts val="300"/>
                        </a:spcAft>
                        <a:buClrTx/>
                        <a:buSzTx/>
                        <a:buFontTx/>
                        <a:buNone/>
                        <a:tabLst/>
                        <a:defRPr/>
                      </a:pPr>
                      <a:r>
                        <a:rPr lang="en-GB" sz="1200" b="1" dirty="0">
                          <a:solidFill>
                            <a:schemeClr val="tx2"/>
                          </a:solidFill>
                        </a:rPr>
                        <a:t>Use Case Example: </a:t>
                      </a:r>
                      <a:r>
                        <a:rPr lang="en-GB" sz="1200" b="0" dirty="0">
                          <a:solidFill>
                            <a:schemeClr val="tx2"/>
                          </a:solidFill>
                        </a:rPr>
                        <a:t>UC2 explores </a:t>
                      </a:r>
                      <a:r>
                        <a:rPr lang="en-GB" sz="1200" b="0" dirty="0">
                          <a:solidFill>
                            <a:schemeClr val="tx2"/>
                          </a:solidFill>
                          <a:cs typeface="Arial"/>
                        </a:rPr>
                        <a:t>h</a:t>
                      </a:r>
                      <a:r>
                        <a:rPr lang="en-GB" sz="1200" dirty="0">
                          <a:solidFill>
                            <a:schemeClr val="tx2"/>
                          </a:solidFill>
                          <a:cs typeface="Arial"/>
                        </a:rPr>
                        <a:t>ow to optimise synergies between a new wind farm connection and closure of an existing gas-fired CCGT plant without causing a capacity constraint. The FSO will have to consider the impact of delaying wind connection until 2035 on the whole energy system.</a:t>
                      </a:r>
                      <a:endParaRPr lang="en-GB" sz="1200" b="0" dirty="0">
                        <a:solidFill>
                          <a:schemeClr val="tx2"/>
                        </a:solidFill>
                      </a:endParaRPr>
                    </a:p>
                    <a:p>
                      <a:pPr>
                        <a:spcBef>
                          <a:spcPts val="300"/>
                        </a:spcBef>
                        <a:spcAft>
                          <a:spcPts val="300"/>
                        </a:spcAft>
                      </a:pPr>
                      <a:r>
                        <a:rPr lang="en-GB" sz="1200" b="1" dirty="0">
                          <a:solidFill>
                            <a:schemeClr val="tx2"/>
                          </a:solidFill>
                        </a:rPr>
                        <a:t>Further considerations</a:t>
                      </a:r>
                      <a:r>
                        <a:rPr lang="en-GB" sz="1200" dirty="0">
                          <a:solidFill>
                            <a:schemeClr val="tx2"/>
                          </a:solidFill>
                        </a:rPr>
                        <a:t>: N/A</a:t>
                      </a:r>
                    </a:p>
                  </a:txBody>
                  <a:tcPr>
                    <a:solidFill>
                      <a:schemeClr val="bg1">
                        <a:lumMod val="95000"/>
                      </a:schemeClr>
                    </a:solidFill>
                  </a:tcPr>
                </a:tc>
                <a:extLst>
                  <a:ext uri="{0D108BD9-81ED-4DB2-BD59-A6C34878D82A}">
                    <a16:rowId xmlns:a16="http://schemas.microsoft.com/office/drawing/2014/main" val="3408405721"/>
                  </a:ext>
                </a:extLst>
              </a:tr>
              <a:tr h="2196000">
                <a:tc>
                  <a:txBody>
                    <a:bodyPr/>
                    <a:lstStyle/>
                    <a:p>
                      <a:r>
                        <a:rPr lang="en-GB" sz="1200" dirty="0">
                          <a:solidFill>
                            <a:schemeClr val="tx2"/>
                          </a:solidFill>
                        </a:rPr>
                        <a:t>Minimise disruption to  consumers</a:t>
                      </a:r>
                    </a:p>
                  </a:txBody>
                  <a:tcPr>
                    <a:solidFill>
                      <a:schemeClr val="bg1">
                        <a:lumMod val="95000"/>
                      </a:schemeClr>
                    </a:solidFill>
                  </a:tcPr>
                </a:tc>
                <a:tc>
                  <a:txBody>
                    <a:bodyPr/>
                    <a:lstStyle/>
                    <a:p>
                      <a:r>
                        <a:rPr lang="en-GB" sz="1200" b="1" dirty="0">
                          <a:solidFill>
                            <a:schemeClr val="tx2"/>
                          </a:solidFill>
                        </a:rPr>
                        <a:t>Description: </a:t>
                      </a:r>
                      <a:r>
                        <a:rPr lang="en-GB" sz="1200" b="0" dirty="0">
                          <a:solidFill>
                            <a:schemeClr val="accent1"/>
                          </a:solidFill>
                        </a:rPr>
                        <a:t>The FSO must seek to minimise adverse impacts on consumers from delivery/construction of network infrastructure. </a:t>
                      </a:r>
                      <a:r>
                        <a:rPr lang="en-GB" sz="1200" kern="1200" dirty="0">
                          <a:solidFill>
                            <a:schemeClr val="accent1"/>
                          </a:solidFill>
                          <a:effectLst/>
                          <a:latin typeface="+mn-lt"/>
                          <a:ea typeface="+mn-ea"/>
                          <a:cs typeface="+mn-cs"/>
                        </a:rPr>
                        <a:t>Infrastructure and engineering works can create disruption to consumers - subject to the location of the site -  such as increase traffic of certain roads due to part closures, parking suspension for several hour or days, excess noise, waste and dust in the area around the site, short (un)planned outages of power supply, water supply or communication facilities. </a:t>
                      </a:r>
                      <a:r>
                        <a:rPr lang="en-GB" sz="1200" b="0" dirty="0">
                          <a:solidFill>
                            <a:schemeClr val="accent1"/>
                          </a:solidFill>
                        </a:rPr>
                        <a:t>For </a:t>
                      </a:r>
                      <a:r>
                        <a:rPr lang="en-GB" sz="1200" b="0" dirty="0">
                          <a:solidFill>
                            <a:schemeClr val="tx2"/>
                          </a:solidFill>
                        </a:rPr>
                        <a:t>example, the FSO should assess the delivery plan of investment options, the potential to avoid (repeated/unnecessary) engineering works, and maximise possible synergies from co-ordination of gas/electricity network construction activity, as well as with local authorities and possibly with other utilities.</a:t>
                      </a:r>
                      <a:endParaRPr lang="en-GB" sz="1200" b="1" dirty="0">
                        <a:solidFill>
                          <a:schemeClr val="tx2"/>
                        </a:solidFill>
                      </a:endParaRPr>
                    </a:p>
                    <a:p>
                      <a:pPr>
                        <a:spcBef>
                          <a:spcPts val="300"/>
                        </a:spcBef>
                        <a:spcAft>
                          <a:spcPts val="300"/>
                        </a:spcAft>
                      </a:pPr>
                      <a:r>
                        <a:rPr lang="en-GB" sz="1200" b="1" dirty="0">
                          <a:solidFill>
                            <a:schemeClr val="tx2"/>
                          </a:solidFill>
                        </a:rPr>
                        <a:t>Use Case Example: </a:t>
                      </a:r>
                      <a:r>
                        <a:rPr lang="en-GB" sz="1200" b="0" dirty="0">
                          <a:solidFill>
                            <a:schemeClr val="tx2"/>
                          </a:solidFill>
                        </a:rPr>
                        <a:t>UCs 1-6 involve new infrastructure construction, which will impact consumers during construction and operation. The FSO will have to acquire a detailed consumer impact assessment of each option from TOs and 3</a:t>
                      </a:r>
                      <a:r>
                        <a:rPr lang="en-GB" sz="1200" b="0" baseline="30000" dirty="0">
                          <a:solidFill>
                            <a:schemeClr val="tx2"/>
                          </a:solidFill>
                        </a:rPr>
                        <a:t>rd</a:t>
                      </a:r>
                      <a:r>
                        <a:rPr lang="en-GB" sz="1200" b="0" dirty="0">
                          <a:solidFill>
                            <a:schemeClr val="tx2"/>
                          </a:solidFill>
                        </a:rPr>
                        <a:t> parties to understand the level of potential disruption and the scope for synergies. </a:t>
                      </a:r>
                      <a:endParaRPr lang="en-GB" sz="1200" b="1" dirty="0">
                        <a:solidFill>
                          <a:schemeClr val="tx2"/>
                        </a:solidFill>
                      </a:endParaRPr>
                    </a:p>
                    <a:p>
                      <a:pPr>
                        <a:spcBef>
                          <a:spcPts val="300"/>
                        </a:spcBef>
                        <a:spcAft>
                          <a:spcPts val="300"/>
                        </a:spcAft>
                      </a:pPr>
                      <a:r>
                        <a:rPr lang="en-GB" sz="1200" b="1" dirty="0">
                          <a:solidFill>
                            <a:schemeClr val="tx2"/>
                          </a:solidFill>
                        </a:rPr>
                        <a:t>Further considerations</a:t>
                      </a:r>
                      <a:r>
                        <a:rPr lang="en-GB" sz="1200" dirty="0">
                          <a:solidFill>
                            <a:schemeClr val="tx2"/>
                          </a:solidFill>
                        </a:rPr>
                        <a:t>: Close cooperation with local authorities could help the FSO and TOs and 3</a:t>
                      </a:r>
                      <a:r>
                        <a:rPr lang="en-GB" sz="1200" baseline="30000" dirty="0">
                          <a:solidFill>
                            <a:schemeClr val="tx2"/>
                          </a:solidFill>
                        </a:rPr>
                        <a:t>rd</a:t>
                      </a:r>
                      <a:r>
                        <a:rPr lang="en-GB" sz="1200" dirty="0">
                          <a:solidFill>
                            <a:schemeClr val="tx2"/>
                          </a:solidFill>
                        </a:rPr>
                        <a:t> parties to gain better understanding on consumer impacts. This could include coordination with Local Authority Energy Plans (LAEPs).</a:t>
                      </a:r>
                    </a:p>
                  </a:txBody>
                  <a:tcPr>
                    <a:solidFill>
                      <a:schemeClr val="bg1">
                        <a:lumMod val="95000"/>
                      </a:schemeClr>
                    </a:solidFill>
                  </a:tcPr>
                </a:tc>
                <a:extLst>
                  <a:ext uri="{0D108BD9-81ED-4DB2-BD59-A6C34878D82A}">
                    <a16:rowId xmlns:a16="http://schemas.microsoft.com/office/drawing/2014/main" val="2315730059"/>
                  </a:ext>
                </a:extLst>
              </a:tr>
            </a:tbl>
          </a:graphicData>
        </a:graphic>
      </p:graphicFrame>
      <p:sp>
        <p:nvSpPr>
          <p:cNvPr id="6" name="TextBox 5">
            <a:extLst>
              <a:ext uri="{FF2B5EF4-FFF2-40B4-BE49-F238E27FC236}">
                <a16:creationId xmlns:a16="http://schemas.microsoft.com/office/drawing/2014/main" id="{431211F2-B5E7-E3F4-6D69-1C70F2D097C4}"/>
              </a:ext>
            </a:extLst>
          </p:cNvPr>
          <p:cNvSpPr txBox="1"/>
          <p:nvPr/>
        </p:nvSpPr>
        <p:spPr>
          <a:xfrm>
            <a:off x="539749" y="6290484"/>
            <a:ext cx="5289600" cy="138499"/>
          </a:xfrm>
          <a:prstGeom prst="rect">
            <a:avLst/>
          </a:prstGeom>
          <a:noFill/>
        </p:spPr>
        <p:txBody>
          <a:bodyPr wrap="square" lIns="0" tIns="0" rIns="0" bIns="0" rtlCol="0">
            <a:spAutoFit/>
          </a:bodyPr>
          <a:lstStyle/>
          <a:p>
            <a:pPr algn="l">
              <a:lnSpc>
                <a:spcPct val="100000"/>
              </a:lnSpc>
              <a:spcBef>
                <a:spcPts val="600"/>
              </a:spcBef>
            </a:pPr>
            <a:r>
              <a:rPr lang="en-GB" sz="900" b="1" dirty="0">
                <a:solidFill>
                  <a:schemeClr val="accent1"/>
                </a:solidFill>
              </a:rPr>
              <a:t>Table 4.5 – Detailed description of </a:t>
            </a:r>
            <a:r>
              <a:rPr lang="en-US" sz="900" b="1" kern="1200" dirty="0">
                <a:solidFill>
                  <a:schemeClr val="tx2"/>
                </a:solidFill>
                <a:latin typeface="+mj-lt"/>
                <a:ea typeface="+mj-ea"/>
                <a:cs typeface="+mj-cs"/>
              </a:rPr>
              <a:t>Economic Efficiency and Coordination </a:t>
            </a:r>
            <a:r>
              <a:rPr lang="en-GB" sz="900" b="1" dirty="0">
                <a:solidFill>
                  <a:schemeClr val="accent1"/>
                </a:solidFill>
              </a:rPr>
              <a:t>principle </a:t>
            </a:r>
          </a:p>
        </p:txBody>
      </p:sp>
      <p:sp>
        <p:nvSpPr>
          <p:cNvPr id="7" name="Title 1">
            <a:extLst>
              <a:ext uri="{FF2B5EF4-FFF2-40B4-BE49-F238E27FC236}">
                <a16:creationId xmlns:a16="http://schemas.microsoft.com/office/drawing/2014/main" id="{A9D52033-4454-401E-9765-EFA939B264F1}"/>
              </a:ext>
            </a:extLst>
          </p:cNvPr>
          <p:cNvSpPr txBox="1">
            <a:spLocks/>
          </p:cNvSpPr>
          <p:nvPr/>
        </p:nvSpPr>
        <p:spPr>
          <a:xfrm>
            <a:off x="692150" y="692150"/>
            <a:ext cx="11110914" cy="936000"/>
          </a:xfrm>
          <a:prstGeom prst="rect">
            <a:avLst/>
          </a:prstGeom>
        </p:spPr>
        <p:txBody>
          <a:bodyPr vert="horz" lIns="0" tIns="0" rIns="0" bIns="0" rtlCol="0" anchor="t" anchorCtr="0">
            <a:normAutofit/>
          </a:bodyPr>
          <a:lstStyle>
            <a:lvl1pPr algn="l" defTabSz="914400" rtl="0" eaLnBrk="1" latinLnBrk="0" hangingPunct="1">
              <a:lnSpc>
                <a:spcPct val="83000"/>
              </a:lnSpc>
              <a:spcBef>
                <a:spcPct val="0"/>
              </a:spcBef>
              <a:buNone/>
              <a:defRPr sz="3600" b="0" kern="1200">
                <a:solidFill>
                  <a:schemeClr val="accent1"/>
                </a:solidFill>
                <a:latin typeface="+mj-lt"/>
                <a:ea typeface="+mj-ea"/>
                <a:cs typeface="+mj-cs"/>
              </a:defRPr>
            </a:lvl1pPr>
          </a:lstStyle>
          <a:p>
            <a:endParaRPr lang="en-GB" sz="2700" dirty="0">
              <a:solidFill>
                <a:schemeClr val="accent3"/>
              </a:solidFill>
            </a:endParaRPr>
          </a:p>
        </p:txBody>
      </p:sp>
      <p:sp>
        <p:nvSpPr>
          <p:cNvPr id="9" name="Title 1">
            <a:extLst>
              <a:ext uri="{FF2B5EF4-FFF2-40B4-BE49-F238E27FC236}">
                <a16:creationId xmlns:a16="http://schemas.microsoft.com/office/drawing/2014/main" id="{BA074E7B-3762-4B54-B6A0-68E40AE7A858}"/>
              </a:ext>
            </a:extLst>
          </p:cNvPr>
          <p:cNvSpPr txBox="1">
            <a:spLocks/>
          </p:cNvSpPr>
          <p:nvPr/>
        </p:nvSpPr>
        <p:spPr>
          <a:xfrm>
            <a:off x="539750" y="539750"/>
            <a:ext cx="11110914" cy="936000"/>
          </a:xfrm>
          <a:prstGeom prst="rect">
            <a:avLst/>
          </a:prstGeom>
        </p:spPr>
        <p:txBody>
          <a:bodyPr vert="horz" lIns="0" tIns="0" rIns="0" bIns="0" rtlCol="0" anchor="t" anchorCtr="0">
            <a:normAutofit/>
          </a:bodyPr>
          <a:lstStyle>
            <a:lvl1pPr algn="l" defTabSz="914400" rtl="0" eaLnBrk="1" latinLnBrk="0" hangingPunct="1">
              <a:lnSpc>
                <a:spcPct val="83000"/>
              </a:lnSpc>
              <a:spcBef>
                <a:spcPct val="0"/>
              </a:spcBef>
              <a:buNone/>
              <a:defRPr sz="3600" b="0" kern="1200">
                <a:solidFill>
                  <a:schemeClr val="accent1"/>
                </a:solidFill>
                <a:latin typeface="+mj-lt"/>
                <a:ea typeface="+mj-ea"/>
                <a:cs typeface="+mj-cs"/>
              </a:defRPr>
            </a:lvl1pPr>
          </a:lstStyle>
          <a:p>
            <a:r>
              <a:rPr lang="en-GB" sz="3200" b="0" kern="1200" dirty="0">
                <a:latin typeface="+mj-lt"/>
                <a:ea typeface="+mj-ea"/>
                <a:cs typeface="+mj-cs"/>
              </a:rPr>
              <a:t>4.2 Principles – </a:t>
            </a:r>
            <a:r>
              <a:rPr lang="en-GB" sz="3200" b="0" kern="1200" dirty="0">
                <a:solidFill>
                  <a:schemeClr val="tx2"/>
                </a:solidFill>
                <a:latin typeface="+mj-lt"/>
                <a:ea typeface="+mj-ea"/>
                <a:cs typeface="+mj-cs"/>
              </a:rPr>
              <a:t>Economic Efficiency and Coordination</a:t>
            </a:r>
            <a:endParaRPr lang="en-GB" sz="3200" dirty="0">
              <a:solidFill>
                <a:schemeClr val="accent3"/>
              </a:solidFill>
            </a:endParaRPr>
          </a:p>
        </p:txBody>
      </p:sp>
    </p:spTree>
    <p:extLst>
      <p:ext uri="{BB962C8B-B14F-4D97-AF65-F5344CB8AC3E}">
        <p14:creationId xmlns:p14="http://schemas.microsoft.com/office/powerpoint/2010/main" val="324048027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B60E8E-5DAC-807F-961B-59323AD70D90}"/>
              </a:ext>
            </a:extLst>
          </p:cNvPr>
          <p:cNvSpPr>
            <a:spLocks noGrp="1"/>
          </p:cNvSpPr>
          <p:nvPr>
            <p:ph type="title"/>
          </p:nvPr>
        </p:nvSpPr>
        <p:spPr>
          <a:xfrm>
            <a:off x="539750" y="539750"/>
            <a:ext cx="11110914" cy="488950"/>
          </a:xfrm>
        </p:spPr>
        <p:txBody>
          <a:bodyPr vert="horz" lIns="0" tIns="0" rIns="0" bIns="0" rtlCol="0" anchor="t" anchorCtr="0">
            <a:normAutofit/>
          </a:bodyPr>
          <a:lstStyle/>
          <a:p>
            <a:r>
              <a:rPr lang="en-GB" sz="3200" b="0" kern="1200" dirty="0">
                <a:latin typeface="+mj-lt"/>
                <a:ea typeface="+mj-ea"/>
                <a:cs typeface="+mj-cs"/>
              </a:rPr>
              <a:t>4.2 Criteria - </a:t>
            </a:r>
            <a:r>
              <a:rPr lang="en-GB" sz="3200" b="0" kern="1200" dirty="0">
                <a:solidFill>
                  <a:schemeClr val="tx2"/>
                </a:solidFill>
                <a:latin typeface="+mj-lt"/>
                <a:ea typeface="+mj-ea"/>
                <a:cs typeface="+mj-cs"/>
              </a:rPr>
              <a:t>Facilitate Competition </a:t>
            </a:r>
          </a:p>
        </p:txBody>
      </p:sp>
      <p:sp>
        <p:nvSpPr>
          <p:cNvPr id="4" name="Slide Number Placeholder 3">
            <a:extLst>
              <a:ext uri="{FF2B5EF4-FFF2-40B4-BE49-F238E27FC236}">
                <a16:creationId xmlns:a16="http://schemas.microsoft.com/office/drawing/2014/main" id="{ABEF6F55-B18F-C413-6B24-B867AC5DA7A1}"/>
              </a:ext>
            </a:extLst>
          </p:cNvPr>
          <p:cNvSpPr>
            <a:spLocks noGrp="1"/>
          </p:cNvSpPr>
          <p:nvPr>
            <p:ph type="sldNum" sz="quarter" idx="12"/>
          </p:nvPr>
        </p:nvSpPr>
        <p:spPr>
          <a:xfrm>
            <a:off x="540000" y="6440400"/>
            <a:ext cx="266400" cy="151200"/>
          </a:xfrm>
        </p:spPr>
        <p:txBody>
          <a:bodyPr vert="horz" lIns="0" tIns="0" rIns="0" bIns="0" rtlCol="0" anchor="t" anchorCtr="0">
            <a:normAutofit/>
          </a:bodyPr>
          <a:lstStyle/>
          <a:p>
            <a:pPr>
              <a:spcAft>
                <a:spcPts val="600"/>
              </a:spcAft>
            </a:pPr>
            <a:fld id="{5BA07366-CB75-4AA8-9E5B-928B849F427C}" type="slidenum">
              <a:rPr lang="en-GB" smtClean="0"/>
              <a:pPr>
                <a:spcAft>
                  <a:spcPts val="600"/>
                </a:spcAft>
              </a:pPr>
              <a:t>45</a:t>
            </a:fld>
            <a:endParaRPr lang="en-GB"/>
          </a:p>
        </p:txBody>
      </p:sp>
      <p:graphicFrame>
        <p:nvGraphicFramePr>
          <p:cNvPr id="3" name="Table 4">
            <a:extLst>
              <a:ext uri="{FF2B5EF4-FFF2-40B4-BE49-F238E27FC236}">
                <a16:creationId xmlns:a16="http://schemas.microsoft.com/office/drawing/2014/main" id="{F3CFC2F0-191C-1FC0-6B73-9A0F092510EA}"/>
              </a:ext>
            </a:extLst>
          </p:cNvPr>
          <p:cNvGraphicFramePr>
            <a:graphicFrameLocks noGrp="1"/>
          </p:cNvGraphicFramePr>
          <p:nvPr>
            <p:extLst>
              <p:ext uri="{D42A27DB-BD31-4B8C-83A1-F6EECF244321}">
                <p14:modId xmlns:p14="http://schemas.microsoft.com/office/powerpoint/2010/main" val="1355352098"/>
              </p:ext>
            </p:extLst>
          </p:nvPr>
        </p:nvGraphicFramePr>
        <p:xfrm>
          <a:off x="539748" y="1413690"/>
          <a:ext cx="11160000" cy="3996000"/>
        </p:xfrm>
        <a:graphic>
          <a:graphicData uri="http://schemas.openxmlformats.org/drawingml/2006/table">
            <a:tbl>
              <a:tblPr firstRow="1" bandRow="1">
                <a:tableStyleId>{5C22544A-7EE6-4342-B048-85BDC9FD1C3A}</a:tableStyleId>
              </a:tblPr>
              <a:tblGrid>
                <a:gridCol w="1800000">
                  <a:extLst>
                    <a:ext uri="{9D8B030D-6E8A-4147-A177-3AD203B41FA5}">
                      <a16:colId xmlns:a16="http://schemas.microsoft.com/office/drawing/2014/main" val="3576299523"/>
                    </a:ext>
                  </a:extLst>
                </a:gridCol>
                <a:gridCol w="9360000">
                  <a:extLst>
                    <a:ext uri="{9D8B030D-6E8A-4147-A177-3AD203B41FA5}">
                      <a16:colId xmlns:a16="http://schemas.microsoft.com/office/drawing/2014/main" val="4040842335"/>
                    </a:ext>
                  </a:extLst>
                </a:gridCol>
              </a:tblGrid>
              <a:tr h="360000">
                <a:tc>
                  <a:txBody>
                    <a:bodyPr/>
                    <a:lstStyle/>
                    <a:p>
                      <a:r>
                        <a:rPr lang="en-GB" sz="1200" dirty="0"/>
                        <a:t>Criteria</a:t>
                      </a:r>
                    </a:p>
                  </a:txBody>
                  <a:tcPr anchor="ctr">
                    <a:solidFill>
                      <a:schemeClr val="accent4"/>
                    </a:solidFill>
                  </a:tcPr>
                </a:tc>
                <a:tc>
                  <a:txBody>
                    <a:bodyPr/>
                    <a:lstStyle/>
                    <a:p>
                      <a:r>
                        <a:rPr lang="en-GB" sz="1200" dirty="0"/>
                        <a:t>Description</a:t>
                      </a:r>
                    </a:p>
                  </a:txBody>
                  <a:tcPr anchor="ctr">
                    <a:solidFill>
                      <a:schemeClr val="accent4"/>
                    </a:solidFill>
                  </a:tcPr>
                </a:tc>
                <a:extLst>
                  <a:ext uri="{0D108BD9-81ED-4DB2-BD59-A6C34878D82A}">
                    <a16:rowId xmlns:a16="http://schemas.microsoft.com/office/drawing/2014/main" val="1083061081"/>
                  </a:ext>
                </a:extLst>
              </a:tr>
              <a:tr h="1908000">
                <a:tc>
                  <a:txBody>
                    <a:bodyPr/>
                    <a:lstStyle/>
                    <a:p>
                      <a:r>
                        <a:rPr lang="en-GB" sz="1200" dirty="0">
                          <a:solidFill>
                            <a:schemeClr val="tx2"/>
                          </a:solidFill>
                        </a:rPr>
                        <a:t>Consider breadth of solutions</a:t>
                      </a:r>
                    </a:p>
                  </a:txBody>
                  <a:tcPr>
                    <a:solidFill>
                      <a:schemeClr val="bg1">
                        <a:lumMod val="95000"/>
                      </a:schemeClr>
                    </a:solidFill>
                  </a:tcPr>
                </a:tc>
                <a:tc>
                  <a:txBody>
                    <a:bodyPr/>
                    <a:lstStyle/>
                    <a:p>
                      <a:pPr>
                        <a:spcBef>
                          <a:spcPts val="300"/>
                        </a:spcBef>
                        <a:spcAft>
                          <a:spcPts val="300"/>
                        </a:spcAft>
                      </a:pPr>
                      <a:r>
                        <a:rPr lang="en-GB" sz="1200" b="1" dirty="0">
                          <a:solidFill>
                            <a:schemeClr val="tx2"/>
                          </a:solidFill>
                        </a:rPr>
                        <a:t>Description: </a:t>
                      </a:r>
                      <a:r>
                        <a:rPr lang="en-GB" sz="1200" b="0" dirty="0">
                          <a:solidFill>
                            <a:schemeClr val="tx2"/>
                          </a:solidFill>
                        </a:rPr>
                        <a:t>The FSO’s options assessment process should ensure that all feasible and practical solutions have been taken into account, and that FSO recommendations do not impede or limit competitive delivery of infrastructure. This criterion does not propose that the FSO should favour one technology versus another, but seeks to ensure that no reasonable option overlooked. The FSO could also enquire whether market-based solutions have been considered. </a:t>
                      </a:r>
                      <a:endParaRPr lang="en-GB" sz="1200" b="1" dirty="0">
                        <a:solidFill>
                          <a:schemeClr val="tx2"/>
                        </a:solidFill>
                      </a:endParaRPr>
                    </a:p>
                    <a:p>
                      <a:pPr>
                        <a:spcBef>
                          <a:spcPts val="300"/>
                        </a:spcBef>
                        <a:spcAft>
                          <a:spcPts val="300"/>
                        </a:spcAft>
                      </a:pPr>
                      <a:r>
                        <a:rPr lang="en-GB" sz="1200" b="1" dirty="0">
                          <a:solidFill>
                            <a:schemeClr val="tx2"/>
                          </a:solidFill>
                        </a:rPr>
                        <a:t>Use Case Example: </a:t>
                      </a:r>
                      <a:r>
                        <a:rPr lang="en-GB" sz="1200" b="0" dirty="0">
                          <a:solidFill>
                            <a:schemeClr val="tx2"/>
                          </a:solidFill>
                        </a:rPr>
                        <a:t>UC5 considers multiple options for nuclear power use, from a traditional electricity supply directly to the grid, to thermo-chemical hydrogen production and suppling a District Heating scheme. Even though some technologies are less mature, it is still important to consider them.</a:t>
                      </a:r>
                    </a:p>
                    <a:p>
                      <a:pPr>
                        <a:spcBef>
                          <a:spcPts val="300"/>
                        </a:spcBef>
                        <a:spcAft>
                          <a:spcPts val="300"/>
                        </a:spcAft>
                      </a:pPr>
                      <a:r>
                        <a:rPr lang="en-GB" sz="1200" b="1" dirty="0">
                          <a:solidFill>
                            <a:schemeClr val="tx2"/>
                          </a:solidFill>
                        </a:rPr>
                        <a:t>Further considerations: </a:t>
                      </a:r>
                      <a:r>
                        <a:rPr lang="en-GB" sz="1200" b="0" dirty="0">
                          <a:solidFill>
                            <a:schemeClr val="tx2"/>
                          </a:solidFill>
                        </a:rPr>
                        <a:t>Stakeholders suggested to carefully consider the FSO’s role in developing new markets for other energy vectors, such as hydrogen. </a:t>
                      </a:r>
                      <a:endParaRPr lang="en-GB" sz="1200" dirty="0">
                        <a:solidFill>
                          <a:schemeClr val="tx2"/>
                        </a:solidFill>
                      </a:endParaRPr>
                    </a:p>
                  </a:txBody>
                  <a:tcPr>
                    <a:solidFill>
                      <a:schemeClr val="bg1">
                        <a:lumMod val="95000"/>
                      </a:schemeClr>
                    </a:solidFill>
                  </a:tcPr>
                </a:tc>
                <a:extLst>
                  <a:ext uri="{0D108BD9-81ED-4DB2-BD59-A6C34878D82A}">
                    <a16:rowId xmlns:a16="http://schemas.microsoft.com/office/drawing/2014/main" val="238629190"/>
                  </a:ext>
                </a:extLst>
              </a:tr>
              <a:tr h="1728000">
                <a:tc>
                  <a:txBody>
                    <a:bodyPr/>
                    <a:lstStyle/>
                    <a:p>
                      <a:r>
                        <a:rPr lang="en-GB" sz="1200">
                          <a:solidFill>
                            <a:schemeClr val="tx2"/>
                          </a:solidFill>
                        </a:rPr>
                        <a:t>Facilitate access to smaller market participants</a:t>
                      </a:r>
                    </a:p>
                  </a:txBody>
                  <a:tcPr>
                    <a:solidFill>
                      <a:schemeClr val="bg1">
                        <a:lumMod val="95000"/>
                      </a:schemeClr>
                    </a:solidFill>
                  </a:tcPr>
                </a:tc>
                <a:tc>
                  <a:txBody>
                    <a:bodyPr/>
                    <a:lstStyle/>
                    <a:p>
                      <a:pPr>
                        <a:spcBef>
                          <a:spcPts val="300"/>
                        </a:spcBef>
                        <a:spcAft>
                          <a:spcPts val="300"/>
                        </a:spcAft>
                      </a:pPr>
                      <a:r>
                        <a:rPr lang="en-GB" sz="1200" b="1" dirty="0">
                          <a:solidFill>
                            <a:schemeClr val="tx2"/>
                          </a:solidFill>
                        </a:rPr>
                        <a:t>Description: </a:t>
                      </a:r>
                      <a:r>
                        <a:rPr lang="en-GB" sz="1200" b="0" dirty="0">
                          <a:solidFill>
                            <a:schemeClr val="tx2"/>
                          </a:solidFill>
                        </a:rPr>
                        <a:t>The GB energy market shows a growing number of smaller technologies and businesses, as well as more active consumers, or prosumers, that could provide valuable flexibility services to the grid, such as through V2G schemes or Demand Flexibility Services. As part of its assessment process, the FSO must reasonably avoid bias against smaller business and service providers, both in infrastructure delivery as well as in system operation.</a:t>
                      </a:r>
                      <a:endParaRPr lang="en-GB" sz="1200" b="1" dirty="0">
                        <a:solidFill>
                          <a:schemeClr val="tx2"/>
                        </a:solidFill>
                      </a:endParaRPr>
                    </a:p>
                    <a:p>
                      <a:pPr>
                        <a:spcBef>
                          <a:spcPts val="300"/>
                        </a:spcBef>
                        <a:spcAft>
                          <a:spcPts val="300"/>
                        </a:spcAft>
                      </a:pPr>
                      <a:r>
                        <a:rPr lang="en-GB" sz="1200" b="1" dirty="0">
                          <a:solidFill>
                            <a:schemeClr val="tx2"/>
                          </a:solidFill>
                        </a:rPr>
                        <a:t>Use Case Example: </a:t>
                      </a:r>
                      <a:r>
                        <a:rPr lang="en-GB" sz="1200" b="0" dirty="0">
                          <a:solidFill>
                            <a:schemeClr val="tx2"/>
                          </a:solidFill>
                        </a:rPr>
                        <a:t>UC7 considers different options to provide flexibility to the system, including (1) individual or virtual storage units, (2) demand side management and (3) a hybrid power plant. In its assessment, the FSO should be cognisant that option (3) would be less accessible for small market participants and factor this into its overall recommendation.</a:t>
                      </a:r>
                    </a:p>
                    <a:p>
                      <a:pPr>
                        <a:spcBef>
                          <a:spcPts val="300"/>
                        </a:spcBef>
                        <a:spcAft>
                          <a:spcPts val="300"/>
                        </a:spcAft>
                      </a:pPr>
                      <a:r>
                        <a:rPr lang="en-GB" sz="1200" b="1" dirty="0">
                          <a:solidFill>
                            <a:schemeClr val="tx2"/>
                          </a:solidFill>
                        </a:rPr>
                        <a:t>Further considerations</a:t>
                      </a:r>
                      <a:r>
                        <a:rPr lang="en-GB" sz="1200" dirty="0">
                          <a:solidFill>
                            <a:schemeClr val="tx2"/>
                          </a:solidFill>
                        </a:rPr>
                        <a:t>: Analyse how visibility of smaller providers of ancillary services can be improved in the Control Room</a:t>
                      </a:r>
                    </a:p>
                  </a:txBody>
                  <a:tcPr>
                    <a:solidFill>
                      <a:schemeClr val="bg1">
                        <a:lumMod val="95000"/>
                      </a:schemeClr>
                    </a:solidFill>
                  </a:tcPr>
                </a:tc>
                <a:extLst>
                  <a:ext uri="{0D108BD9-81ED-4DB2-BD59-A6C34878D82A}">
                    <a16:rowId xmlns:a16="http://schemas.microsoft.com/office/drawing/2014/main" val="2864264013"/>
                  </a:ext>
                </a:extLst>
              </a:tr>
            </a:tbl>
          </a:graphicData>
        </a:graphic>
      </p:graphicFrame>
      <p:sp>
        <p:nvSpPr>
          <p:cNvPr id="8" name="TextBox 7">
            <a:extLst>
              <a:ext uri="{FF2B5EF4-FFF2-40B4-BE49-F238E27FC236}">
                <a16:creationId xmlns:a16="http://schemas.microsoft.com/office/drawing/2014/main" id="{A89D9854-68A1-9273-6357-2B00EB6F6064}"/>
              </a:ext>
            </a:extLst>
          </p:cNvPr>
          <p:cNvSpPr txBox="1"/>
          <p:nvPr/>
        </p:nvSpPr>
        <p:spPr>
          <a:xfrm>
            <a:off x="539748" y="5484445"/>
            <a:ext cx="5289600" cy="138499"/>
          </a:xfrm>
          <a:prstGeom prst="rect">
            <a:avLst/>
          </a:prstGeom>
          <a:noFill/>
        </p:spPr>
        <p:txBody>
          <a:bodyPr wrap="square" lIns="0" tIns="0" rIns="0" bIns="0" rtlCol="0">
            <a:spAutoFit/>
          </a:bodyPr>
          <a:lstStyle/>
          <a:p>
            <a:pPr algn="l">
              <a:lnSpc>
                <a:spcPct val="100000"/>
              </a:lnSpc>
              <a:spcBef>
                <a:spcPts val="600"/>
              </a:spcBef>
            </a:pPr>
            <a:r>
              <a:rPr lang="en-GB" sz="900" b="1" dirty="0">
                <a:solidFill>
                  <a:schemeClr val="accent1"/>
                </a:solidFill>
              </a:rPr>
              <a:t>Table 4.6 – Detailed description of </a:t>
            </a:r>
            <a:r>
              <a:rPr lang="en-GB" sz="900" b="1" kern="1200" dirty="0">
                <a:solidFill>
                  <a:schemeClr val="tx2"/>
                </a:solidFill>
                <a:latin typeface="+mj-lt"/>
                <a:ea typeface="+mj-ea"/>
                <a:cs typeface="+mj-cs"/>
              </a:rPr>
              <a:t>Facilitate Competition criteria</a:t>
            </a:r>
            <a:endParaRPr lang="en-GB" sz="900" b="1" dirty="0">
              <a:solidFill>
                <a:schemeClr val="accent1"/>
              </a:solidFill>
            </a:endParaRPr>
          </a:p>
        </p:txBody>
      </p:sp>
    </p:spTree>
    <p:extLst>
      <p:ext uri="{BB962C8B-B14F-4D97-AF65-F5344CB8AC3E}">
        <p14:creationId xmlns:p14="http://schemas.microsoft.com/office/powerpoint/2010/main" val="379160591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BEF6F55-B18F-C413-6B24-B867AC5DA7A1}"/>
              </a:ext>
            </a:extLst>
          </p:cNvPr>
          <p:cNvSpPr>
            <a:spLocks noGrp="1"/>
          </p:cNvSpPr>
          <p:nvPr>
            <p:ph type="sldNum" sz="quarter" idx="12"/>
          </p:nvPr>
        </p:nvSpPr>
        <p:spPr>
          <a:xfrm>
            <a:off x="540000" y="6440400"/>
            <a:ext cx="266400" cy="151200"/>
          </a:xfrm>
        </p:spPr>
        <p:txBody>
          <a:bodyPr vert="horz" lIns="0" tIns="0" rIns="0" bIns="0" rtlCol="0" anchor="t" anchorCtr="0">
            <a:normAutofit/>
          </a:bodyPr>
          <a:lstStyle/>
          <a:p>
            <a:pPr>
              <a:spcAft>
                <a:spcPts val="600"/>
              </a:spcAft>
            </a:pPr>
            <a:fld id="{5BA07366-CB75-4AA8-9E5B-928B849F427C}" type="slidenum">
              <a:rPr lang="en-GB" smtClean="0"/>
              <a:pPr>
                <a:spcAft>
                  <a:spcPts val="600"/>
                </a:spcAft>
              </a:pPr>
              <a:t>46</a:t>
            </a:fld>
            <a:endParaRPr lang="en-GB"/>
          </a:p>
        </p:txBody>
      </p:sp>
      <p:graphicFrame>
        <p:nvGraphicFramePr>
          <p:cNvPr id="3" name="Table 4">
            <a:extLst>
              <a:ext uri="{FF2B5EF4-FFF2-40B4-BE49-F238E27FC236}">
                <a16:creationId xmlns:a16="http://schemas.microsoft.com/office/drawing/2014/main" id="{F3CFC2F0-191C-1FC0-6B73-9A0F092510EA}"/>
              </a:ext>
            </a:extLst>
          </p:cNvPr>
          <p:cNvGraphicFramePr>
            <a:graphicFrameLocks noGrp="1"/>
          </p:cNvGraphicFramePr>
          <p:nvPr>
            <p:extLst>
              <p:ext uri="{D42A27DB-BD31-4B8C-83A1-F6EECF244321}">
                <p14:modId xmlns:p14="http://schemas.microsoft.com/office/powerpoint/2010/main" val="4053893127"/>
              </p:ext>
            </p:extLst>
          </p:nvPr>
        </p:nvGraphicFramePr>
        <p:xfrm>
          <a:off x="539750" y="1413690"/>
          <a:ext cx="11160000" cy="2628000"/>
        </p:xfrm>
        <a:graphic>
          <a:graphicData uri="http://schemas.openxmlformats.org/drawingml/2006/table">
            <a:tbl>
              <a:tblPr firstRow="1" bandRow="1">
                <a:tableStyleId>{5C22544A-7EE6-4342-B048-85BDC9FD1C3A}</a:tableStyleId>
              </a:tblPr>
              <a:tblGrid>
                <a:gridCol w="1800000">
                  <a:extLst>
                    <a:ext uri="{9D8B030D-6E8A-4147-A177-3AD203B41FA5}">
                      <a16:colId xmlns:a16="http://schemas.microsoft.com/office/drawing/2014/main" val="3576299523"/>
                    </a:ext>
                  </a:extLst>
                </a:gridCol>
                <a:gridCol w="9360000">
                  <a:extLst>
                    <a:ext uri="{9D8B030D-6E8A-4147-A177-3AD203B41FA5}">
                      <a16:colId xmlns:a16="http://schemas.microsoft.com/office/drawing/2014/main" val="4040842335"/>
                    </a:ext>
                  </a:extLst>
                </a:gridCol>
              </a:tblGrid>
              <a:tr h="360000">
                <a:tc>
                  <a:txBody>
                    <a:bodyPr/>
                    <a:lstStyle/>
                    <a:p>
                      <a:r>
                        <a:rPr lang="en-GB" sz="1200" dirty="0"/>
                        <a:t>Criteria</a:t>
                      </a:r>
                    </a:p>
                  </a:txBody>
                  <a:tcPr anchor="ctr">
                    <a:solidFill>
                      <a:schemeClr val="accent4"/>
                    </a:solidFill>
                  </a:tcPr>
                </a:tc>
                <a:tc>
                  <a:txBody>
                    <a:bodyPr/>
                    <a:lstStyle/>
                    <a:p>
                      <a:r>
                        <a:rPr lang="en-GB" sz="1200" dirty="0"/>
                        <a:t>Description</a:t>
                      </a:r>
                    </a:p>
                  </a:txBody>
                  <a:tcPr anchor="ctr">
                    <a:solidFill>
                      <a:schemeClr val="accent4"/>
                    </a:solidFill>
                  </a:tcPr>
                </a:tc>
                <a:extLst>
                  <a:ext uri="{0D108BD9-81ED-4DB2-BD59-A6C34878D82A}">
                    <a16:rowId xmlns:a16="http://schemas.microsoft.com/office/drawing/2014/main" val="1083061081"/>
                  </a:ext>
                </a:extLst>
              </a:tr>
              <a:tr h="2268000">
                <a:tc>
                  <a:txBody>
                    <a:bodyPr/>
                    <a:lstStyle/>
                    <a:p>
                      <a:r>
                        <a:rPr lang="en-GB" sz="1200" dirty="0">
                          <a:solidFill>
                            <a:schemeClr val="tx2"/>
                          </a:solidFill>
                        </a:rPr>
                        <a:t>Enable innovative solutions</a:t>
                      </a:r>
                    </a:p>
                  </a:txBody>
                  <a:tcPr>
                    <a:solidFill>
                      <a:schemeClr val="bg1">
                        <a:lumMod val="95000"/>
                      </a:schemeClr>
                    </a:solidFill>
                  </a:tcPr>
                </a:tc>
                <a:tc>
                  <a:txBody>
                    <a:bodyPr/>
                    <a:lstStyle/>
                    <a:p>
                      <a:pPr>
                        <a:spcBef>
                          <a:spcPts val="300"/>
                        </a:spcBef>
                        <a:spcAft>
                          <a:spcPts val="300"/>
                        </a:spcAft>
                      </a:pPr>
                      <a:r>
                        <a:rPr lang="en-GB" sz="1200" b="1" dirty="0">
                          <a:solidFill>
                            <a:schemeClr val="tx2"/>
                          </a:solidFill>
                        </a:rPr>
                        <a:t>Description: </a:t>
                      </a:r>
                      <a:r>
                        <a:rPr lang="en-GB" sz="1200" b="0" dirty="0">
                          <a:solidFill>
                            <a:schemeClr val="tx2"/>
                          </a:solidFill>
                        </a:rPr>
                        <a:t>The FSO must not be biased in its assessment and consider, alongside traditional infrastructure options, new technologies, processes, commercial models and market-based solutions – as well as innovative hybrid solutions. At a minimum, the FSO must not, through its advice, unduly limit innovation in any of the above.</a:t>
                      </a:r>
                    </a:p>
                    <a:p>
                      <a:pPr>
                        <a:spcBef>
                          <a:spcPts val="300"/>
                        </a:spcBef>
                        <a:spcAft>
                          <a:spcPts val="300"/>
                        </a:spcAft>
                      </a:pPr>
                      <a:r>
                        <a:rPr lang="en-GB" sz="1200" b="1" dirty="0">
                          <a:solidFill>
                            <a:schemeClr val="tx2"/>
                          </a:solidFill>
                        </a:rPr>
                        <a:t>Use Case Example: </a:t>
                      </a:r>
                      <a:r>
                        <a:rPr lang="en-GB" sz="1200" b="0" dirty="0">
                          <a:solidFill>
                            <a:schemeClr val="tx2"/>
                          </a:solidFill>
                        </a:rPr>
                        <a:t>UC7 explores options for long-term power network stability and resilience and suggests a combination of solutions. These are 1) distributed storage units, 2) demand-side management, and 3) hybrid power plants providing energy services (e.g. wind and hydrogen). </a:t>
                      </a:r>
                    </a:p>
                    <a:p>
                      <a:pPr>
                        <a:spcBef>
                          <a:spcPts val="300"/>
                        </a:spcBef>
                        <a:spcAft>
                          <a:spcPts val="300"/>
                        </a:spcAft>
                      </a:pPr>
                      <a:r>
                        <a:rPr lang="en-GB" sz="1200" b="1" dirty="0">
                          <a:solidFill>
                            <a:schemeClr val="tx2"/>
                          </a:solidFill>
                        </a:rPr>
                        <a:t>Further considerations</a:t>
                      </a:r>
                      <a:r>
                        <a:rPr lang="en-GB" sz="1200" dirty="0">
                          <a:solidFill>
                            <a:schemeClr val="tx2"/>
                          </a:solidFill>
                        </a:rPr>
                        <a:t>: </a:t>
                      </a:r>
                    </a:p>
                    <a:p>
                      <a:pPr>
                        <a:spcBef>
                          <a:spcPts val="300"/>
                        </a:spcBef>
                        <a:spcAft>
                          <a:spcPts val="300"/>
                        </a:spcAft>
                      </a:pPr>
                      <a:r>
                        <a:rPr lang="en-GB" sz="1200" dirty="0">
                          <a:solidFill>
                            <a:schemeClr val="tx2"/>
                          </a:solidFill>
                          <a:effectLst/>
                        </a:rPr>
                        <a:t>Linking to the previous criterion, enabling competition can support innovative solutions to unlock whole energy system benefits.</a:t>
                      </a:r>
                    </a:p>
                    <a:p>
                      <a:pPr>
                        <a:spcBef>
                          <a:spcPts val="300"/>
                        </a:spcBef>
                        <a:spcAft>
                          <a:spcPts val="300"/>
                        </a:spcAft>
                      </a:pPr>
                      <a:r>
                        <a:rPr lang="en-GB" sz="1200" dirty="0">
                          <a:solidFill>
                            <a:schemeClr val="tx2"/>
                          </a:solidFill>
                          <a:effectLst/>
                        </a:rPr>
                        <a:t>Although out of scope for this project, the FSO could in due course explore innovative solutions through the interaction of the energy systems with connected systems, e.g. heat, agriculture, water and transport.</a:t>
                      </a:r>
                    </a:p>
                  </a:txBody>
                  <a:tcPr>
                    <a:solidFill>
                      <a:schemeClr val="bg1">
                        <a:lumMod val="95000"/>
                      </a:schemeClr>
                    </a:solidFill>
                  </a:tcPr>
                </a:tc>
                <a:extLst>
                  <a:ext uri="{0D108BD9-81ED-4DB2-BD59-A6C34878D82A}">
                    <a16:rowId xmlns:a16="http://schemas.microsoft.com/office/drawing/2014/main" val="3729864723"/>
                  </a:ext>
                </a:extLst>
              </a:tr>
            </a:tbl>
          </a:graphicData>
        </a:graphic>
      </p:graphicFrame>
      <p:sp>
        <p:nvSpPr>
          <p:cNvPr id="5" name="TextBox 4">
            <a:extLst>
              <a:ext uri="{FF2B5EF4-FFF2-40B4-BE49-F238E27FC236}">
                <a16:creationId xmlns:a16="http://schemas.microsoft.com/office/drawing/2014/main" id="{6C477133-188C-C07E-D46E-F4A6471E3750}"/>
              </a:ext>
            </a:extLst>
          </p:cNvPr>
          <p:cNvSpPr txBox="1"/>
          <p:nvPr/>
        </p:nvSpPr>
        <p:spPr>
          <a:xfrm>
            <a:off x="539750" y="4116943"/>
            <a:ext cx="5289600" cy="138499"/>
          </a:xfrm>
          <a:prstGeom prst="rect">
            <a:avLst/>
          </a:prstGeom>
          <a:noFill/>
        </p:spPr>
        <p:txBody>
          <a:bodyPr wrap="square" lIns="0" tIns="0" rIns="0" bIns="0" rtlCol="0">
            <a:spAutoFit/>
          </a:bodyPr>
          <a:lstStyle/>
          <a:p>
            <a:pPr algn="l">
              <a:lnSpc>
                <a:spcPct val="100000"/>
              </a:lnSpc>
              <a:spcBef>
                <a:spcPts val="600"/>
              </a:spcBef>
            </a:pPr>
            <a:r>
              <a:rPr lang="en-GB" sz="900" b="1" dirty="0">
                <a:solidFill>
                  <a:schemeClr val="accent1"/>
                </a:solidFill>
              </a:rPr>
              <a:t>Table 4.7 – Detailed description of </a:t>
            </a:r>
            <a:r>
              <a:rPr lang="en-GB" sz="900" b="1" kern="1200" dirty="0">
                <a:solidFill>
                  <a:schemeClr val="tx2"/>
                </a:solidFill>
                <a:latin typeface="+mj-lt"/>
                <a:ea typeface="+mj-ea"/>
                <a:cs typeface="+mj-cs"/>
              </a:rPr>
              <a:t>Facilitate Innovation criteria</a:t>
            </a:r>
            <a:endParaRPr lang="en-GB" sz="900" b="1" dirty="0">
              <a:solidFill>
                <a:schemeClr val="accent1"/>
              </a:solidFill>
            </a:endParaRPr>
          </a:p>
        </p:txBody>
      </p:sp>
      <p:sp>
        <p:nvSpPr>
          <p:cNvPr id="6" name="Title 1">
            <a:extLst>
              <a:ext uri="{FF2B5EF4-FFF2-40B4-BE49-F238E27FC236}">
                <a16:creationId xmlns:a16="http://schemas.microsoft.com/office/drawing/2014/main" id="{3E6B1E64-6C87-46F0-B67A-8DCD5A14A901}"/>
              </a:ext>
            </a:extLst>
          </p:cNvPr>
          <p:cNvSpPr txBox="1">
            <a:spLocks/>
          </p:cNvSpPr>
          <p:nvPr/>
        </p:nvSpPr>
        <p:spPr>
          <a:xfrm>
            <a:off x="539750" y="539750"/>
            <a:ext cx="11110914" cy="488950"/>
          </a:xfrm>
          <a:prstGeom prst="rect">
            <a:avLst/>
          </a:prstGeom>
        </p:spPr>
        <p:txBody>
          <a:bodyPr vert="horz" lIns="0" tIns="0" rIns="0" bIns="0" rtlCol="0" anchor="t" anchorCtr="0">
            <a:normAutofit/>
          </a:bodyPr>
          <a:lstStyle>
            <a:lvl1pPr algn="l" defTabSz="914400" rtl="0" eaLnBrk="1" latinLnBrk="0" hangingPunct="1">
              <a:lnSpc>
                <a:spcPct val="83000"/>
              </a:lnSpc>
              <a:spcBef>
                <a:spcPct val="0"/>
              </a:spcBef>
              <a:buNone/>
              <a:defRPr sz="3600" b="0" kern="1200">
                <a:solidFill>
                  <a:schemeClr val="accent1"/>
                </a:solidFill>
                <a:latin typeface="+mj-lt"/>
                <a:ea typeface="+mj-ea"/>
                <a:cs typeface="+mj-cs"/>
              </a:defRPr>
            </a:lvl1pPr>
          </a:lstStyle>
          <a:p>
            <a:r>
              <a:rPr lang="en-GB" sz="3200" b="0" kern="1200" dirty="0">
                <a:latin typeface="+mj-lt"/>
                <a:ea typeface="+mj-ea"/>
                <a:cs typeface="+mj-cs"/>
              </a:rPr>
              <a:t>4.2 Criteria - </a:t>
            </a:r>
            <a:r>
              <a:rPr lang="en-GB" sz="3200" b="0" kern="1200" dirty="0">
                <a:solidFill>
                  <a:schemeClr val="tx2"/>
                </a:solidFill>
                <a:latin typeface="+mj-lt"/>
                <a:ea typeface="+mj-ea"/>
                <a:cs typeface="+mj-cs"/>
              </a:rPr>
              <a:t>Facilitate Innovation</a:t>
            </a:r>
            <a:endParaRPr lang="en-GB" sz="3200" b="1" dirty="0">
              <a:solidFill>
                <a:schemeClr val="tx2"/>
              </a:solidFill>
            </a:endParaRPr>
          </a:p>
        </p:txBody>
      </p:sp>
    </p:spTree>
    <p:extLst>
      <p:ext uri="{BB962C8B-B14F-4D97-AF65-F5344CB8AC3E}">
        <p14:creationId xmlns:p14="http://schemas.microsoft.com/office/powerpoint/2010/main" val="275502945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B60E8E-5DAC-807F-961B-59323AD70D90}"/>
              </a:ext>
            </a:extLst>
          </p:cNvPr>
          <p:cNvSpPr>
            <a:spLocks noGrp="1"/>
          </p:cNvSpPr>
          <p:nvPr>
            <p:ph type="title"/>
          </p:nvPr>
        </p:nvSpPr>
        <p:spPr>
          <a:xfrm>
            <a:off x="539750" y="539750"/>
            <a:ext cx="11110914" cy="405471"/>
          </a:xfrm>
        </p:spPr>
        <p:txBody>
          <a:bodyPr vert="horz" lIns="0" tIns="0" rIns="0" bIns="0" rtlCol="0" anchor="t" anchorCtr="0">
            <a:normAutofit/>
          </a:bodyPr>
          <a:lstStyle/>
          <a:p>
            <a:r>
              <a:rPr lang="en-GB" sz="3200" b="0" kern="1200" dirty="0">
                <a:latin typeface="+mj-lt"/>
                <a:ea typeface="+mj-ea"/>
                <a:cs typeface="+mj-cs"/>
              </a:rPr>
              <a:t>4.2 Criteria - </a:t>
            </a:r>
            <a:r>
              <a:rPr lang="en-GB" sz="3200" b="0" kern="1200" dirty="0">
                <a:solidFill>
                  <a:schemeClr val="tx2"/>
                </a:solidFill>
                <a:latin typeface="+mj-lt"/>
                <a:ea typeface="+mj-ea"/>
                <a:cs typeface="+mj-cs"/>
              </a:rPr>
              <a:t>Impact on Consumers</a:t>
            </a:r>
          </a:p>
        </p:txBody>
      </p:sp>
      <p:sp>
        <p:nvSpPr>
          <p:cNvPr id="4" name="Slide Number Placeholder 3">
            <a:extLst>
              <a:ext uri="{FF2B5EF4-FFF2-40B4-BE49-F238E27FC236}">
                <a16:creationId xmlns:a16="http://schemas.microsoft.com/office/drawing/2014/main" id="{ABEF6F55-B18F-C413-6B24-B867AC5DA7A1}"/>
              </a:ext>
            </a:extLst>
          </p:cNvPr>
          <p:cNvSpPr>
            <a:spLocks noGrp="1"/>
          </p:cNvSpPr>
          <p:nvPr>
            <p:ph type="sldNum" sz="quarter" idx="12"/>
          </p:nvPr>
        </p:nvSpPr>
        <p:spPr>
          <a:xfrm>
            <a:off x="540000" y="6440400"/>
            <a:ext cx="266400" cy="151200"/>
          </a:xfrm>
        </p:spPr>
        <p:txBody>
          <a:bodyPr vert="horz" lIns="0" tIns="0" rIns="0" bIns="0" rtlCol="0" anchor="t" anchorCtr="0">
            <a:normAutofit/>
          </a:bodyPr>
          <a:lstStyle/>
          <a:p>
            <a:pPr>
              <a:spcAft>
                <a:spcPts val="600"/>
              </a:spcAft>
            </a:pPr>
            <a:fld id="{5BA07366-CB75-4AA8-9E5B-928B849F427C}" type="slidenum">
              <a:rPr lang="en-GB" smtClean="0"/>
              <a:pPr>
                <a:spcAft>
                  <a:spcPts val="600"/>
                </a:spcAft>
              </a:pPr>
              <a:t>47</a:t>
            </a:fld>
            <a:endParaRPr lang="en-GB"/>
          </a:p>
        </p:txBody>
      </p:sp>
      <p:graphicFrame>
        <p:nvGraphicFramePr>
          <p:cNvPr id="3" name="Table 4">
            <a:extLst>
              <a:ext uri="{FF2B5EF4-FFF2-40B4-BE49-F238E27FC236}">
                <a16:creationId xmlns:a16="http://schemas.microsoft.com/office/drawing/2014/main" id="{F3CFC2F0-191C-1FC0-6B73-9A0F092510EA}"/>
              </a:ext>
            </a:extLst>
          </p:cNvPr>
          <p:cNvGraphicFramePr>
            <a:graphicFrameLocks noGrp="1"/>
          </p:cNvGraphicFramePr>
          <p:nvPr>
            <p:extLst>
              <p:ext uri="{D42A27DB-BD31-4B8C-83A1-F6EECF244321}">
                <p14:modId xmlns:p14="http://schemas.microsoft.com/office/powerpoint/2010/main" val="558552010"/>
              </p:ext>
            </p:extLst>
          </p:nvPr>
        </p:nvGraphicFramePr>
        <p:xfrm>
          <a:off x="539749" y="1413690"/>
          <a:ext cx="11160000" cy="4284000"/>
        </p:xfrm>
        <a:graphic>
          <a:graphicData uri="http://schemas.openxmlformats.org/drawingml/2006/table">
            <a:tbl>
              <a:tblPr firstRow="1" bandRow="1">
                <a:tableStyleId>{5C22544A-7EE6-4342-B048-85BDC9FD1C3A}</a:tableStyleId>
              </a:tblPr>
              <a:tblGrid>
                <a:gridCol w="1800000">
                  <a:extLst>
                    <a:ext uri="{9D8B030D-6E8A-4147-A177-3AD203B41FA5}">
                      <a16:colId xmlns:a16="http://schemas.microsoft.com/office/drawing/2014/main" val="3576299523"/>
                    </a:ext>
                  </a:extLst>
                </a:gridCol>
                <a:gridCol w="9360000">
                  <a:extLst>
                    <a:ext uri="{9D8B030D-6E8A-4147-A177-3AD203B41FA5}">
                      <a16:colId xmlns:a16="http://schemas.microsoft.com/office/drawing/2014/main" val="4040842335"/>
                    </a:ext>
                  </a:extLst>
                </a:gridCol>
              </a:tblGrid>
              <a:tr h="360000">
                <a:tc>
                  <a:txBody>
                    <a:bodyPr/>
                    <a:lstStyle/>
                    <a:p>
                      <a:r>
                        <a:rPr lang="en-GB" sz="1200" dirty="0"/>
                        <a:t>Criteria</a:t>
                      </a:r>
                    </a:p>
                  </a:txBody>
                  <a:tcPr anchor="ctr">
                    <a:solidFill>
                      <a:schemeClr val="accent4"/>
                    </a:solidFill>
                  </a:tcPr>
                </a:tc>
                <a:tc>
                  <a:txBody>
                    <a:bodyPr/>
                    <a:lstStyle/>
                    <a:p>
                      <a:r>
                        <a:rPr lang="en-GB" sz="1200" dirty="0"/>
                        <a:t>Description</a:t>
                      </a:r>
                    </a:p>
                  </a:txBody>
                  <a:tcPr anchor="ctr">
                    <a:solidFill>
                      <a:schemeClr val="accent4"/>
                    </a:solidFill>
                  </a:tcPr>
                </a:tc>
                <a:extLst>
                  <a:ext uri="{0D108BD9-81ED-4DB2-BD59-A6C34878D82A}">
                    <a16:rowId xmlns:a16="http://schemas.microsoft.com/office/drawing/2014/main" val="1083061081"/>
                  </a:ext>
                </a:extLst>
              </a:tr>
              <a:tr h="2304000">
                <a:tc>
                  <a:txBody>
                    <a:bodyPr/>
                    <a:lstStyle/>
                    <a:p>
                      <a:r>
                        <a:rPr lang="en-GB" sz="1200" dirty="0">
                          <a:solidFill>
                            <a:schemeClr val="tx2"/>
                          </a:solidFill>
                        </a:rPr>
                        <a:t>Accelerate connection processes</a:t>
                      </a:r>
                    </a:p>
                  </a:txBody>
                  <a:tcPr>
                    <a:solidFill>
                      <a:schemeClr val="bg1">
                        <a:lumMod val="95000"/>
                      </a:schemeClr>
                    </a:solidFill>
                  </a:tcPr>
                </a:tc>
                <a:tc>
                  <a:txBody>
                    <a:bodyPr/>
                    <a:lstStyle/>
                    <a:p>
                      <a:pPr>
                        <a:spcBef>
                          <a:spcPts val="300"/>
                        </a:spcBef>
                        <a:spcAft>
                          <a:spcPts val="300"/>
                        </a:spcAft>
                      </a:pPr>
                      <a:r>
                        <a:rPr lang="en-GB" sz="1200" b="1" dirty="0">
                          <a:solidFill>
                            <a:schemeClr val="tx2"/>
                          </a:solidFill>
                        </a:rPr>
                        <a:t>Description: </a:t>
                      </a:r>
                      <a:r>
                        <a:rPr lang="en-GB" sz="1200" b="0" dirty="0">
                          <a:solidFill>
                            <a:schemeClr val="tx2"/>
                          </a:solidFill>
                        </a:rPr>
                        <a:t>Electricity networks are experiencing unprecedented requests for new connections to the grid, which in turn leads to delays in connecting customers. The FSO will need to take into account how network planning could alleviate this challenge and reduce connection time. Enhanced coordination between SO and TOs will help streamline the connections process, especially for renewable generation. This will not only help reach national green energy targets but will also make cheaper and cleaner energy available to consumers. </a:t>
                      </a:r>
                      <a:endParaRPr lang="en-GB" sz="1200" b="1" dirty="0">
                        <a:solidFill>
                          <a:schemeClr val="tx2"/>
                        </a:solidFill>
                      </a:endParaRPr>
                    </a:p>
                    <a:p>
                      <a:pPr>
                        <a:spcBef>
                          <a:spcPts val="300"/>
                        </a:spcBef>
                        <a:spcAft>
                          <a:spcPts val="300"/>
                        </a:spcAft>
                      </a:pPr>
                      <a:r>
                        <a:rPr lang="en-GB" sz="1200" b="1" dirty="0">
                          <a:solidFill>
                            <a:schemeClr val="tx2"/>
                          </a:solidFill>
                        </a:rPr>
                        <a:t>Use Case Example: </a:t>
                      </a:r>
                      <a:r>
                        <a:rPr lang="en-GB" sz="1200" b="0" dirty="0">
                          <a:solidFill>
                            <a:schemeClr val="tx2"/>
                          </a:solidFill>
                        </a:rPr>
                        <a:t>UCs 1 and 2  consider connection of wind power to the grid with known challenges, such as a connection behind a network constraint, timeliness of the connection, and maximisation of generation output. For example, UC2 has to specifically focus on options that avoid delaying connection of a wind farm, such as network reinforcement, earlier closure of the CCGT or creating local hydrogen demand. The option to wait for the CCGT to close down would delay the connection process, and the FSO would need to acknowledge this outcome and appraise it alongside other principles and criteria. </a:t>
                      </a:r>
                    </a:p>
                    <a:p>
                      <a:pPr>
                        <a:spcBef>
                          <a:spcPts val="300"/>
                        </a:spcBef>
                        <a:spcAft>
                          <a:spcPts val="300"/>
                        </a:spcAft>
                      </a:pPr>
                      <a:r>
                        <a:rPr lang="en-GB" sz="1200" b="1" dirty="0">
                          <a:solidFill>
                            <a:schemeClr val="tx2"/>
                          </a:solidFill>
                        </a:rPr>
                        <a:t>Further considerations: </a:t>
                      </a:r>
                      <a:r>
                        <a:rPr lang="en-GB" sz="1200" b="0" dirty="0">
                          <a:solidFill>
                            <a:schemeClr val="tx2"/>
                          </a:solidFill>
                        </a:rPr>
                        <a:t>n/a</a:t>
                      </a:r>
                      <a:endParaRPr lang="en-GB" sz="1200" dirty="0">
                        <a:solidFill>
                          <a:schemeClr val="tx2"/>
                        </a:solidFill>
                      </a:endParaRPr>
                    </a:p>
                  </a:txBody>
                  <a:tcPr>
                    <a:solidFill>
                      <a:schemeClr val="bg1">
                        <a:lumMod val="95000"/>
                      </a:schemeClr>
                    </a:solidFill>
                  </a:tcPr>
                </a:tc>
                <a:extLst>
                  <a:ext uri="{0D108BD9-81ED-4DB2-BD59-A6C34878D82A}">
                    <a16:rowId xmlns:a16="http://schemas.microsoft.com/office/drawing/2014/main" val="2315730059"/>
                  </a:ext>
                </a:extLst>
              </a:tr>
              <a:tr h="1620000">
                <a:tc>
                  <a:txBody>
                    <a:bodyPr/>
                    <a:lstStyle/>
                    <a:p>
                      <a:r>
                        <a:rPr lang="en-GB" sz="1200" dirty="0">
                          <a:solidFill>
                            <a:schemeClr val="tx2"/>
                          </a:solidFill>
                        </a:rPr>
                        <a:t>Facilitate fair and inclusive transition </a:t>
                      </a:r>
                    </a:p>
                  </a:txBody>
                  <a:tcPr>
                    <a:solidFill>
                      <a:schemeClr val="bg1">
                        <a:lumMod val="95000"/>
                      </a:schemeClr>
                    </a:solidFill>
                  </a:tcPr>
                </a:tc>
                <a:tc>
                  <a:txBody>
                    <a:bodyPr/>
                    <a:lstStyle/>
                    <a:p>
                      <a:pPr>
                        <a:spcBef>
                          <a:spcPts val="300"/>
                        </a:spcBef>
                        <a:spcAft>
                          <a:spcPts val="300"/>
                        </a:spcAft>
                      </a:pPr>
                      <a:r>
                        <a:rPr lang="en-GB" sz="1200" b="1" dirty="0">
                          <a:solidFill>
                            <a:schemeClr val="tx2"/>
                          </a:solidFill>
                        </a:rPr>
                        <a:t>Description: </a:t>
                      </a:r>
                      <a:r>
                        <a:rPr lang="en-GB" sz="1200" b="0" i="0" u="none" strike="noStrike" kern="1200" baseline="0" dirty="0">
                          <a:solidFill>
                            <a:schemeClr val="tx2"/>
                          </a:solidFill>
                          <a:latin typeface="+mn-lt"/>
                          <a:ea typeface="+mn-ea"/>
                          <a:cs typeface="+mn-cs"/>
                        </a:rPr>
                        <a:t>In its appraisal of network infrastructure investments, the FSO must consider any potential adverse impact on customers and end-consumers from an economic, social, safety or security of supply perspective.</a:t>
                      </a:r>
                    </a:p>
                    <a:p>
                      <a:pPr>
                        <a:spcBef>
                          <a:spcPts val="300"/>
                        </a:spcBef>
                        <a:spcAft>
                          <a:spcPts val="300"/>
                        </a:spcAft>
                      </a:pPr>
                      <a:r>
                        <a:rPr lang="en-GB" sz="1200" b="1" i="0" u="none" strike="noStrike" kern="1200" baseline="0" dirty="0">
                          <a:solidFill>
                            <a:schemeClr val="tx2"/>
                          </a:solidFill>
                          <a:latin typeface="+mn-lt"/>
                          <a:ea typeface="+mn-ea"/>
                          <a:cs typeface="+mn-cs"/>
                        </a:rPr>
                        <a:t>Use case example: </a:t>
                      </a:r>
                      <a:r>
                        <a:rPr lang="en-GB" sz="1200" b="0" i="0" u="none" strike="noStrike" kern="1200" baseline="0" dirty="0">
                          <a:solidFill>
                            <a:schemeClr val="tx2"/>
                          </a:solidFill>
                          <a:latin typeface="+mn-lt"/>
                          <a:ea typeface="+mn-ea"/>
                          <a:cs typeface="+mn-cs"/>
                        </a:rPr>
                        <a:t>UC6 provides an example of running the electricity network during a partial switchover of the gas network to hydrogen. Important trade-offs should be considered during this process, such as the economic and system benefits from the switchover, and ensuring that no consumer is left worse off or at a safety or supply risk.</a:t>
                      </a:r>
                    </a:p>
                    <a:p>
                      <a:pPr>
                        <a:spcBef>
                          <a:spcPts val="300"/>
                        </a:spcBef>
                        <a:spcAft>
                          <a:spcPts val="300"/>
                        </a:spcAft>
                      </a:pPr>
                      <a:r>
                        <a:rPr lang="en-GB" sz="1200" b="1" i="0" u="none" strike="noStrike" kern="1200" baseline="0" dirty="0">
                          <a:solidFill>
                            <a:schemeClr val="tx2"/>
                          </a:solidFill>
                          <a:latin typeface="+mn-lt"/>
                          <a:ea typeface="+mn-ea"/>
                          <a:cs typeface="+mn-cs"/>
                        </a:rPr>
                        <a:t>Further considerations</a:t>
                      </a:r>
                      <a:r>
                        <a:rPr lang="en-GB" sz="1200" b="0" i="0" u="none" strike="noStrike" kern="1200" baseline="0" dirty="0">
                          <a:solidFill>
                            <a:schemeClr val="tx2"/>
                          </a:solidFill>
                          <a:latin typeface="+mn-lt"/>
                          <a:ea typeface="+mn-ea"/>
                          <a:cs typeface="+mn-cs"/>
                        </a:rPr>
                        <a:t>: Enhanced coordination with LAEPs and development of Regional System Planners will provide the next level of detail necessary to understand the full impact on vulnerable consumers.</a:t>
                      </a:r>
                    </a:p>
                  </a:txBody>
                  <a:tcPr>
                    <a:solidFill>
                      <a:schemeClr val="bg1">
                        <a:lumMod val="95000"/>
                      </a:schemeClr>
                    </a:solidFill>
                  </a:tcPr>
                </a:tc>
                <a:extLst>
                  <a:ext uri="{0D108BD9-81ED-4DB2-BD59-A6C34878D82A}">
                    <a16:rowId xmlns:a16="http://schemas.microsoft.com/office/drawing/2014/main" val="3828047291"/>
                  </a:ext>
                </a:extLst>
              </a:tr>
            </a:tbl>
          </a:graphicData>
        </a:graphic>
      </p:graphicFrame>
      <p:sp>
        <p:nvSpPr>
          <p:cNvPr id="6" name="TextBox 5">
            <a:extLst>
              <a:ext uri="{FF2B5EF4-FFF2-40B4-BE49-F238E27FC236}">
                <a16:creationId xmlns:a16="http://schemas.microsoft.com/office/drawing/2014/main" id="{890334B5-C0F6-6A1C-4835-74EB12E0F1DC}"/>
              </a:ext>
            </a:extLst>
          </p:cNvPr>
          <p:cNvSpPr txBox="1"/>
          <p:nvPr/>
        </p:nvSpPr>
        <p:spPr>
          <a:xfrm>
            <a:off x="539749" y="5738320"/>
            <a:ext cx="5289600" cy="138499"/>
          </a:xfrm>
          <a:prstGeom prst="rect">
            <a:avLst/>
          </a:prstGeom>
          <a:noFill/>
        </p:spPr>
        <p:txBody>
          <a:bodyPr wrap="square" lIns="0" tIns="0" rIns="0" bIns="0" rtlCol="0">
            <a:spAutoFit/>
          </a:bodyPr>
          <a:lstStyle/>
          <a:p>
            <a:pPr algn="l">
              <a:lnSpc>
                <a:spcPct val="100000"/>
              </a:lnSpc>
              <a:spcBef>
                <a:spcPts val="600"/>
              </a:spcBef>
            </a:pPr>
            <a:r>
              <a:rPr lang="en-GB" sz="900" b="1" dirty="0">
                <a:solidFill>
                  <a:schemeClr val="accent1"/>
                </a:solidFill>
              </a:rPr>
              <a:t>Table 4.8 – Detailed description of </a:t>
            </a:r>
            <a:r>
              <a:rPr lang="en-GB" sz="900" b="1" kern="1200" dirty="0">
                <a:solidFill>
                  <a:schemeClr val="tx2"/>
                </a:solidFill>
                <a:latin typeface="+mj-lt"/>
                <a:ea typeface="+mj-ea"/>
                <a:cs typeface="+mj-cs"/>
              </a:rPr>
              <a:t>Impact on consumers criteria</a:t>
            </a:r>
            <a:endParaRPr lang="en-GB" sz="900" b="1" dirty="0">
              <a:solidFill>
                <a:schemeClr val="accent1"/>
              </a:solidFill>
            </a:endParaRPr>
          </a:p>
        </p:txBody>
      </p:sp>
    </p:spTree>
    <p:extLst>
      <p:ext uri="{BB962C8B-B14F-4D97-AF65-F5344CB8AC3E}">
        <p14:creationId xmlns:p14="http://schemas.microsoft.com/office/powerpoint/2010/main" val="239839125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B60E8E-5DAC-807F-961B-59323AD70D90}"/>
              </a:ext>
            </a:extLst>
          </p:cNvPr>
          <p:cNvSpPr>
            <a:spLocks noGrp="1"/>
          </p:cNvSpPr>
          <p:nvPr>
            <p:ph type="title"/>
          </p:nvPr>
        </p:nvSpPr>
        <p:spPr>
          <a:xfrm>
            <a:off x="539750" y="539750"/>
            <a:ext cx="11110914" cy="479425"/>
          </a:xfrm>
        </p:spPr>
        <p:txBody>
          <a:bodyPr vert="horz" lIns="0" tIns="0" rIns="0" bIns="0" rtlCol="0" anchor="t" anchorCtr="0">
            <a:normAutofit/>
          </a:bodyPr>
          <a:lstStyle/>
          <a:p>
            <a:r>
              <a:rPr lang="en-GB" sz="3200" b="0" kern="1200" dirty="0">
                <a:solidFill>
                  <a:schemeClr val="tx2"/>
                </a:solidFill>
                <a:latin typeface="+mj-lt"/>
                <a:ea typeface="+mj-ea"/>
                <a:cs typeface="+mj-cs"/>
              </a:rPr>
              <a:t>4.2 Criteria - Whole System Impacts</a:t>
            </a:r>
          </a:p>
        </p:txBody>
      </p:sp>
      <p:sp>
        <p:nvSpPr>
          <p:cNvPr id="4" name="Slide Number Placeholder 3">
            <a:extLst>
              <a:ext uri="{FF2B5EF4-FFF2-40B4-BE49-F238E27FC236}">
                <a16:creationId xmlns:a16="http://schemas.microsoft.com/office/drawing/2014/main" id="{ABEF6F55-B18F-C413-6B24-B867AC5DA7A1}"/>
              </a:ext>
            </a:extLst>
          </p:cNvPr>
          <p:cNvSpPr>
            <a:spLocks noGrp="1"/>
          </p:cNvSpPr>
          <p:nvPr>
            <p:ph type="sldNum" sz="quarter" idx="12"/>
          </p:nvPr>
        </p:nvSpPr>
        <p:spPr>
          <a:xfrm>
            <a:off x="540000" y="6440400"/>
            <a:ext cx="266400" cy="151200"/>
          </a:xfrm>
        </p:spPr>
        <p:txBody>
          <a:bodyPr vert="horz" lIns="0" tIns="0" rIns="0" bIns="0" rtlCol="0" anchor="t" anchorCtr="0">
            <a:normAutofit/>
          </a:bodyPr>
          <a:lstStyle/>
          <a:p>
            <a:pPr>
              <a:spcAft>
                <a:spcPts val="600"/>
              </a:spcAft>
            </a:pPr>
            <a:fld id="{5BA07366-CB75-4AA8-9E5B-928B849F427C}" type="slidenum">
              <a:rPr lang="en-GB" smtClean="0"/>
              <a:pPr>
                <a:spcAft>
                  <a:spcPts val="600"/>
                </a:spcAft>
              </a:pPr>
              <a:t>48</a:t>
            </a:fld>
            <a:endParaRPr lang="en-GB"/>
          </a:p>
        </p:txBody>
      </p:sp>
      <p:graphicFrame>
        <p:nvGraphicFramePr>
          <p:cNvPr id="3" name="Table 4">
            <a:extLst>
              <a:ext uri="{FF2B5EF4-FFF2-40B4-BE49-F238E27FC236}">
                <a16:creationId xmlns:a16="http://schemas.microsoft.com/office/drawing/2014/main" id="{F3CFC2F0-191C-1FC0-6B73-9A0F092510EA}"/>
              </a:ext>
            </a:extLst>
          </p:cNvPr>
          <p:cNvGraphicFramePr>
            <a:graphicFrameLocks noGrp="1"/>
          </p:cNvGraphicFramePr>
          <p:nvPr>
            <p:extLst>
              <p:ext uri="{D42A27DB-BD31-4B8C-83A1-F6EECF244321}">
                <p14:modId xmlns:p14="http://schemas.microsoft.com/office/powerpoint/2010/main" val="3037050251"/>
              </p:ext>
            </p:extLst>
          </p:nvPr>
        </p:nvGraphicFramePr>
        <p:xfrm>
          <a:off x="539750" y="1413690"/>
          <a:ext cx="11160000" cy="4680000"/>
        </p:xfrm>
        <a:graphic>
          <a:graphicData uri="http://schemas.openxmlformats.org/drawingml/2006/table">
            <a:tbl>
              <a:tblPr firstRow="1" bandRow="1">
                <a:tableStyleId>{5C22544A-7EE6-4342-B048-85BDC9FD1C3A}</a:tableStyleId>
              </a:tblPr>
              <a:tblGrid>
                <a:gridCol w="1800000">
                  <a:extLst>
                    <a:ext uri="{9D8B030D-6E8A-4147-A177-3AD203B41FA5}">
                      <a16:colId xmlns:a16="http://schemas.microsoft.com/office/drawing/2014/main" val="3576299523"/>
                    </a:ext>
                  </a:extLst>
                </a:gridCol>
                <a:gridCol w="9360000">
                  <a:extLst>
                    <a:ext uri="{9D8B030D-6E8A-4147-A177-3AD203B41FA5}">
                      <a16:colId xmlns:a16="http://schemas.microsoft.com/office/drawing/2014/main" val="4040842335"/>
                    </a:ext>
                  </a:extLst>
                </a:gridCol>
              </a:tblGrid>
              <a:tr h="360000">
                <a:tc>
                  <a:txBody>
                    <a:bodyPr/>
                    <a:lstStyle/>
                    <a:p>
                      <a:r>
                        <a:rPr lang="en-GB" sz="1200" dirty="0"/>
                        <a:t>Criteria</a:t>
                      </a:r>
                    </a:p>
                  </a:txBody>
                  <a:tcPr anchor="ctr">
                    <a:solidFill>
                      <a:schemeClr val="accent4"/>
                    </a:solidFill>
                  </a:tcPr>
                </a:tc>
                <a:tc>
                  <a:txBody>
                    <a:bodyPr/>
                    <a:lstStyle/>
                    <a:p>
                      <a:r>
                        <a:rPr lang="en-GB" sz="1200" dirty="0"/>
                        <a:t>Description</a:t>
                      </a:r>
                    </a:p>
                  </a:txBody>
                  <a:tcPr anchor="ctr">
                    <a:solidFill>
                      <a:schemeClr val="accent4"/>
                    </a:solidFill>
                  </a:tcPr>
                </a:tc>
                <a:extLst>
                  <a:ext uri="{0D108BD9-81ED-4DB2-BD59-A6C34878D82A}">
                    <a16:rowId xmlns:a16="http://schemas.microsoft.com/office/drawing/2014/main" val="1083061081"/>
                  </a:ext>
                </a:extLst>
              </a:tr>
              <a:tr h="1548000">
                <a:tc>
                  <a:txBody>
                    <a:bodyPr/>
                    <a:lstStyle/>
                    <a:p>
                      <a:r>
                        <a:rPr lang="en-GB" sz="1200" dirty="0">
                          <a:solidFill>
                            <a:schemeClr val="tx2"/>
                          </a:solidFill>
                        </a:rPr>
                        <a:t>Enhance coordination across other networks</a:t>
                      </a:r>
                    </a:p>
                  </a:txBody>
                  <a:tcPr>
                    <a:solidFill>
                      <a:schemeClr val="bg1">
                        <a:lumMod val="95000"/>
                      </a:schemeClr>
                    </a:solidFill>
                  </a:tcPr>
                </a:tc>
                <a:tc>
                  <a:txBody>
                    <a:bodyPr/>
                    <a:lstStyle/>
                    <a:p>
                      <a:pPr>
                        <a:spcBef>
                          <a:spcPts val="300"/>
                        </a:spcBef>
                        <a:spcAft>
                          <a:spcPts val="300"/>
                        </a:spcAft>
                      </a:pPr>
                      <a:r>
                        <a:rPr lang="en-GB" sz="1200" b="1" dirty="0">
                          <a:solidFill>
                            <a:schemeClr val="tx2"/>
                          </a:solidFill>
                        </a:rPr>
                        <a:t>Description: </a:t>
                      </a:r>
                      <a:r>
                        <a:rPr lang="en-GB" sz="1200" dirty="0">
                          <a:solidFill>
                            <a:schemeClr val="tx2"/>
                          </a:solidFill>
                        </a:rPr>
                        <a:t>Improved coordination across the systems is essential to deliver energy transition efficiently, this applies to both transmission-distribution coordination, as well as a wider cross-sector coordination. The FSO must take a holistic approach to network planning and consider what others are doing in this area, e.g. what regional solutions have already been considered to avoid duplication. </a:t>
                      </a:r>
                    </a:p>
                    <a:p>
                      <a:pPr>
                        <a:spcBef>
                          <a:spcPts val="300"/>
                        </a:spcBef>
                        <a:spcAft>
                          <a:spcPts val="300"/>
                        </a:spcAft>
                      </a:pPr>
                      <a:r>
                        <a:rPr lang="en-GB" sz="1200" b="1" dirty="0">
                          <a:solidFill>
                            <a:schemeClr val="tx2"/>
                          </a:solidFill>
                        </a:rPr>
                        <a:t>Use case: </a:t>
                      </a:r>
                      <a:r>
                        <a:rPr lang="en-GB" sz="1200" b="0" dirty="0">
                          <a:solidFill>
                            <a:schemeClr val="tx2"/>
                          </a:solidFill>
                        </a:rPr>
                        <a:t>In UC5, the FSO will have to advise on the best use of a newly connected nuclear plant. Among other factors, the FSO will have to consider the impact on other networks and how this might affect their development plans. For example, they will have to consider whole system impacts from a nuclear plant supplying power to a particular District Heating scheme.</a:t>
                      </a:r>
                      <a:endParaRPr lang="en-GB" sz="1200" dirty="0">
                        <a:solidFill>
                          <a:schemeClr val="tx2"/>
                        </a:solidFill>
                      </a:endParaRPr>
                    </a:p>
                    <a:p>
                      <a:pPr>
                        <a:spcBef>
                          <a:spcPts val="300"/>
                        </a:spcBef>
                        <a:spcAft>
                          <a:spcPts val="300"/>
                        </a:spcAft>
                      </a:pPr>
                      <a:r>
                        <a:rPr lang="en-GB" sz="1200" b="1" dirty="0">
                          <a:solidFill>
                            <a:schemeClr val="tx2"/>
                          </a:solidFill>
                        </a:rPr>
                        <a:t>Further recommendations: </a:t>
                      </a:r>
                      <a:r>
                        <a:rPr lang="en-GB" sz="1200" b="0" dirty="0">
                          <a:solidFill>
                            <a:schemeClr val="tx2"/>
                          </a:solidFill>
                        </a:rPr>
                        <a:t>Explore possible cross network databases </a:t>
                      </a:r>
                      <a:endParaRPr lang="en-GB" sz="1200" b="1" dirty="0">
                        <a:solidFill>
                          <a:schemeClr val="tx2"/>
                        </a:solidFill>
                      </a:endParaRPr>
                    </a:p>
                  </a:txBody>
                  <a:tcPr>
                    <a:solidFill>
                      <a:schemeClr val="bg1">
                        <a:lumMod val="95000"/>
                      </a:schemeClr>
                    </a:solidFill>
                  </a:tcPr>
                </a:tc>
                <a:extLst>
                  <a:ext uri="{0D108BD9-81ED-4DB2-BD59-A6C34878D82A}">
                    <a16:rowId xmlns:a16="http://schemas.microsoft.com/office/drawing/2014/main" val="608167754"/>
                  </a:ext>
                </a:extLst>
              </a:tr>
              <a:tr h="1548000">
                <a:tc>
                  <a:txBody>
                    <a:bodyPr/>
                    <a:lstStyle/>
                    <a:p>
                      <a:r>
                        <a:rPr lang="en-GB" sz="1200" dirty="0">
                          <a:solidFill>
                            <a:schemeClr val="tx2"/>
                          </a:solidFill>
                        </a:rPr>
                        <a:t>Enable Whole-System Ready Solutions</a:t>
                      </a:r>
                    </a:p>
                    <a:p>
                      <a:endParaRPr lang="en-GB" sz="1200" dirty="0">
                        <a:solidFill>
                          <a:schemeClr val="tx2"/>
                        </a:solidFill>
                      </a:endParaRPr>
                    </a:p>
                  </a:txBody>
                  <a:tcPr>
                    <a:solidFill>
                      <a:schemeClr val="bg1">
                        <a:lumMod val="95000"/>
                      </a:schemeClr>
                    </a:solidFill>
                  </a:tcPr>
                </a:tc>
                <a:tc>
                  <a:txBody>
                    <a:bodyPr/>
                    <a:lstStyle/>
                    <a:p>
                      <a:pPr>
                        <a:spcBef>
                          <a:spcPts val="300"/>
                        </a:spcBef>
                        <a:spcAft>
                          <a:spcPts val="300"/>
                        </a:spcAft>
                      </a:pPr>
                      <a:r>
                        <a:rPr lang="en-GB" sz="1200" b="1" dirty="0">
                          <a:solidFill>
                            <a:schemeClr val="tx2"/>
                          </a:solidFill>
                        </a:rPr>
                        <a:t>Description: </a:t>
                      </a:r>
                      <a:r>
                        <a:rPr lang="en-GB" sz="1200" b="0" dirty="0">
                          <a:solidFill>
                            <a:schemeClr val="tx2"/>
                          </a:solidFill>
                        </a:rPr>
                        <a:t>The e</a:t>
                      </a:r>
                      <a:r>
                        <a:rPr lang="en-GB" sz="1200" dirty="0">
                          <a:solidFill>
                            <a:schemeClr val="tx2"/>
                          </a:solidFill>
                        </a:rPr>
                        <a:t>nergy transition is an inherently complex and multifaceted  processes and cannot be approached by considering individual energy vectors and industry sectors in isolation. For example, the interdependency between electricity, gas/hydrogen, transport, water and industrial sectors is expected to increase in the future. Whilst not clearly in its Day 1 remit, the FSO would need to consider solution that are capable in the long run of accommodating or even optimising outcomes across these sectors.</a:t>
                      </a:r>
                    </a:p>
                    <a:p>
                      <a:pPr>
                        <a:spcBef>
                          <a:spcPts val="300"/>
                        </a:spcBef>
                        <a:spcAft>
                          <a:spcPts val="300"/>
                        </a:spcAft>
                      </a:pPr>
                      <a:r>
                        <a:rPr lang="en-GB" sz="1200" b="1" dirty="0">
                          <a:solidFill>
                            <a:schemeClr val="tx2"/>
                          </a:solidFill>
                        </a:rPr>
                        <a:t>Use case: </a:t>
                      </a:r>
                      <a:r>
                        <a:rPr lang="en-GB" sz="1200" dirty="0">
                          <a:solidFill>
                            <a:schemeClr val="tx2"/>
                          </a:solidFill>
                        </a:rPr>
                        <a:t>All use cases presented in this project are capable of considering whole-system solutions, but for this project, focus on networked energy.</a:t>
                      </a:r>
                    </a:p>
                    <a:p>
                      <a:pPr>
                        <a:spcBef>
                          <a:spcPts val="300"/>
                        </a:spcBef>
                        <a:spcAft>
                          <a:spcPts val="300"/>
                        </a:spcAft>
                      </a:pPr>
                      <a:r>
                        <a:rPr lang="en-GB" sz="1200" b="1" dirty="0">
                          <a:solidFill>
                            <a:schemeClr val="tx2"/>
                          </a:solidFill>
                        </a:rPr>
                        <a:t>Further recommendations: </a:t>
                      </a:r>
                      <a:r>
                        <a:rPr lang="en-GB" sz="1200" dirty="0">
                          <a:solidFill>
                            <a:schemeClr val="tx2"/>
                          </a:solidFill>
                        </a:rPr>
                        <a:t>See recommendations in section 5</a:t>
                      </a:r>
                    </a:p>
                  </a:txBody>
                  <a:tcPr>
                    <a:solidFill>
                      <a:schemeClr val="bg1">
                        <a:lumMod val="95000"/>
                      </a:schemeClr>
                    </a:solidFill>
                  </a:tcPr>
                </a:tc>
                <a:extLst>
                  <a:ext uri="{0D108BD9-81ED-4DB2-BD59-A6C34878D82A}">
                    <a16:rowId xmlns:a16="http://schemas.microsoft.com/office/drawing/2014/main" val="2970870828"/>
                  </a:ext>
                </a:extLst>
              </a:tr>
              <a:tr h="12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a:solidFill>
                            <a:schemeClr val="tx2"/>
                          </a:solidFill>
                        </a:rPr>
                        <a:t>Consider Environmental Impact</a:t>
                      </a:r>
                    </a:p>
                    <a:p>
                      <a:endParaRPr lang="en-GB" sz="1200">
                        <a:solidFill>
                          <a:schemeClr val="tx2"/>
                        </a:solidFill>
                      </a:endParaRPr>
                    </a:p>
                  </a:txBody>
                  <a:tcPr>
                    <a:solidFill>
                      <a:schemeClr val="bg1">
                        <a:lumMod val="95000"/>
                      </a:schemeClr>
                    </a:solidFill>
                  </a:tcPr>
                </a:tc>
                <a:tc>
                  <a:txBody>
                    <a:bodyPr/>
                    <a:lstStyle/>
                    <a:p>
                      <a:pPr>
                        <a:spcBef>
                          <a:spcPts val="300"/>
                        </a:spcBef>
                        <a:spcAft>
                          <a:spcPts val="300"/>
                        </a:spcAft>
                      </a:pPr>
                      <a:r>
                        <a:rPr lang="en-GB" sz="1200" b="1" dirty="0">
                          <a:solidFill>
                            <a:schemeClr val="tx2"/>
                          </a:solidFill>
                        </a:rPr>
                        <a:t>Description: </a:t>
                      </a:r>
                      <a:r>
                        <a:rPr lang="en-GB" sz="1200" dirty="0">
                          <a:solidFill>
                            <a:schemeClr val="tx2"/>
                          </a:solidFill>
                        </a:rPr>
                        <a:t>Above and beyond carbon emissions, the FSO must consider wider environmental impacts, such as, among others, air quality, biodiversity impacts, waste, water usage, and impacts on areas of natural beauty.</a:t>
                      </a:r>
                    </a:p>
                    <a:p>
                      <a:pPr>
                        <a:spcBef>
                          <a:spcPts val="300"/>
                        </a:spcBef>
                        <a:spcAft>
                          <a:spcPts val="300"/>
                        </a:spcAft>
                      </a:pPr>
                      <a:r>
                        <a:rPr lang="en-GB" sz="1200" b="1" dirty="0">
                          <a:solidFill>
                            <a:schemeClr val="tx2"/>
                          </a:solidFill>
                        </a:rPr>
                        <a:t>Use case: </a:t>
                      </a:r>
                      <a:r>
                        <a:rPr lang="en-GB" sz="1200" b="0" dirty="0">
                          <a:solidFill>
                            <a:schemeClr val="tx2"/>
                          </a:solidFill>
                        </a:rPr>
                        <a:t>All use cases enable consideration of environmental impacts from network planning options.  </a:t>
                      </a:r>
                      <a:endParaRPr lang="en-GB" sz="1200" dirty="0">
                        <a:solidFill>
                          <a:schemeClr val="tx2"/>
                        </a:solidFill>
                      </a:endParaRPr>
                    </a:p>
                    <a:p>
                      <a:pPr>
                        <a:spcBef>
                          <a:spcPts val="300"/>
                        </a:spcBef>
                        <a:spcAft>
                          <a:spcPts val="300"/>
                        </a:spcAft>
                      </a:pPr>
                      <a:r>
                        <a:rPr lang="en-GB" sz="1200" b="1" dirty="0">
                          <a:solidFill>
                            <a:schemeClr val="tx2"/>
                          </a:solidFill>
                        </a:rPr>
                        <a:t>Further recommendations: </a:t>
                      </a:r>
                      <a:r>
                        <a:rPr lang="en-GB" sz="1200" b="0" dirty="0">
                          <a:solidFill>
                            <a:schemeClr val="tx2"/>
                          </a:solidFill>
                        </a:rPr>
                        <a:t>Stakeholder feedback proposes a detailed </a:t>
                      </a:r>
                      <a:r>
                        <a:rPr lang="en-GB" sz="1200" dirty="0">
                          <a:solidFill>
                            <a:schemeClr val="tx2"/>
                          </a:solidFill>
                        </a:rPr>
                        <a:t>assessment of any use case should perform a full Environmental Impact Assessment (EIA), which would include a Habitant Regulations Assessment (HRA).</a:t>
                      </a:r>
                    </a:p>
                  </a:txBody>
                  <a:tcPr>
                    <a:solidFill>
                      <a:schemeClr val="bg1">
                        <a:lumMod val="95000"/>
                      </a:schemeClr>
                    </a:solidFill>
                  </a:tcPr>
                </a:tc>
                <a:extLst>
                  <a:ext uri="{0D108BD9-81ED-4DB2-BD59-A6C34878D82A}">
                    <a16:rowId xmlns:a16="http://schemas.microsoft.com/office/drawing/2014/main" val="3376086275"/>
                  </a:ext>
                </a:extLst>
              </a:tr>
            </a:tbl>
          </a:graphicData>
        </a:graphic>
      </p:graphicFrame>
      <p:sp>
        <p:nvSpPr>
          <p:cNvPr id="6" name="TextBox 5">
            <a:extLst>
              <a:ext uri="{FF2B5EF4-FFF2-40B4-BE49-F238E27FC236}">
                <a16:creationId xmlns:a16="http://schemas.microsoft.com/office/drawing/2014/main" id="{82EF5879-AE35-9342-8E1C-8BC7E71444E7}"/>
              </a:ext>
            </a:extLst>
          </p:cNvPr>
          <p:cNvSpPr txBox="1"/>
          <p:nvPr/>
        </p:nvSpPr>
        <p:spPr>
          <a:xfrm>
            <a:off x="539750" y="6161489"/>
            <a:ext cx="5289600" cy="138499"/>
          </a:xfrm>
          <a:prstGeom prst="rect">
            <a:avLst/>
          </a:prstGeom>
          <a:noFill/>
        </p:spPr>
        <p:txBody>
          <a:bodyPr wrap="square" lIns="0" tIns="0" rIns="0" bIns="0" rtlCol="0">
            <a:spAutoFit/>
          </a:bodyPr>
          <a:lstStyle/>
          <a:p>
            <a:pPr algn="l">
              <a:lnSpc>
                <a:spcPct val="100000"/>
              </a:lnSpc>
              <a:spcBef>
                <a:spcPts val="600"/>
              </a:spcBef>
            </a:pPr>
            <a:r>
              <a:rPr lang="en-GB" sz="900" b="1" dirty="0">
                <a:solidFill>
                  <a:schemeClr val="accent1"/>
                </a:solidFill>
              </a:rPr>
              <a:t>Table 4.9 – Detailed description of </a:t>
            </a:r>
            <a:r>
              <a:rPr lang="en-GB" sz="900" b="1" kern="1200" dirty="0">
                <a:solidFill>
                  <a:schemeClr val="tx2"/>
                </a:solidFill>
                <a:latin typeface="+mj-lt"/>
                <a:ea typeface="+mj-ea"/>
                <a:cs typeface="+mj-cs"/>
              </a:rPr>
              <a:t>Whole </a:t>
            </a:r>
            <a:r>
              <a:rPr lang="en-GB" sz="900" b="1" dirty="0">
                <a:solidFill>
                  <a:schemeClr val="tx2"/>
                </a:solidFill>
                <a:latin typeface="+mj-lt"/>
                <a:ea typeface="+mj-ea"/>
                <a:cs typeface="+mj-cs"/>
              </a:rPr>
              <a:t>System Impacts </a:t>
            </a:r>
            <a:r>
              <a:rPr lang="en-GB" sz="900" b="1" kern="1200" dirty="0">
                <a:solidFill>
                  <a:schemeClr val="tx2"/>
                </a:solidFill>
                <a:latin typeface="+mj-lt"/>
                <a:ea typeface="+mj-ea"/>
                <a:cs typeface="+mj-cs"/>
              </a:rPr>
              <a:t>criteria</a:t>
            </a:r>
            <a:endParaRPr lang="en-GB" sz="900" b="1" dirty="0">
              <a:solidFill>
                <a:schemeClr val="accent1"/>
              </a:solidFill>
            </a:endParaRPr>
          </a:p>
        </p:txBody>
      </p:sp>
    </p:spTree>
    <p:extLst>
      <p:ext uri="{BB962C8B-B14F-4D97-AF65-F5344CB8AC3E}">
        <p14:creationId xmlns:p14="http://schemas.microsoft.com/office/powerpoint/2010/main" val="243990666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488E8CB-D909-3AAE-E0A2-222906B54458}"/>
              </a:ext>
            </a:extLst>
          </p:cNvPr>
          <p:cNvSpPr>
            <a:spLocks noGrp="1"/>
          </p:cNvSpPr>
          <p:nvPr>
            <p:ph type="title"/>
          </p:nvPr>
        </p:nvSpPr>
        <p:spPr>
          <a:xfrm>
            <a:off x="540000" y="1536806"/>
            <a:ext cx="10489950" cy="3784387"/>
          </a:xfrm>
        </p:spPr>
        <p:txBody>
          <a:bodyPr/>
          <a:lstStyle/>
          <a:p>
            <a:r>
              <a:rPr lang="en-GB" sz="4800" dirty="0"/>
              <a:t>4.3 Principles – Illustrative Application</a:t>
            </a:r>
          </a:p>
        </p:txBody>
      </p:sp>
      <p:sp>
        <p:nvSpPr>
          <p:cNvPr id="5" name="Slide Number Placeholder 4">
            <a:extLst>
              <a:ext uri="{FF2B5EF4-FFF2-40B4-BE49-F238E27FC236}">
                <a16:creationId xmlns:a16="http://schemas.microsoft.com/office/drawing/2014/main" id="{3AD4D9C0-979C-3E17-73CD-10F2E900C3E8}"/>
              </a:ext>
            </a:extLst>
          </p:cNvPr>
          <p:cNvSpPr>
            <a:spLocks noGrp="1"/>
          </p:cNvSpPr>
          <p:nvPr>
            <p:ph type="sldNum" sz="quarter" idx="12"/>
          </p:nvPr>
        </p:nvSpPr>
        <p:spPr/>
        <p:txBody>
          <a:bodyPr/>
          <a:lstStyle/>
          <a:p>
            <a:fld id="{5BA07366-CB75-4AA8-9E5B-928B849F427C}" type="slidenum">
              <a:rPr lang="en-GB" smtClean="0"/>
              <a:t>49</a:t>
            </a:fld>
            <a:endParaRPr lang="en-GB"/>
          </a:p>
        </p:txBody>
      </p:sp>
    </p:spTree>
    <p:extLst>
      <p:ext uri="{BB962C8B-B14F-4D97-AF65-F5344CB8AC3E}">
        <p14:creationId xmlns:p14="http://schemas.microsoft.com/office/powerpoint/2010/main" val="27308003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AF9AE3-D549-784A-F579-A406B8543E22}"/>
              </a:ext>
            </a:extLst>
          </p:cNvPr>
          <p:cNvSpPr>
            <a:spLocks noGrp="1"/>
          </p:cNvSpPr>
          <p:nvPr>
            <p:ph type="title"/>
          </p:nvPr>
        </p:nvSpPr>
        <p:spPr>
          <a:xfrm>
            <a:off x="400409" y="365573"/>
            <a:ext cx="5018400" cy="936000"/>
          </a:xfrm>
        </p:spPr>
        <p:txBody>
          <a:bodyPr/>
          <a:lstStyle/>
          <a:p>
            <a:r>
              <a:rPr lang="en-GB" sz="3200" dirty="0"/>
              <a:t>Key Messages</a:t>
            </a:r>
          </a:p>
        </p:txBody>
      </p:sp>
      <p:sp>
        <p:nvSpPr>
          <p:cNvPr id="3" name="Text Placeholder 2">
            <a:extLst>
              <a:ext uri="{FF2B5EF4-FFF2-40B4-BE49-F238E27FC236}">
                <a16:creationId xmlns:a16="http://schemas.microsoft.com/office/drawing/2014/main" id="{84BF2D05-32CB-37DD-0FBE-6B41FD231FA7}"/>
              </a:ext>
            </a:extLst>
          </p:cNvPr>
          <p:cNvSpPr>
            <a:spLocks noGrp="1"/>
          </p:cNvSpPr>
          <p:nvPr>
            <p:ph type="body" sz="quarter" idx="14"/>
          </p:nvPr>
        </p:nvSpPr>
        <p:spPr>
          <a:xfrm>
            <a:off x="539751" y="1096910"/>
            <a:ext cx="5175250" cy="5221340"/>
          </a:xfrm>
        </p:spPr>
        <p:txBody>
          <a:bodyPr/>
          <a:lstStyle/>
          <a:p>
            <a:pPr algn="just"/>
            <a:endParaRPr lang="en-GB" sz="1200">
              <a:solidFill>
                <a:schemeClr val="tx2"/>
              </a:solidFill>
            </a:endParaRPr>
          </a:p>
          <a:p>
            <a:pPr algn="just"/>
            <a:endParaRPr lang="en-GB" sz="1200"/>
          </a:p>
        </p:txBody>
      </p:sp>
      <p:sp>
        <p:nvSpPr>
          <p:cNvPr id="5" name="Text Placeholder 4">
            <a:extLst>
              <a:ext uri="{FF2B5EF4-FFF2-40B4-BE49-F238E27FC236}">
                <a16:creationId xmlns:a16="http://schemas.microsoft.com/office/drawing/2014/main" id="{A0048F9C-0B34-A1E2-84F4-227804B3EC8A}"/>
              </a:ext>
            </a:extLst>
          </p:cNvPr>
          <p:cNvSpPr>
            <a:spLocks noGrp="1"/>
          </p:cNvSpPr>
          <p:nvPr>
            <p:ph type="body" sz="quarter" idx="23"/>
          </p:nvPr>
        </p:nvSpPr>
        <p:spPr>
          <a:xfrm>
            <a:off x="6555426" y="1007750"/>
            <a:ext cx="5018400" cy="4306992"/>
          </a:xfrm>
        </p:spPr>
        <p:txBody>
          <a:bodyPr/>
          <a:lstStyle/>
          <a:p>
            <a:pPr algn="just"/>
            <a:endParaRPr lang="en-GB" sz="1200"/>
          </a:p>
        </p:txBody>
      </p:sp>
      <p:sp>
        <p:nvSpPr>
          <p:cNvPr id="6" name="Slide Number Placeholder 5">
            <a:extLst>
              <a:ext uri="{FF2B5EF4-FFF2-40B4-BE49-F238E27FC236}">
                <a16:creationId xmlns:a16="http://schemas.microsoft.com/office/drawing/2014/main" id="{9DFF40BD-D3B0-5DDA-9ADC-F218127198BD}"/>
              </a:ext>
            </a:extLst>
          </p:cNvPr>
          <p:cNvSpPr>
            <a:spLocks noGrp="1"/>
          </p:cNvSpPr>
          <p:nvPr>
            <p:ph type="sldNum" sz="quarter" idx="12"/>
          </p:nvPr>
        </p:nvSpPr>
        <p:spPr/>
        <p:txBody>
          <a:bodyPr/>
          <a:lstStyle/>
          <a:p>
            <a:fld id="{5BA07366-CB75-4AA8-9E5B-928B849F427C}" type="slidenum">
              <a:rPr lang="en-GB" smtClean="0"/>
              <a:t>5</a:t>
            </a:fld>
            <a:endParaRPr lang="en-GB"/>
          </a:p>
        </p:txBody>
      </p:sp>
      <p:sp>
        <p:nvSpPr>
          <p:cNvPr id="7" name="Rectangle 6">
            <a:extLst>
              <a:ext uri="{FF2B5EF4-FFF2-40B4-BE49-F238E27FC236}">
                <a16:creationId xmlns:a16="http://schemas.microsoft.com/office/drawing/2014/main" id="{3F5FED11-A1E2-D90D-55F7-2EA764B3D0E5}"/>
              </a:ext>
            </a:extLst>
          </p:cNvPr>
          <p:cNvSpPr/>
          <p:nvPr/>
        </p:nvSpPr>
        <p:spPr>
          <a:xfrm>
            <a:off x="7152640" y="701040"/>
            <a:ext cx="45719" cy="45719"/>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8" name="Text Placeholder 2">
            <a:extLst>
              <a:ext uri="{FF2B5EF4-FFF2-40B4-BE49-F238E27FC236}">
                <a16:creationId xmlns:a16="http://schemas.microsoft.com/office/drawing/2014/main" id="{C60A1B9D-85C7-A0BC-84E7-FD6B4D9E9DC4}"/>
              </a:ext>
            </a:extLst>
          </p:cNvPr>
          <p:cNvSpPr txBox="1">
            <a:spLocks/>
          </p:cNvSpPr>
          <p:nvPr/>
        </p:nvSpPr>
        <p:spPr>
          <a:xfrm>
            <a:off x="461326" y="1096910"/>
            <a:ext cx="5175250" cy="5221340"/>
          </a:xfrm>
          <a:prstGeom prst="rect">
            <a:avLst/>
          </a:prstGeom>
        </p:spPr>
        <p:txBody>
          <a:bodyPr vert="horz" lIns="0" tIns="0" rIns="0" bIns="0" rtlCol="0">
            <a:noAutofit/>
          </a:bodyPr>
          <a:lstStyle>
            <a:lvl1pPr marL="180000" indent="-180000" algn="l" defTabSz="914400" rtl="0" eaLnBrk="1" latinLnBrk="0" hangingPunct="1">
              <a:lnSpc>
                <a:spcPct val="100000"/>
              </a:lnSpc>
              <a:spcBef>
                <a:spcPts val="1200"/>
              </a:spcBef>
              <a:buClrTx/>
              <a:buFont typeface="Arial" panose="020B0604020202020204" pitchFamily="34" charset="0"/>
              <a:buChar char="•"/>
              <a:defRPr sz="2000" b="0" kern="1200">
                <a:solidFill>
                  <a:schemeClr val="accent1"/>
                </a:solidFill>
                <a:latin typeface="+mn-lt"/>
                <a:ea typeface="+mn-ea"/>
                <a:cs typeface="+mn-cs"/>
              </a:defRPr>
            </a:lvl1pPr>
            <a:lvl2pPr marL="360000" indent="-180000" algn="l" defTabSz="914400" rtl="0" eaLnBrk="1" latinLnBrk="0" hangingPunct="1">
              <a:lnSpc>
                <a:spcPct val="100000"/>
              </a:lnSpc>
              <a:spcBef>
                <a:spcPts val="600"/>
              </a:spcBef>
              <a:buClrTx/>
              <a:buFont typeface="Arial" panose="020B0604020202020204" pitchFamily="34" charset="0"/>
              <a:buChar char="•"/>
              <a:defRPr sz="1800" kern="1200">
                <a:solidFill>
                  <a:schemeClr val="accent1"/>
                </a:solidFill>
                <a:latin typeface="+mn-lt"/>
                <a:ea typeface="+mn-ea"/>
                <a:cs typeface="+mn-cs"/>
              </a:defRPr>
            </a:lvl2pPr>
            <a:lvl3pPr marL="540000" indent="-180000" algn="l" defTabSz="914400" rtl="0" eaLnBrk="1" latinLnBrk="0" hangingPunct="1">
              <a:lnSpc>
                <a:spcPct val="100000"/>
              </a:lnSpc>
              <a:spcBef>
                <a:spcPts val="600"/>
              </a:spcBef>
              <a:buClrTx/>
              <a:buFont typeface="Arial" panose="020B0604020202020204" pitchFamily="34" charset="0"/>
              <a:buChar char="•"/>
              <a:defRPr sz="1600" kern="1200">
                <a:solidFill>
                  <a:schemeClr val="accent1"/>
                </a:solidFill>
                <a:latin typeface="+mn-lt"/>
                <a:ea typeface="+mn-ea"/>
                <a:cs typeface="+mn-cs"/>
              </a:defRPr>
            </a:lvl3pPr>
            <a:lvl4pPr marL="0" indent="0" algn="l" defTabSz="914400" rtl="0" eaLnBrk="1" latinLnBrk="0" hangingPunct="1">
              <a:lnSpc>
                <a:spcPct val="90000"/>
              </a:lnSpc>
              <a:spcBef>
                <a:spcPts val="600"/>
              </a:spcBef>
              <a:buClrTx/>
              <a:buFont typeface="Arial" panose="020B0604020202020204" pitchFamily="34" charset="0"/>
              <a:buChar char="​"/>
              <a:defRPr sz="2000" b="1" kern="1200">
                <a:solidFill>
                  <a:schemeClr val="accent1"/>
                </a:solidFill>
                <a:latin typeface="+mn-lt"/>
                <a:ea typeface="+mn-ea"/>
                <a:cs typeface="+mn-cs"/>
              </a:defRPr>
            </a:lvl4pPr>
            <a:lvl5pPr marL="0" indent="0" algn="l" defTabSz="914400" rtl="0" eaLnBrk="1" latinLnBrk="0" hangingPunct="1">
              <a:lnSpc>
                <a:spcPct val="100000"/>
              </a:lnSpc>
              <a:spcBef>
                <a:spcPts val="1200"/>
              </a:spcBef>
              <a:buClrTx/>
              <a:buFont typeface="Arial" panose="020B0604020202020204" pitchFamily="34" charset="0"/>
              <a:buChar char="​"/>
              <a:defRPr sz="2000" kern="1200">
                <a:solidFill>
                  <a:schemeClr val="accent1"/>
                </a:solidFill>
                <a:latin typeface="+mn-lt"/>
                <a:ea typeface="+mn-ea"/>
                <a:cs typeface="+mn-cs"/>
              </a:defRPr>
            </a:lvl5pPr>
            <a:lvl6pPr marL="0" indent="0" algn="l" defTabSz="914400" rtl="0" eaLnBrk="1" latinLnBrk="0" hangingPunct="1">
              <a:spcBef>
                <a:spcPts val="600"/>
              </a:spcBef>
              <a:buFont typeface="Arial" panose="020B0604020202020204" pitchFamily="34" charset="0"/>
              <a:buChar char="​"/>
              <a:defRPr sz="1000" b="1" kern="1200">
                <a:solidFill>
                  <a:schemeClr val="accent1"/>
                </a:solidFill>
                <a:latin typeface="+mn-lt"/>
                <a:ea typeface="+mn-ea"/>
                <a:cs typeface="+mn-cs"/>
              </a:defRPr>
            </a:lvl6pPr>
            <a:lvl7pPr marL="0" indent="0" algn="l" defTabSz="914400" rtl="0" eaLnBrk="1" latinLnBrk="0" hangingPunct="1">
              <a:spcBef>
                <a:spcPts val="600"/>
              </a:spcBef>
              <a:buFont typeface="Arial" panose="020B0604020202020204" pitchFamily="34" charset="0"/>
              <a:buChar char="​"/>
              <a:defRPr sz="1000" kern="1200">
                <a:solidFill>
                  <a:schemeClr val="accent1"/>
                </a:solidFill>
                <a:latin typeface="+mn-lt"/>
                <a:ea typeface="+mn-ea"/>
                <a:cs typeface="+mn-cs"/>
              </a:defRPr>
            </a:lvl7pPr>
            <a:lvl8pPr marL="180000" indent="-180000" algn="l" defTabSz="914400" rtl="0" eaLnBrk="1" latinLnBrk="0" hangingPunct="1">
              <a:spcBef>
                <a:spcPts val="600"/>
              </a:spcBef>
              <a:buFont typeface="Arial" pitchFamily="34" charset="0"/>
              <a:buChar char="•"/>
              <a:defRPr sz="1000" kern="1200">
                <a:solidFill>
                  <a:schemeClr val="accent1"/>
                </a:solidFill>
                <a:latin typeface="+mn-lt"/>
                <a:ea typeface="+mn-ea"/>
                <a:cs typeface="+mn-cs"/>
              </a:defRPr>
            </a:lvl8pPr>
            <a:lvl9pPr marL="0" indent="0" algn="l" defTabSz="914400" rtl="0" eaLnBrk="1" latinLnBrk="0" hangingPunct="1">
              <a:lnSpc>
                <a:spcPct val="83000"/>
              </a:lnSpc>
              <a:spcBef>
                <a:spcPts val="0"/>
              </a:spcBef>
              <a:buFont typeface="Arial" panose="020B0604020202020204" pitchFamily="34" charset="0"/>
              <a:buChar char="​"/>
              <a:defRPr sz="6000" b="1" kern="1200" spc="-300" baseline="0">
                <a:solidFill>
                  <a:schemeClr val="accent1"/>
                </a:solidFill>
                <a:latin typeface="+mn-lt"/>
                <a:ea typeface="+mn-ea"/>
                <a:cs typeface="+mn-cs"/>
              </a:defRPr>
            </a:lvl9pPr>
          </a:lstStyle>
          <a:p>
            <a:pPr algn="just"/>
            <a:endParaRPr lang="en-GB" sz="1200"/>
          </a:p>
        </p:txBody>
      </p:sp>
      <p:sp>
        <p:nvSpPr>
          <p:cNvPr id="4" name="Text Placeholder 2">
            <a:extLst>
              <a:ext uri="{FF2B5EF4-FFF2-40B4-BE49-F238E27FC236}">
                <a16:creationId xmlns:a16="http://schemas.microsoft.com/office/drawing/2014/main" id="{F0019239-9CE9-0B54-A4CB-84AF68304655}"/>
              </a:ext>
            </a:extLst>
          </p:cNvPr>
          <p:cNvSpPr txBox="1">
            <a:spLocks/>
          </p:cNvSpPr>
          <p:nvPr/>
        </p:nvSpPr>
        <p:spPr>
          <a:xfrm>
            <a:off x="400408" y="948632"/>
            <a:ext cx="5536843" cy="5491767"/>
          </a:xfrm>
          <a:prstGeom prst="rect">
            <a:avLst/>
          </a:prstGeom>
        </p:spPr>
        <p:txBody>
          <a:bodyPr vert="horz" lIns="0" tIns="0" rIns="0" bIns="0" rtlCol="0" anchor="t">
            <a:noAutofit/>
          </a:bodyPr>
          <a:lstStyle>
            <a:lvl1pPr marL="180000" indent="-180000" algn="l" defTabSz="914400" rtl="0" eaLnBrk="1" latinLnBrk="0" hangingPunct="1">
              <a:lnSpc>
                <a:spcPct val="100000"/>
              </a:lnSpc>
              <a:spcBef>
                <a:spcPts val="1200"/>
              </a:spcBef>
              <a:buClrTx/>
              <a:buFont typeface="Arial" panose="020B0604020202020204" pitchFamily="34" charset="0"/>
              <a:buChar char="•"/>
              <a:defRPr sz="2000" b="0" kern="1200">
                <a:solidFill>
                  <a:schemeClr val="accent1"/>
                </a:solidFill>
                <a:latin typeface="+mn-lt"/>
                <a:ea typeface="+mn-ea"/>
                <a:cs typeface="+mn-cs"/>
              </a:defRPr>
            </a:lvl1pPr>
            <a:lvl2pPr marL="360000" indent="-180000" algn="l" defTabSz="914400" rtl="0" eaLnBrk="1" latinLnBrk="0" hangingPunct="1">
              <a:lnSpc>
                <a:spcPct val="100000"/>
              </a:lnSpc>
              <a:spcBef>
                <a:spcPts val="600"/>
              </a:spcBef>
              <a:buClrTx/>
              <a:buFont typeface="Arial" panose="020B0604020202020204" pitchFamily="34" charset="0"/>
              <a:buChar char="•"/>
              <a:defRPr sz="1800" kern="1200">
                <a:solidFill>
                  <a:schemeClr val="accent1"/>
                </a:solidFill>
                <a:latin typeface="+mn-lt"/>
                <a:ea typeface="+mn-ea"/>
                <a:cs typeface="+mn-cs"/>
              </a:defRPr>
            </a:lvl2pPr>
            <a:lvl3pPr marL="540000" indent="-180000" algn="l" defTabSz="914400" rtl="0" eaLnBrk="1" latinLnBrk="0" hangingPunct="1">
              <a:lnSpc>
                <a:spcPct val="100000"/>
              </a:lnSpc>
              <a:spcBef>
                <a:spcPts val="600"/>
              </a:spcBef>
              <a:buClrTx/>
              <a:buFont typeface="Arial" panose="020B0604020202020204" pitchFamily="34" charset="0"/>
              <a:buChar char="•"/>
              <a:defRPr sz="1600" kern="1200">
                <a:solidFill>
                  <a:schemeClr val="accent1"/>
                </a:solidFill>
                <a:latin typeface="+mn-lt"/>
                <a:ea typeface="+mn-ea"/>
                <a:cs typeface="+mn-cs"/>
              </a:defRPr>
            </a:lvl3pPr>
            <a:lvl4pPr marL="0" indent="0" algn="l" defTabSz="914400" rtl="0" eaLnBrk="1" latinLnBrk="0" hangingPunct="1">
              <a:lnSpc>
                <a:spcPct val="90000"/>
              </a:lnSpc>
              <a:spcBef>
                <a:spcPts val="600"/>
              </a:spcBef>
              <a:buClrTx/>
              <a:buFont typeface="Arial" panose="020B0604020202020204" pitchFamily="34" charset="0"/>
              <a:buChar char="​"/>
              <a:defRPr sz="2000" b="1" kern="1200">
                <a:solidFill>
                  <a:schemeClr val="accent1"/>
                </a:solidFill>
                <a:latin typeface="+mn-lt"/>
                <a:ea typeface="+mn-ea"/>
                <a:cs typeface="+mn-cs"/>
              </a:defRPr>
            </a:lvl4pPr>
            <a:lvl5pPr marL="0" indent="0" algn="l" defTabSz="914400" rtl="0" eaLnBrk="1" latinLnBrk="0" hangingPunct="1">
              <a:lnSpc>
                <a:spcPct val="100000"/>
              </a:lnSpc>
              <a:spcBef>
                <a:spcPts val="1200"/>
              </a:spcBef>
              <a:buClrTx/>
              <a:buFont typeface="Arial" panose="020B0604020202020204" pitchFamily="34" charset="0"/>
              <a:buChar char="​"/>
              <a:defRPr sz="2000" kern="1200">
                <a:solidFill>
                  <a:schemeClr val="accent1"/>
                </a:solidFill>
                <a:latin typeface="+mn-lt"/>
                <a:ea typeface="+mn-ea"/>
                <a:cs typeface="+mn-cs"/>
              </a:defRPr>
            </a:lvl5pPr>
            <a:lvl6pPr marL="0" indent="0" algn="l" defTabSz="914400" rtl="0" eaLnBrk="1" latinLnBrk="0" hangingPunct="1">
              <a:spcBef>
                <a:spcPts val="600"/>
              </a:spcBef>
              <a:buFont typeface="Arial" panose="020B0604020202020204" pitchFamily="34" charset="0"/>
              <a:buChar char="​"/>
              <a:defRPr sz="1000" b="1" kern="1200">
                <a:solidFill>
                  <a:schemeClr val="accent1"/>
                </a:solidFill>
                <a:latin typeface="+mn-lt"/>
                <a:ea typeface="+mn-ea"/>
                <a:cs typeface="+mn-cs"/>
              </a:defRPr>
            </a:lvl6pPr>
            <a:lvl7pPr marL="0" indent="0" algn="l" defTabSz="914400" rtl="0" eaLnBrk="1" latinLnBrk="0" hangingPunct="1">
              <a:spcBef>
                <a:spcPts val="600"/>
              </a:spcBef>
              <a:buFont typeface="Arial" panose="020B0604020202020204" pitchFamily="34" charset="0"/>
              <a:buChar char="​"/>
              <a:defRPr sz="1000" kern="1200">
                <a:solidFill>
                  <a:schemeClr val="accent1"/>
                </a:solidFill>
                <a:latin typeface="+mn-lt"/>
                <a:ea typeface="+mn-ea"/>
                <a:cs typeface="+mn-cs"/>
              </a:defRPr>
            </a:lvl7pPr>
            <a:lvl8pPr marL="180000" indent="-180000" algn="l" defTabSz="914400" rtl="0" eaLnBrk="1" latinLnBrk="0" hangingPunct="1">
              <a:spcBef>
                <a:spcPts val="600"/>
              </a:spcBef>
              <a:buFont typeface="Arial" pitchFamily="34" charset="0"/>
              <a:buChar char="•"/>
              <a:defRPr sz="1000" kern="1200">
                <a:solidFill>
                  <a:schemeClr val="accent1"/>
                </a:solidFill>
                <a:latin typeface="+mn-lt"/>
                <a:ea typeface="+mn-ea"/>
                <a:cs typeface="+mn-cs"/>
              </a:defRPr>
            </a:lvl8pPr>
            <a:lvl9pPr marL="0" indent="0" algn="l" defTabSz="914400" rtl="0" eaLnBrk="1" latinLnBrk="0" hangingPunct="1">
              <a:lnSpc>
                <a:spcPct val="83000"/>
              </a:lnSpc>
              <a:spcBef>
                <a:spcPts val="0"/>
              </a:spcBef>
              <a:buFont typeface="Arial" panose="020B0604020202020204" pitchFamily="34" charset="0"/>
              <a:buChar char="​"/>
              <a:defRPr sz="6000" b="1" kern="1200" spc="-300" baseline="0">
                <a:solidFill>
                  <a:schemeClr val="accent1"/>
                </a:solidFill>
                <a:latin typeface="+mn-lt"/>
                <a:ea typeface="+mn-ea"/>
                <a:cs typeface="+mn-cs"/>
              </a:defRPr>
            </a:lvl9pPr>
          </a:lstStyle>
          <a:p>
            <a:pPr marL="179705" indent="-179705" algn="just">
              <a:buFont typeface="Wingdings" panose="05000000000000000000" pitchFamily="2" charset="2"/>
              <a:buChar char="Ø"/>
            </a:pPr>
            <a:r>
              <a:rPr lang="en-GB" sz="1200" dirty="0">
                <a:latin typeface="+mj-lt"/>
                <a:ea typeface="SimSun"/>
              </a:rPr>
              <a:t>Whole energy system planning is a complex process that involves collaboration between multiple stakeholders and requires the FSO to appraise multi-vector energy options and their respective trade-offs to recommend the optimal network infrastructure solution.</a:t>
            </a:r>
            <a:endParaRPr lang="en-US" dirty="0">
              <a:ea typeface="SimSun"/>
            </a:endParaRPr>
          </a:p>
          <a:p>
            <a:pPr marL="179705" indent="-179705" algn="just">
              <a:buFont typeface="Wingdings" panose="05000000000000000000" pitchFamily="2" charset="2"/>
              <a:buChar char="Ø"/>
            </a:pPr>
            <a:r>
              <a:rPr lang="en-GB" sz="1200" dirty="0">
                <a:latin typeface="+mj-lt"/>
                <a:ea typeface="SimSun"/>
              </a:rPr>
              <a:t>To enable whole energy system planning, the ESO and collective stakeholders will have to continue bridging the gap </a:t>
            </a:r>
            <a:r>
              <a:rPr lang="en-GB" sz="1200" dirty="0"/>
              <a:t>in knowledge and develop new cross-vector capabilities in data, processes, resources, and tools. </a:t>
            </a:r>
            <a:endParaRPr lang="en-GB" sz="1200" dirty="0">
              <a:cs typeface="Arial"/>
            </a:endParaRPr>
          </a:p>
          <a:p>
            <a:pPr marL="0" indent="0">
              <a:buNone/>
            </a:pPr>
            <a:r>
              <a:rPr lang="en-GB" sz="1200" b="1" dirty="0"/>
              <a:t>As a priority, the next steps for the FSO are to:</a:t>
            </a:r>
            <a:endParaRPr lang="en-GB" sz="1200" b="1" dirty="0">
              <a:cs typeface="Arial"/>
            </a:endParaRPr>
          </a:p>
          <a:p>
            <a:pPr algn="just"/>
            <a:r>
              <a:rPr lang="en-GB" sz="1200" dirty="0"/>
              <a:t>Continue coordinating with National Gas Transmission (NGT) to establish the basis for future collaboration, systems and data sharing, and skills development;</a:t>
            </a:r>
            <a:endParaRPr lang="en-GB" sz="1200" dirty="0">
              <a:cs typeface="Arial"/>
            </a:endParaRPr>
          </a:p>
          <a:p>
            <a:pPr algn="just"/>
            <a:r>
              <a:rPr lang="en-GB" sz="1200" dirty="0"/>
              <a:t>Co-ordinate closely with Ofgem and DESNZ to drive/support policy decisions that will ensure effective implementation and operation of the FSO; </a:t>
            </a:r>
            <a:endParaRPr lang="en-GB" sz="1200" dirty="0">
              <a:cs typeface="Arial"/>
            </a:endParaRPr>
          </a:p>
          <a:p>
            <a:pPr algn="just"/>
            <a:r>
              <a:rPr lang="en-GB" sz="1200" dirty="0"/>
              <a:t>Continue engaging closely with other stakeholders (e.g., TOs; DNOs; GDNs) to establish the basis for future collaboration as well as systems and data sharing, including alignment with previous work on the Centralised Strategic Network Planning (CSNP) process; </a:t>
            </a:r>
            <a:endParaRPr lang="en-GB" sz="1200" dirty="0">
              <a:cs typeface="Arial"/>
            </a:endParaRPr>
          </a:p>
          <a:p>
            <a:pPr algn="just"/>
            <a:r>
              <a:rPr lang="en-GB" sz="1200" dirty="0"/>
              <a:t>Develop new (and/or improved) data building, gathering and exchange processes and protocols, as well as develop IT-based solutions to be in place  in time to support the FSO role; </a:t>
            </a:r>
            <a:endParaRPr lang="en-GB" sz="1200" dirty="0">
              <a:cs typeface="Arial"/>
            </a:endParaRPr>
          </a:p>
          <a:p>
            <a:pPr algn="just"/>
            <a:r>
              <a:rPr lang="en-GB" sz="1200" dirty="0"/>
              <a:t>Develop a detailed whole energy system planning processes to enable the unbiased and effective options assessment and network planning process; and</a:t>
            </a:r>
          </a:p>
          <a:p>
            <a:pPr algn="just"/>
            <a:r>
              <a:rPr lang="en-GB" sz="1200" dirty="0"/>
              <a:t>Develop the tools and processes needed for its options assessment process. </a:t>
            </a:r>
            <a:endParaRPr lang="en-GB" sz="1200" dirty="0">
              <a:cs typeface="Arial"/>
            </a:endParaRPr>
          </a:p>
          <a:p>
            <a:pPr marL="179705" indent="-179705" algn="just">
              <a:buFont typeface="Wingdings" panose="05000000000000000000" pitchFamily="2" charset="2"/>
              <a:buChar char="Ø"/>
            </a:pPr>
            <a:endParaRPr lang="en-GB" sz="1200" dirty="0">
              <a:cs typeface="Arial"/>
            </a:endParaRPr>
          </a:p>
          <a:p>
            <a:pPr marL="179705" indent="-179705" algn="just">
              <a:buFont typeface="Wingdings" panose="05000000000000000000" pitchFamily="2" charset="2"/>
              <a:buChar char="Ø"/>
            </a:pPr>
            <a:endParaRPr lang="en-GB" sz="1200" dirty="0">
              <a:cs typeface="Arial"/>
            </a:endParaRPr>
          </a:p>
          <a:p>
            <a:pPr marL="0" indent="0" algn="just">
              <a:buFont typeface="Arial" panose="020B0604020202020204" pitchFamily="34" charset="0"/>
              <a:buNone/>
            </a:pPr>
            <a:endParaRPr lang="en-GB" sz="1200" dirty="0">
              <a:solidFill>
                <a:schemeClr val="tx2"/>
              </a:solidFill>
            </a:endParaRPr>
          </a:p>
          <a:p>
            <a:pPr marL="179705" indent="-179705" algn="just"/>
            <a:endParaRPr lang="en-GB" sz="1200" dirty="0">
              <a:cs typeface="Arial"/>
            </a:endParaRPr>
          </a:p>
        </p:txBody>
      </p:sp>
      <p:pic>
        <p:nvPicPr>
          <p:cNvPr id="9" name="Picture 8" descr="A white building with blue writing next to several wind turbines&#10;&#10;Description automatically generated">
            <a:extLst>
              <a:ext uri="{FF2B5EF4-FFF2-40B4-BE49-F238E27FC236}">
                <a16:creationId xmlns:a16="http://schemas.microsoft.com/office/drawing/2014/main" id="{7C152ED8-00BA-D4C4-9706-0707D4AA652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7701" b="17677"/>
          <a:stretch/>
        </p:blipFill>
        <p:spPr>
          <a:xfrm>
            <a:off x="6096000" y="0"/>
            <a:ext cx="6096000" cy="6858000"/>
          </a:xfrm>
          <a:prstGeom prst="rect">
            <a:avLst/>
          </a:prstGeom>
        </p:spPr>
      </p:pic>
    </p:spTree>
    <p:extLst>
      <p:ext uri="{BB962C8B-B14F-4D97-AF65-F5344CB8AC3E}">
        <p14:creationId xmlns:p14="http://schemas.microsoft.com/office/powerpoint/2010/main" val="152200975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A464C-9DCD-04EB-DE5E-9B48A90FD00B}"/>
              </a:ext>
            </a:extLst>
          </p:cNvPr>
          <p:cNvSpPr>
            <a:spLocks noGrp="1"/>
          </p:cNvSpPr>
          <p:nvPr>
            <p:ph type="title"/>
          </p:nvPr>
        </p:nvSpPr>
        <p:spPr>
          <a:xfrm>
            <a:off x="539750" y="539750"/>
            <a:ext cx="11110914" cy="517263"/>
          </a:xfrm>
        </p:spPr>
        <p:txBody>
          <a:bodyPr/>
          <a:lstStyle/>
          <a:p>
            <a:r>
              <a:rPr lang="en-GB" sz="3200" dirty="0"/>
              <a:t>Applying the principles to Use Case 1</a:t>
            </a:r>
          </a:p>
        </p:txBody>
      </p:sp>
      <p:sp>
        <p:nvSpPr>
          <p:cNvPr id="4" name="Date Placeholder 3">
            <a:extLst>
              <a:ext uri="{FF2B5EF4-FFF2-40B4-BE49-F238E27FC236}">
                <a16:creationId xmlns:a16="http://schemas.microsoft.com/office/drawing/2014/main" id="{99974884-E5D6-1184-32A5-36DEF5960D29}"/>
              </a:ext>
            </a:extLst>
          </p:cNvPr>
          <p:cNvSpPr>
            <a:spLocks noGrp="1"/>
          </p:cNvSpPr>
          <p:nvPr>
            <p:ph type="dt" sz="half" idx="10"/>
          </p:nvPr>
        </p:nvSpPr>
        <p:spPr/>
        <p:txBody>
          <a:bodyPr/>
          <a:lstStyle/>
          <a:p>
            <a:fld id="{E97BEA22-FED5-49C5-A1AD-AC94B0DA6FF9}" type="datetime4">
              <a:rPr lang="en-GB" smtClean="0"/>
              <a:t>23 January 2024</a:t>
            </a:fld>
            <a:endParaRPr lang="en-GB"/>
          </a:p>
        </p:txBody>
      </p:sp>
      <p:sp>
        <p:nvSpPr>
          <p:cNvPr id="5" name="Slide Number Placeholder 4">
            <a:extLst>
              <a:ext uri="{FF2B5EF4-FFF2-40B4-BE49-F238E27FC236}">
                <a16:creationId xmlns:a16="http://schemas.microsoft.com/office/drawing/2014/main" id="{B9AF9C38-CE8A-171D-AEB7-CD7AFB46F995}"/>
              </a:ext>
            </a:extLst>
          </p:cNvPr>
          <p:cNvSpPr>
            <a:spLocks noGrp="1"/>
          </p:cNvSpPr>
          <p:nvPr>
            <p:ph type="sldNum" sz="quarter" idx="12"/>
          </p:nvPr>
        </p:nvSpPr>
        <p:spPr/>
        <p:txBody>
          <a:bodyPr/>
          <a:lstStyle/>
          <a:p>
            <a:fld id="{5BA07366-CB75-4AA8-9E5B-928B849F427C}" type="slidenum">
              <a:rPr lang="en-GB" smtClean="0"/>
              <a:t>50</a:t>
            </a:fld>
            <a:endParaRPr lang="en-GB"/>
          </a:p>
        </p:txBody>
      </p:sp>
      <p:sp>
        <p:nvSpPr>
          <p:cNvPr id="6" name="Content Placeholder 5">
            <a:extLst>
              <a:ext uri="{FF2B5EF4-FFF2-40B4-BE49-F238E27FC236}">
                <a16:creationId xmlns:a16="http://schemas.microsoft.com/office/drawing/2014/main" id="{62331C5F-EBCB-FE31-81DF-8BEC26488D51}"/>
              </a:ext>
            </a:extLst>
          </p:cNvPr>
          <p:cNvSpPr>
            <a:spLocks noGrp="1"/>
          </p:cNvSpPr>
          <p:nvPr>
            <p:ph idx="1"/>
          </p:nvPr>
        </p:nvSpPr>
        <p:spPr>
          <a:xfrm>
            <a:off x="446275" y="1393564"/>
            <a:ext cx="11110914" cy="4649018"/>
          </a:xfrm>
        </p:spPr>
        <p:txBody>
          <a:bodyPr vert="horz" lIns="0" tIns="0" rIns="0" bIns="0" numCol="2" spcCol="360000" rtlCol="0">
            <a:noAutofit/>
          </a:bodyPr>
          <a:lstStyle/>
          <a:p>
            <a:pPr marL="0" indent="0" algn="just">
              <a:spcBef>
                <a:spcPts val="600"/>
              </a:spcBef>
              <a:buNone/>
            </a:pPr>
            <a:r>
              <a:rPr lang="en-GB" sz="1200" dirty="0"/>
              <a:t>To provide a more tangible example of how the FSO could apply the principles to inform its assessment and recommendations , we have elaborated Use Case 1 which looks into maximising the wind capacity built and the energy recovery from that capacity under specific constraints.  </a:t>
            </a:r>
          </a:p>
          <a:p>
            <a:pPr marL="0" indent="0" algn="just">
              <a:spcBef>
                <a:spcPts val="600"/>
              </a:spcBef>
              <a:buNone/>
            </a:pPr>
            <a:endParaRPr lang="en-GB" sz="1200" dirty="0"/>
          </a:p>
          <a:p>
            <a:pPr marL="0" indent="0" algn="just">
              <a:spcBef>
                <a:spcPts val="600"/>
              </a:spcBef>
              <a:buNone/>
            </a:pPr>
            <a:endParaRPr lang="en-GB" sz="1200" dirty="0"/>
          </a:p>
          <a:p>
            <a:pPr marL="0" indent="0" algn="just">
              <a:spcBef>
                <a:spcPts val="600"/>
              </a:spcBef>
              <a:buNone/>
            </a:pPr>
            <a:endParaRPr lang="en-GB" sz="1200" dirty="0"/>
          </a:p>
          <a:p>
            <a:pPr marL="0" indent="0" algn="just">
              <a:spcBef>
                <a:spcPts val="600"/>
              </a:spcBef>
              <a:buNone/>
            </a:pPr>
            <a:endParaRPr lang="en-GB" sz="1200" dirty="0"/>
          </a:p>
          <a:p>
            <a:pPr marL="0" indent="0" algn="just">
              <a:spcBef>
                <a:spcPts val="600"/>
              </a:spcBef>
              <a:buNone/>
            </a:pPr>
            <a:endParaRPr lang="en-GB" sz="1200" dirty="0"/>
          </a:p>
          <a:p>
            <a:pPr marL="0" indent="0" algn="just">
              <a:spcBef>
                <a:spcPts val="600"/>
              </a:spcBef>
              <a:buNone/>
            </a:pPr>
            <a:endParaRPr lang="en-GB" sz="1200" dirty="0"/>
          </a:p>
          <a:p>
            <a:pPr marL="0" indent="0" algn="just">
              <a:spcBef>
                <a:spcPts val="600"/>
              </a:spcBef>
              <a:buNone/>
            </a:pPr>
            <a:endParaRPr lang="en-GB" sz="1200" dirty="0"/>
          </a:p>
          <a:p>
            <a:pPr marL="0" indent="0" algn="just">
              <a:spcBef>
                <a:spcPts val="600"/>
              </a:spcBef>
              <a:buNone/>
            </a:pPr>
            <a:endParaRPr lang="en-GB" sz="1200" dirty="0"/>
          </a:p>
          <a:p>
            <a:pPr marL="0" indent="0" algn="just">
              <a:spcBef>
                <a:spcPts val="600"/>
              </a:spcBef>
              <a:buNone/>
            </a:pPr>
            <a:endParaRPr lang="en-GB" sz="1200" dirty="0"/>
          </a:p>
          <a:p>
            <a:pPr marL="0" indent="0" algn="just">
              <a:spcBef>
                <a:spcPts val="600"/>
              </a:spcBef>
              <a:buNone/>
            </a:pPr>
            <a:endParaRPr lang="en-GB" sz="1200" dirty="0"/>
          </a:p>
          <a:p>
            <a:pPr marL="0" indent="0" algn="just">
              <a:spcBef>
                <a:spcPts val="600"/>
              </a:spcBef>
              <a:buNone/>
            </a:pPr>
            <a:r>
              <a:rPr lang="en-GB" sz="1200" dirty="0"/>
              <a:t>The principles will steer the analysis and decision-making process to inform the FSO’s recommendation for the optimal infrastructure solution by considering the comparative benefits and risks of different approaches and solutions. For example, in Use Case 1 the FSO will need to compare which option achieves a greater overall carbon emissions reduction, but it will also assess which option advances GB to net zero faster. </a:t>
            </a:r>
          </a:p>
          <a:p>
            <a:pPr marL="0" indent="0" algn="just">
              <a:spcBef>
                <a:spcPts val="600"/>
              </a:spcBef>
              <a:buNone/>
            </a:pPr>
            <a:r>
              <a:rPr lang="en-GB" sz="1200" dirty="0"/>
              <a:t>It is worth highlighting that our application of principles in this example is illustrative and does not provide any recommendations at this stage, as a more detailed assessment approach (built upon the necessary tools) would be required to come to a recommendation. In real-life examples, the results can be expected to vary significantly, depending on the specifics of each network planning challenge. In other words: the “right” answer will differ between use cases, even where the assessment covers the same parameters. </a:t>
            </a:r>
          </a:p>
          <a:p>
            <a:pPr marL="0" indent="0" algn="just">
              <a:spcBef>
                <a:spcPts val="600"/>
              </a:spcBef>
              <a:buNone/>
            </a:pPr>
            <a:r>
              <a:rPr lang="en-GB" sz="1200" dirty="0"/>
              <a:t>The worked example on the next page aims to highlight the complex nature of the assessment the FSO will need to carry out. This assessment covers multiple interdependent and dynamic factors, whose outcomes cannot always be fully foreseen or objectively confirmed, but require case by case interpretation and assessment.</a:t>
            </a:r>
          </a:p>
        </p:txBody>
      </p:sp>
      <p:graphicFrame>
        <p:nvGraphicFramePr>
          <p:cNvPr id="3" name="Table 6">
            <a:extLst>
              <a:ext uri="{FF2B5EF4-FFF2-40B4-BE49-F238E27FC236}">
                <a16:creationId xmlns:a16="http://schemas.microsoft.com/office/drawing/2014/main" id="{0ACC8248-40A6-1C5C-A4C6-48652A92B468}"/>
              </a:ext>
            </a:extLst>
          </p:cNvPr>
          <p:cNvGraphicFramePr>
            <a:graphicFrameLocks noGrp="1"/>
          </p:cNvGraphicFramePr>
          <p:nvPr/>
        </p:nvGraphicFramePr>
        <p:xfrm>
          <a:off x="446275" y="2245588"/>
          <a:ext cx="5421125" cy="2423160"/>
        </p:xfrm>
        <a:graphic>
          <a:graphicData uri="http://schemas.openxmlformats.org/drawingml/2006/table">
            <a:tbl>
              <a:tblPr firstRow="1" bandRow="1">
                <a:tableStyleId>{5940675A-B579-460E-94D1-54222C63F5DA}</a:tableStyleId>
              </a:tblPr>
              <a:tblGrid>
                <a:gridCol w="992000">
                  <a:extLst>
                    <a:ext uri="{9D8B030D-6E8A-4147-A177-3AD203B41FA5}">
                      <a16:colId xmlns:a16="http://schemas.microsoft.com/office/drawing/2014/main" val="671085605"/>
                    </a:ext>
                  </a:extLst>
                </a:gridCol>
                <a:gridCol w="4429125">
                  <a:extLst>
                    <a:ext uri="{9D8B030D-6E8A-4147-A177-3AD203B41FA5}">
                      <a16:colId xmlns:a16="http://schemas.microsoft.com/office/drawing/2014/main" val="2121716266"/>
                    </a:ext>
                  </a:extLst>
                </a:gridCol>
              </a:tblGrid>
              <a:tr h="239915">
                <a:tc>
                  <a:txBody>
                    <a:bodyPr/>
                    <a:lstStyle/>
                    <a:p>
                      <a:r>
                        <a:rPr lang="en-GB" sz="1200" b="1">
                          <a:solidFill>
                            <a:schemeClr val="bg1"/>
                          </a:solidFill>
                        </a:rPr>
                        <a:t>Problem statement</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solidFill>
                  </a:tcPr>
                </a:tc>
                <a:tc>
                  <a:txBody>
                    <a:bodyPr/>
                    <a:lstStyle/>
                    <a:p>
                      <a:endParaRPr lang="en-GB" sz="1200" dirty="0"/>
                    </a:p>
                    <a:p>
                      <a:r>
                        <a:rPr lang="en-GB" sz="1200" dirty="0"/>
                        <a:t>What is the optimal strategy for connecting a new offshore wind farm behind a constrained area of the electricity transmission network to avoid curtailment of the wind farm? </a:t>
                      </a:r>
                    </a:p>
                    <a:p>
                      <a:endParaRPr lang="en-GB" sz="12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val="429224873"/>
                  </a:ext>
                </a:extLst>
              </a:tr>
              <a:tr h="370840">
                <a:tc>
                  <a:txBody>
                    <a:bodyPr/>
                    <a:lstStyle/>
                    <a:p>
                      <a:r>
                        <a:rPr lang="en-GB" sz="1200" b="1">
                          <a:solidFill>
                            <a:schemeClr val="bg1"/>
                          </a:solidFill>
                        </a:rPr>
                        <a:t>Options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solidFill>
                  </a:tcPr>
                </a:tc>
                <a:tc>
                  <a:txBody>
                    <a:bodyPr/>
                    <a:lstStyle/>
                    <a:p>
                      <a:pPr marL="0" indent="0" algn="just">
                        <a:spcBef>
                          <a:spcPts val="600"/>
                        </a:spcBef>
                        <a:buNone/>
                      </a:pPr>
                      <a:endParaRPr lang="en-GB" sz="1200" dirty="0"/>
                    </a:p>
                    <a:p>
                      <a:pPr marL="0" indent="0" algn="just">
                        <a:spcBef>
                          <a:spcPts val="600"/>
                        </a:spcBef>
                        <a:buNone/>
                      </a:pPr>
                      <a:r>
                        <a:rPr lang="en-GB" sz="1200" dirty="0"/>
                        <a:t>1) Reinforce the electricity network;</a:t>
                      </a:r>
                    </a:p>
                    <a:p>
                      <a:pPr marL="0" indent="0" algn="just">
                        <a:spcBef>
                          <a:spcPts val="600"/>
                        </a:spcBef>
                        <a:buNone/>
                      </a:pPr>
                      <a:r>
                        <a:rPr lang="en-GB" sz="1200" dirty="0"/>
                        <a:t>2) Strategically place an electrolyser that will produce green hydrogen during periods of high wind and low electricity demand.</a:t>
                      </a:r>
                    </a:p>
                    <a:p>
                      <a:pPr marL="0" indent="0" algn="just">
                        <a:spcBef>
                          <a:spcPts val="600"/>
                        </a:spcBef>
                        <a:buNone/>
                      </a:pPr>
                      <a:endParaRPr lang="en-GB" sz="12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val="1417877343"/>
                  </a:ext>
                </a:extLst>
              </a:tr>
            </a:tbl>
          </a:graphicData>
        </a:graphic>
      </p:graphicFrame>
    </p:spTree>
    <p:extLst>
      <p:ext uri="{BB962C8B-B14F-4D97-AF65-F5344CB8AC3E}">
        <p14:creationId xmlns:p14="http://schemas.microsoft.com/office/powerpoint/2010/main" val="101290595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99974884-E5D6-1184-32A5-36DEF5960D29}"/>
              </a:ext>
            </a:extLst>
          </p:cNvPr>
          <p:cNvSpPr>
            <a:spLocks noGrp="1"/>
          </p:cNvSpPr>
          <p:nvPr>
            <p:ph type="dt" sz="half" idx="10"/>
          </p:nvPr>
        </p:nvSpPr>
        <p:spPr/>
        <p:txBody>
          <a:bodyPr/>
          <a:lstStyle/>
          <a:p>
            <a:fld id="{E97BEA22-FED5-49C5-A1AD-AC94B0DA6FF9}" type="datetime4">
              <a:rPr lang="en-GB" smtClean="0"/>
              <a:t>23 January 2024</a:t>
            </a:fld>
            <a:endParaRPr lang="en-GB"/>
          </a:p>
        </p:txBody>
      </p:sp>
      <p:sp>
        <p:nvSpPr>
          <p:cNvPr id="5" name="Slide Number Placeholder 4">
            <a:extLst>
              <a:ext uri="{FF2B5EF4-FFF2-40B4-BE49-F238E27FC236}">
                <a16:creationId xmlns:a16="http://schemas.microsoft.com/office/drawing/2014/main" id="{B9AF9C38-CE8A-171D-AEB7-CD7AFB46F995}"/>
              </a:ext>
            </a:extLst>
          </p:cNvPr>
          <p:cNvSpPr>
            <a:spLocks noGrp="1"/>
          </p:cNvSpPr>
          <p:nvPr>
            <p:ph type="sldNum" sz="quarter" idx="12"/>
          </p:nvPr>
        </p:nvSpPr>
        <p:spPr/>
        <p:txBody>
          <a:bodyPr/>
          <a:lstStyle/>
          <a:p>
            <a:fld id="{5BA07366-CB75-4AA8-9E5B-928B849F427C}" type="slidenum">
              <a:rPr lang="en-GB" smtClean="0"/>
              <a:t>51</a:t>
            </a:fld>
            <a:endParaRPr lang="en-GB"/>
          </a:p>
        </p:txBody>
      </p:sp>
      <p:graphicFrame>
        <p:nvGraphicFramePr>
          <p:cNvPr id="3" name="Table 7">
            <a:extLst>
              <a:ext uri="{FF2B5EF4-FFF2-40B4-BE49-F238E27FC236}">
                <a16:creationId xmlns:a16="http://schemas.microsoft.com/office/drawing/2014/main" id="{FFD1810B-6489-52FD-73EC-D236919283D2}"/>
              </a:ext>
            </a:extLst>
          </p:cNvPr>
          <p:cNvGraphicFramePr>
            <a:graphicFrameLocks/>
          </p:cNvGraphicFramePr>
          <p:nvPr>
            <p:extLst>
              <p:ext uri="{D42A27DB-BD31-4B8C-83A1-F6EECF244321}">
                <p14:modId xmlns:p14="http://schemas.microsoft.com/office/powerpoint/2010/main" val="1933207178"/>
              </p:ext>
            </p:extLst>
          </p:nvPr>
        </p:nvGraphicFramePr>
        <p:xfrm>
          <a:off x="257174" y="997962"/>
          <a:ext cx="11671970" cy="5566560"/>
        </p:xfrm>
        <a:graphic>
          <a:graphicData uri="http://schemas.openxmlformats.org/drawingml/2006/table">
            <a:tbl>
              <a:tblPr firstRow="1" firstCol="1" bandRow="1">
                <a:tableStyleId>{5C22544A-7EE6-4342-B048-85BDC9FD1C3A}</a:tableStyleId>
              </a:tblPr>
              <a:tblGrid>
                <a:gridCol w="1373174">
                  <a:extLst>
                    <a:ext uri="{9D8B030D-6E8A-4147-A177-3AD203B41FA5}">
                      <a16:colId xmlns:a16="http://schemas.microsoft.com/office/drawing/2014/main" val="866659980"/>
                    </a:ext>
                  </a:extLst>
                </a:gridCol>
                <a:gridCol w="3432932">
                  <a:extLst>
                    <a:ext uri="{9D8B030D-6E8A-4147-A177-3AD203B41FA5}">
                      <a16:colId xmlns:a16="http://schemas.microsoft.com/office/drawing/2014/main" val="3494035193"/>
                    </a:ext>
                  </a:extLst>
                </a:gridCol>
                <a:gridCol w="3432932">
                  <a:extLst>
                    <a:ext uri="{9D8B030D-6E8A-4147-A177-3AD203B41FA5}">
                      <a16:colId xmlns:a16="http://schemas.microsoft.com/office/drawing/2014/main" val="2219491350"/>
                    </a:ext>
                  </a:extLst>
                </a:gridCol>
                <a:gridCol w="3432932">
                  <a:extLst>
                    <a:ext uri="{9D8B030D-6E8A-4147-A177-3AD203B41FA5}">
                      <a16:colId xmlns:a16="http://schemas.microsoft.com/office/drawing/2014/main" val="1927305550"/>
                    </a:ext>
                  </a:extLst>
                </a:gridCol>
              </a:tblGrid>
              <a:tr h="324000">
                <a:tc>
                  <a:txBody>
                    <a:bodyPr/>
                    <a:lstStyle/>
                    <a:p>
                      <a:r>
                        <a:rPr lang="en-GB" sz="1000" dirty="0"/>
                        <a:t>Principles</a:t>
                      </a:r>
                    </a:p>
                  </a:txBody>
                  <a:tcPr anchor="ctr"/>
                </a:tc>
                <a:tc>
                  <a:txBody>
                    <a:bodyPr/>
                    <a:lstStyle/>
                    <a:p>
                      <a:r>
                        <a:rPr lang="en-GB" sz="1000" dirty="0"/>
                        <a:t>Option 1 : Reinforce electricity network </a:t>
                      </a:r>
                    </a:p>
                  </a:txBody>
                  <a:tcPr anchor="ctr"/>
                </a:tc>
                <a:tc>
                  <a:txBody>
                    <a:bodyPr/>
                    <a:lstStyle/>
                    <a:p>
                      <a:r>
                        <a:rPr lang="en-GB" sz="1000" dirty="0"/>
                        <a:t>Option 2: Electrolyser installation </a:t>
                      </a:r>
                    </a:p>
                  </a:txBody>
                  <a:tcPr anchor="ctr"/>
                </a:tc>
                <a:tc>
                  <a:txBody>
                    <a:bodyPr/>
                    <a:lstStyle/>
                    <a:p>
                      <a:r>
                        <a:rPr lang="en-GB" sz="1000" dirty="0"/>
                        <a:t>Notes</a:t>
                      </a:r>
                    </a:p>
                  </a:txBody>
                  <a:tcPr anchor="ctr"/>
                </a:tc>
                <a:extLst>
                  <a:ext uri="{0D108BD9-81ED-4DB2-BD59-A6C34878D82A}">
                    <a16:rowId xmlns:a16="http://schemas.microsoft.com/office/drawing/2014/main" val="2045866733"/>
                  </a:ext>
                </a:extLst>
              </a:tr>
              <a:tr h="328855">
                <a:tc>
                  <a:txBody>
                    <a:bodyPr/>
                    <a:lstStyle/>
                    <a:p>
                      <a:r>
                        <a:rPr lang="en-GB" sz="1000" b="0" dirty="0">
                          <a:solidFill>
                            <a:schemeClr val="bg1"/>
                          </a:solidFill>
                        </a:rPr>
                        <a:t>Reduce carbon emissions</a:t>
                      </a:r>
                    </a:p>
                  </a:txBody>
                  <a:tcPr/>
                </a:tc>
                <a:tc>
                  <a:txBody>
                    <a:bodyPr/>
                    <a:lstStyle/>
                    <a:p>
                      <a:r>
                        <a:rPr lang="en-GB" sz="1000" dirty="0"/>
                        <a:t>This option would reduce carbon emissions through an increased level of generation of renewable energy from the wind farm, displacing thermal (fossil fuel) generation. </a:t>
                      </a:r>
                    </a:p>
                  </a:txBody>
                  <a:tcPr>
                    <a:solidFill>
                      <a:schemeClr val="accent2">
                        <a:lumMod val="20000"/>
                        <a:lumOff val="80000"/>
                      </a:schemeClr>
                    </a:solidFill>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000" kern="1200" dirty="0">
                          <a:solidFill>
                            <a:schemeClr val="dk1"/>
                          </a:solidFill>
                          <a:latin typeface="+mn-lt"/>
                          <a:ea typeface="+mn-ea"/>
                          <a:cs typeface="+mn-cs"/>
                        </a:rPr>
                        <a:t>The use of the electrolyser will maximise the wind farm’s capacity (i.e. production of green electricity) and the generation of green electricity (i.e. due to the avoidance of curtailment) as well as production of green hydrogen. </a:t>
                      </a:r>
                    </a:p>
                  </a:txBody>
                  <a:tcPr>
                    <a:solidFill>
                      <a:schemeClr val="accent2">
                        <a:lumMod val="20000"/>
                        <a:lumOff val="80000"/>
                      </a:schemeClr>
                    </a:solidFill>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000" dirty="0"/>
                        <a:t>Relevant carbon emissions must be calculated using a fair and consistent approach that includes the appropriate counterfactual for each option. </a:t>
                      </a:r>
                    </a:p>
                  </a:txBody>
                  <a:tcPr>
                    <a:solidFill>
                      <a:schemeClr val="bg1">
                        <a:lumMod val="95000"/>
                      </a:schemeClr>
                    </a:solidFill>
                  </a:tcPr>
                </a:tc>
                <a:extLst>
                  <a:ext uri="{0D108BD9-81ED-4DB2-BD59-A6C34878D82A}">
                    <a16:rowId xmlns:a16="http://schemas.microsoft.com/office/drawing/2014/main" val="1045823104"/>
                  </a:ext>
                </a:extLst>
              </a:tr>
              <a:tr h="257365">
                <a:tc>
                  <a:txBody>
                    <a:bodyPr/>
                    <a:lstStyle/>
                    <a:p>
                      <a:r>
                        <a:rPr lang="en-GB" sz="1000" b="0" dirty="0">
                          <a:solidFill>
                            <a:schemeClr val="bg1"/>
                          </a:solidFill>
                        </a:rPr>
                        <a:t>Accelerate delivery of net zero</a:t>
                      </a:r>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t>Comparative assessment of the timeline to deliver network reinforcement or the electrolyser plus any supporting infrastructure. Option 2 might fit better with government net zero targets and (hydrogen) policy, and could be more versatile – and therefore possibly faster - in enabling multiple routes to decarbonisation.</a:t>
                      </a:r>
                    </a:p>
                  </a:txBody>
                  <a:tcPr>
                    <a:solidFill>
                      <a:schemeClr val="accent2">
                        <a:lumMod val="20000"/>
                        <a:lumOff val="80000"/>
                      </a:schemeClr>
                    </a:solidFill>
                  </a:tcPr>
                </a:tc>
                <a:tc hMerge="1">
                  <a:txBody>
                    <a:bodyPr/>
                    <a:lstStyle/>
                    <a:p>
                      <a:r>
                        <a:rPr lang="en-GB" sz="1000"/>
                        <a:t>Option 2 may align better with net zero targets and UK’s policy around hydrogen development. Delivery timeframe to be confirmed, expected to be longer than option 1 due to the need to develop an electrolysis plant.  </a:t>
                      </a:r>
                    </a:p>
                  </a:txBody>
                  <a:tcPr>
                    <a:solidFill>
                      <a:schemeClr val="accent2">
                        <a:lumMod val="20000"/>
                        <a:lumOff val="80000"/>
                      </a:schemeClr>
                    </a:solidFill>
                  </a:tcPr>
                </a:tc>
                <a:tc>
                  <a:txBody>
                    <a:bodyPr/>
                    <a:lstStyle/>
                    <a:p>
                      <a:r>
                        <a:rPr lang="en-GB" sz="1000"/>
                        <a:t>The FSO will need to consider the timeline of the delivery but also how each option aligns with net zero targets. </a:t>
                      </a:r>
                    </a:p>
                  </a:txBody>
                  <a:tcPr>
                    <a:solidFill>
                      <a:schemeClr val="bg1">
                        <a:lumMod val="95000"/>
                      </a:schemeClr>
                    </a:solidFill>
                  </a:tcPr>
                </a:tc>
                <a:extLst>
                  <a:ext uri="{0D108BD9-81ED-4DB2-BD59-A6C34878D82A}">
                    <a16:rowId xmlns:a16="http://schemas.microsoft.com/office/drawing/2014/main" val="1204308787"/>
                  </a:ext>
                </a:extLst>
              </a:tr>
              <a:tr h="400346">
                <a:tc>
                  <a:txBody>
                    <a:bodyPr/>
                    <a:lstStyle/>
                    <a:p>
                      <a:r>
                        <a:rPr lang="en-GB" sz="1000" b="0" dirty="0">
                          <a:solidFill>
                            <a:schemeClr val="bg1"/>
                          </a:solidFill>
                        </a:rPr>
                        <a:t>Optimise flexibility of gas and electricity systems</a:t>
                      </a:r>
                    </a:p>
                  </a:txBody>
                  <a:tcPr/>
                </a:tc>
                <a:tc>
                  <a:txBody>
                    <a:bodyPr/>
                    <a:lstStyle/>
                    <a:p>
                      <a:r>
                        <a:rPr lang="en-GB" sz="1000" dirty="0"/>
                        <a:t>Although reinforcement of the electricity network may relax some transmission constraints, it does not typically add much flexibility in terms of managing demand and supply.</a:t>
                      </a:r>
                    </a:p>
                  </a:txBody>
                  <a:tcPr>
                    <a:solidFill>
                      <a:schemeClr val="accent2">
                        <a:lumMod val="20000"/>
                        <a:lumOff val="80000"/>
                      </a:schemeClr>
                    </a:solidFill>
                  </a:tcPr>
                </a:tc>
                <a:tc>
                  <a:txBody>
                    <a:bodyPr/>
                    <a:lstStyle/>
                    <a:p>
                      <a:r>
                        <a:rPr lang="en-GB" sz="1000"/>
                        <a:t>The electrolyser can provide additional flexibility because it can use wind power when demand for electricity is low and produce hydrogen which can be used to meet other types of demand requirements (subject to transport and storage).</a:t>
                      </a:r>
                    </a:p>
                  </a:txBody>
                  <a:tcPr>
                    <a:solidFill>
                      <a:schemeClr val="accent2">
                        <a:lumMod val="20000"/>
                        <a:lumOff val="80000"/>
                      </a:schemeClr>
                    </a:solidFill>
                  </a:tcPr>
                </a:tc>
                <a:tc>
                  <a:txBody>
                    <a:bodyPr/>
                    <a:lstStyle/>
                    <a:p>
                      <a:r>
                        <a:rPr lang="en-GB" sz="1000"/>
                        <a:t>The FSO will seek to understand how each option increases the flexibility of both gas and electricity system and explore whether whole system synergies can be achieved by the different options. </a:t>
                      </a:r>
                    </a:p>
                  </a:txBody>
                  <a:tcPr>
                    <a:solidFill>
                      <a:schemeClr val="bg1">
                        <a:lumMod val="95000"/>
                      </a:schemeClr>
                    </a:solidFill>
                  </a:tcPr>
                </a:tc>
                <a:extLst>
                  <a:ext uri="{0D108BD9-81ED-4DB2-BD59-A6C34878D82A}">
                    <a16:rowId xmlns:a16="http://schemas.microsoft.com/office/drawing/2014/main" val="2224698458"/>
                  </a:ext>
                </a:extLst>
              </a:tr>
              <a:tr h="257365">
                <a:tc>
                  <a:txBody>
                    <a:bodyPr/>
                    <a:lstStyle/>
                    <a:p>
                      <a:r>
                        <a:rPr lang="en-GB" sz="1000" b="0">
                          <a:solidFill>
                            <a:schemeClr val="bg1"/>
                          </a:solidFill>
                        </a:rPr>
                        <a:t>Optimise whole system resilience</a:t>
                      </a:r>
                    </a:p>
                  </a:txBody>
                  <a:tcPr/>
                </a:tc>
                <a:tc>
                  <a:txBody>
                    <a:bodyPr/>
                    <a:lstStyle/>
                    <a:p>
                      <a:r>
                        <a:rPr lang="en-GB" sz="1000" dirty="0"/>
                        <a:t>Traditional reinforcement options would primarily enhance resilience for the electricity system.</a:t>
                      </a:r>
                    </a:p>
                  </a:txBody>
                  <a:tcPr>
                    <a:solidFill>
                      <a:schemeClr val="accent2">
                        <a:lumMod val="20000"/>
                        <a:lumOff val="80000"/>
                      </a:schemeClr>
                    </a:solidFill>
                  </a:tcPr>
                </a:tc>
                <a:tc>
                  <a:txBody>
                    <a:bodyPr/>
                    <a:lstStyle/>
                    <a:p>
                      <a:r>
                        <a:rPr lang="en-GB" sz="1000"/>
                        <a:t>Whole system resilience is demonstrably supported by the production of green hydrogen alongside renewable power. </a:t>
                      </a:r>
                    </a:p>
                  </a:txBody>
                  <a:tcPr>
                    <a:solidFill>
                      <a:schemeClr val="accent2">
                        <a:lumMod val="20000"/>
                        <a:lumOff val="80000"/>
                      </a:schemeClr>
                    </a:solidFill>
                  </a:tcPr>
                </a:tc>
                <a:tc>
                  <a:txBody>
                    <a:bodyPr/>
                    <a:lstStyle/>
                    <a:p>
                      <a:r>
                        <a:rPr lang="en-GB" sz="1000" dirty="0"/>
                        <a:t>The FSO would need to consider both direct and indirect resilience impacts.</a:t>
                      </a:r>
                    </a:p>
                  </a:txBody>
                  <a:tcPr>
                    <a:solidFill>
                      <a:schemeClr val="bg1">
                        <a:lumMod val="95000"/>
                      </a:schemeClr>
                    </a:solidFill>
                  </a:tcPr>
                </a:tc>
                <a:extLst>
                  <a:ext uri="{0D108BD9-81ED-4DB2-BD59-A6C34878D82A}">
                    <a16:rowId xmlns:a16="http://schemas.microsoft.com/office/drawing/2014/main" val="27478774"/>
                  </a:ext>
                </a:extLst>
              </a:tr>
              <a:tr h="25736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a:solidFill>
                            <a:schemeClr val="bg1"/>
                          </a:solidFill>
                        </a:rPr>
                        <a:t>Optimise energy security and independence</a:t>
                      </a:r>
                    </a:p>
                  </a:txBody>
                  <a:tcPr/>
                </a:tc>
                <a:tc gridSpan="2">
                  <a:txBody>
                    <a:bodyPr/>
                    <a:lstStyle/>
                    <a:p>
                      <a:r>
                        <a:rPr lang="en-GB" sz="1000" dirty="0"/>
                        <a:t>Both the production of domestic offshore renewable electricity and green hydrogen increase GB energy security and independence. Option 2 could be more versatile as it enables both power and hydrogen, but it would need to be established whether its net contribution is greater than option 1.</a:t>
                      </a:r>
                    </a:p>
                  </a:txBody>
                  <a:tcPr>
                    <a:solidFill>
                      <a:schemeClr val="accent2">
                        <a:lumMod val="20000"/>
                        <a:lumOff val="80000"/>
                      </a:schemeClr>
                    </a:solidFill>
                  </a:tcPr>
                </a:tc>
                <a:tc hMerge="1">
                  <a:txBody>
                    <a:bodyPr/>
                    <a:lstStyle/>
                    <a:p>
                      <a:r>
                        <a:rPr lang="en-GB" sz="1000"/>
                        <a:t>The production of domestic offshore renewable energy and  green hydrogen increases energy security and independence of GB as it adds to the energy mix. </a:t>
                      </a:r>
                    </a:p>
                  </a:txBody>
                  <a:tcPr>
                    <a:solidFill>
                      <a:schemeClr val="accent2">
                        <a:lumMod val="20000"/>
                        <a:lumOff val="80000"/>
                      </a:schemeClr>
                    </a:solidFill>
                  </a:tcPr>
                </a:tc>
                <a:tc>
                  <a:txBody>
                    <a:bodyPr/>
                    <a:lstStyle/>
                    <a:p>
                      <a:r>
                        <a:rPr lang="en-GB" sz="1000" dirty="0"/>
                        <a:t>The FSO must compare how much the two options contribute directly and indirectly toward energy security and independence. </a:t>
                      </a:r>
                    </a:p>
                  </a:txBody>
                  <a:tcPr>
                    <a:solidFill>
                      <a:schemeClr val="bg1">
                        <a:lumMod val="95000"/>
                      </a:schemeClr>
                    </a:solidFill>
                  </a:tcPr>
                </a:tc>
                <a:extLst>
                  <a:ext uri="{0D108BD9-81ED-4DB2-BD59-A6C34878D82A}">
                    <a16:rowId xmlns:a16="http://schemas.microsoft.com/office/drawing/2014/main" val="1829817842"/>
                  </a:ext>
                </a:extLst>
              </a:tr>
              <a:tr h="25736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dirty="0">
                          <a:solidFill>
                            <a:schemeClr val="bg1"/>
                          </a:solidFill>
                        </a:rPr>
                        <a:t>Meet safety requirements</a:t>
                      </a:r>
                    </a:p>
                  </a:txBody>
                  <a:tcPr/>
                </a:tc>
                <a:tc gridSpan="2">
                  <a:txBody>
                    <a:bodyPr/>
                    <a:lstStyle/>
                    <a:p>
                      <a:pPr algn="l"/>
                      <a:br>
                        <a:rPr lang="en-GB" sz="1000"/>
                      </a:br>
                      <a:r>
                        <a:rPr lang="en-GB" sz="1000"/>
                        <a:t>To be considered a viable solution, either option would need to meet minimum safety requirements.</a:t>
                      </a:r>
                    </a:p>
                  </a:txBody>
                  <a:tcPr>
                    <a:solidFill>
                      <a:schemeClr val="accent2">
                        <a:lumMod val="20000"/>
                        <a:lumOff val="80000"/>
                      </a:schemeClr>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t>Both options should meet the safety requirements.</a:t>
                      </a:r>
                    </a:p>
                    <a:p>
                      <a:endParaRPr lang="en-GB" sz="1000"/>
                    </a:p>
                  </a:txBody>
                  <a:tcPr/>
                </a:tc>
                <a:tc>
                  <a:txBody>
                    <a:bodyPr/>
                    <a:lstStyle/>
                    <a:p>
                      <a:r>
                        <a:rPr lang="en-GB" sz="1000"/>
                        <a:t>Minimum safety requirements must always be met, but the FSO could assess whether either option provides wider/enhanced safety outcomes.</a:t>
                      </a:r>
                    </a:p>
                  </a:txBody>
                  <a:tcPr>
                    <a:solidFill>
                      <a:schemeClr val="bg1">
                        <a:lumMod val="95000"/>
                      </a:schemeClr>
                    </a:solidFill>
                  </a:tcPr>
                </a:tc>
                <a:extLst>
                  <a:ext uri="{0D108BD9-81ED-4DB2-BD59-A6C34878D82A}">
                    <a16:rowId xmlns:a16="http://schemas.microsoft.com/office/drawing/2014/main" val="4058465869"/>
                  </a:ext>
                </a:extLst>
              </a:tr>
              <a:tr h="257365">
                <a:tc>
                  <a:txBody>
                    <a:bodyPr/>
                    <a:lstStyle/>
                    <a:p>
                      <a:r>
                        <a:rPr lang="en-GB" sz="1000" b="0">
                          <a:solidFill>
                            <a:schemeClr val="bg1"/>
                          </a:solidFill>
                        </a:rPr>
                        <a:t>Minimise costs to consumers</a:t>
                      </a:r>
                    </a:p>
                  </a:txBody>
                  <a:tcPr/>
                </a:tc>
                <a:tc>
                  <a:txBody>
                    <a:bodyPr/>
                    <a:lstStyle/>
                    <a:p>
                      <a:r>
                        <a:rPr lang="en-GB" sz="1000"/>
                        <a:t>Cost include the capital and operating cost for network reinforcement, the curtailment costs of wind generation under existing and potential future market conditions.</a:t>
                      </a:r>
                    </a:p>
                  </a:txBody>
                  <a:tcPr>
                    <a:solidFill>
                      <a:schemeClr val="accent2">
                        <a:lumMod val="20000"/>
                        <a:lumOff val="80000"/>
                      </a:schemeClr>
                    </a:solidFill>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000"/>
                        <a:t>Cost include the capital and operating cost for the electrolyser, hydrogen network and possibly hydrogen storage.</a:t>
                      </a:r>
                    </a:p>
                  </a:txBody>
                  <a:tcPr>
                    <a:solidFill>
                      <a:schemeClr val="accent2">
                        <a:lumMod val="20000"/>
                        <a:lumOff val="80000"/>
                      </a:schemeClr>
                    </a:solidFill>
                  </a:tcPr>
                </a:tc>
                <a:tc>
                  <a:txBody>
                    <a:bodyPr/>
                    <a:lstStyle/>
                    <a:p>
                      <a:r>
                        <a:rPr lang="en-GB" sz="1000"/>
                        <a:t>The FSO will need to minimise the cost to consumers. At this stage we have considered delivery costs and constraint management costs. </a:t>
                      </a:r>
                    </a:p>
                  </a:txBody>
                  <a:tcPr>
                    <a:solidFill>
                      <a:schemeClr val="bg1">
                        <a:lumMod val="95000"/>
                      </a:schemeClr>
                    </a:solidFill>
                  </a:tcPr>
                </a:tc>
                <a:extLst>
                  <a:ext uri="{0D108BD9-81ED-4DB2-BD59-A6C34878D82A}">
                    <a16:rowId xmlns:a16="http://schemas.microsoft.com/office/drawing/2014/main" val="1486098205"/>
                  </a:ext>
                </a:extLst>
              </a:tr>
              <a:tr h="257365">
                <a:tc>
                  <a:txBody>
                    <a:bodyPr/>
                    <a:lstStyle/>
                    <a:p>
                      <a:r>
                        <a:rPr lang="en-GB" sz="1000" b="0">
                          <a:solidFill>
                            <a:schemeClr val="bg1"/>
                          </a:solidFill>
                        </a:rPr>
                        <a:t>Deliver prompt and timely energy infrastructure</a:t>
                      </a:r>
                    </a:p>
                  </a:txBody>
                  <a:tcPr/>
                </a:tc>
                <a:tc gridSpan="2">
                  <a:txBody>
                    <a:bodyPr/>
                    <a:lstStyle/>
                    <a:p>
                      <a:r>
                        <a:rPr lang="en-GB" sz="1000"/>
                        <a:t>Comparative assessment of the timeline to deliver network reinforcement or the electrolyser plus any supporting infrastructure. The FSO will need to consider if delivery timeline aligns with licence requirements, customer expectations and economically optimal delivery.</a:t>
                      </a:r>
                    </a:p>
                  </a:txBody>
                  <a:tcPr>
                    <a:solidFill>
                      <a:schemeClr val="accent2">
                        <a:lumMod val="20000"/>
                        <a:lumOff val="80000"/>
                      </a:schemeClr>
                    </a:solidFill>
                  </a:tcPr>
                </a:tc>
                <a:tc hMerge="1">
                  <a:txBody>
                    <a:bodyPr/>
                    <a:lstStyle/>
                    <a:p>
                      <a:endParaRPr lang="en-GB" sz="1000"/>
                    </a:p>
                  </a:txBody>
                  <a:tcPr/>
                </a:tc>
                <a:tc>
                  <a:txBody>
                    <a:bodyPr/>
                    <a:lstStyle/>
                    <a:p>
                      <a:r>
                        <a:rPr lang="en-GB" sz="1000"/>
                        <a:t>The FSO must consider the timing of infrastructure delivery to ensure the new infrastructure is ready when it is needed and its economic benefits maximised.</a:t>
                      </a:r>
                    </a:p>
                  </a:txBody>
                  <a:tcPr>
                    <a:solidFill>
                      <a:schemeClr val="bg1">
                        <a:lumMod val="95000"/>
                      </a:schemeClr>
                    </a:solidFill>
                  </a:tcPr>
                </a:tc>
                <a:extLst>
                  <a:ext uri="{0D108BD9-81ED-4DB2-BD59-A6C34878D82A}">
                    <a16:rowId xmlns:a16="http://schemas.microsoft.com/office/drawing/2014/main" val="3991723649"/>
                  </a:ext>
                </a:extLst>
              </a:tr>
              <a:tr h="18587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dirty="0">
                          <a:solidFill>
                            <a:schemeClr val="bg1"/>
                          </a:solidFill>
                        </a:rPr>
                        <a:t>Minimise disruption to  consumers</a:t>
                      </a:r>
                    </a:p>
                  </a:txBody>
                  <a:tcPr/>
                </a:tc>
                <a:tc gridSpan="2">
                  <a:txBody>
                    <a:bodyPr/>
                    <a:lstStyle/>
                    <a:p>
                      <a:r>
                        <a:rPr lang="en-GB" sz="1000" dirty="0"/>
                        <a:t>Comparative assessment of the potential disruptions from </a:t>
                      </a:r>
                      <a:r>
                        <a:rPr lang="en-GB" sz="1000" kern="1200" dirty="0">
                          <a:solidFill>
                            <a:schemeClr val="dk1"/>
                          </a:solidFill>
                          <a:effectLst/>
                          <a:latin typeface="+mn-lt"/>
                          <a:ea typeface="+mn-ea"/>
                          <a:cs typeface="+mn-cs"/>
                        </a:rPr>
                        <a:t>engineering works. Other considerations involve challenges with planning applications/ permitting and local stakeholder impacts.</a:t>
                      </a:r>
                      <a:endParaRPr lang="en-GB" sz="1000" dirty="0"/>
                    </a:p>
                  </a:txBody>
                  <a:tcPr>
                    <a:solidFill>
                      <a:schemeClr val="accent2">
                        <a:lumMod val="20000"/>
                        <a:lumOff val="80000"/>
                      </a:schemeClr>
                    </a:solidFill>
                  </a:tcPr>
                </a:tc>
                <a:tc h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kern="1200" dirty="0">
                          <a:solidFill>
                            <a:schemeClr val="dk1"/>
                          </a:solidFill>
                          <a:effectLst/>
                          <a:latin typeface="+mn-lt"/>
                          <a:ea typeface="+mn-ea"/>
                          <a:cs typeface="+mn-cs"/>
                        </a:rPr>
                        <a:t>A detailed delivery plan would be required for the FSO to properly assess this principle for each solution. </a:t>
                      </a:r>
                      <a:endParaRPr lang="en-GB" sz="1000" dirty="0"/>
                    </a:p>
                  </a:txBody>
                  <a:tcPr>
                    <a:solidFill>
                      <a:schemeClr val="bg1">
                        <a:lumMod val="95000"/>
                      </a:schemeClr>
                    </a:solidFill>
                  </a:tcPr>
                </a:tc>
                <a:extLst>
                  <a:ext uri="{0D108BD9-81ED-4DB2-BD59-A6C34878D82A}">
                    <a16:rowId xmlns:a16="http://schemas.microsoft.com/office/drawing/2014/main" val="4193020156"/>
                  </a:ext>
                </a:extLst>
              </a:tr>
            </a:tbl>
          </a:graphicData>
        </a:graphic>
      </p:graphicFrame>
      <p:sp>
        <p:nvSpPr>
          <p:cNvPr id="9" name="Title 1">
            <a:extLst>
              <a:ext uri="{FF2B5EF4-FFF2-40B4-BE49-F238E27FC236}">
                <a16:creationId xmlns:a16="http://schemas.microsoft.com/office/drawing/2014/main" id="{A0F508C2-1CA5-4387-8213-476E45738F66}"/>
              </a:ext>
            </a:extLst>
          </p:cNvPr>
          <p:cNvSpPr>
            <a:spLocks noGrp="1"/>
          </p:cNvSpPr>
          <p:nvPr>
            <p:ph type="title"/>
          </p:nvPr>
        </p:nvSpPr>
        <p:spPr>
          <a:xfrm>
            <a:off x="539750" y="539750"/>
            <a:ext cx="11110914" cy="517263"/>
          </a:xfrm>
        </p:spPr>
        <p:txBody>
          <a:bodyPr/>
          <a:lstStyle/>
          <a:p>
            <a:r>
              <a:rPr lang="en-GB" sz="3200" dirty="0"/>
              <a:t>Applying the principles to Use Case 1</a:t>
            </a:r>
          </a:p>
        </p:txBody>
      </p:sp>
    </p:spTree>
    <p:extLst>
      <p:ext uri="{BB962C8B-B14F-4D97-AF65-F5344CB8AC3E}">
        <p14:creationId xmlns:p14="http://schemas.microsoft.com/office/powerpoint/2010/main" val="386388230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EFC2C8B-7004-B24B-B228-2C321707D27E}"/>
              </a:ext>
            </a:extLst>
          </p:cNvPr>
          <p:cNvSpPr>
            <a:spLocks noGrp="1"/>
          </p:cNvSpPr>
          <p:nvPr>
            <p:ph type="title"/>
          </p:nvPr>
        </p:nvSpPr>
        <p:spPr>
          <a:xfrm>
            <a:off x="540000" y="1536806"/>
            <a:ext cx="10909050" cy="3784387"/>
          </a:xfrm>
        </p:spPr>
        <p:txBody>
          <a:bodyPr/>
          <a:lstStyle/>
          <a:p>
            <a:r>
              <a:rPr lang="en-GB" sz="4800" dirty="0"/>
              <a:t>Section 5: Gap analysis and recommendations </a:t>
            </a:r>
          </a:p>
        </p:txBody>
      </p:sp>
      <p:sp>
        <p:nvSpPr>
          <p:cNvPr id="4" name="Slide Number Placeholder 3">
            <a:extLst>
              <a:ext uri="{FF2B5EF4-FFF2-40B4-BE49-F238E27FC236}">
                <a16:creationId xmlns:a16="http://schemas.microsoft.com/office/drawing/2014/main" id="{10E66449-63A9-FB1D-1567-2F1A6057E81F}"/>
              </a:ext>
            </a:extLst>
          </p:cNvPr>
          <p:cNvSpPr>
            <a:spLocks noGrp="1"/>
          </p:cNvSpPr>
          <p:nvPr>
            <p:ph type="sldNum" sz="quarter" idx="12"/>
          </p:nvPr>
        </p:nvSpPr>
        <p:spPr/>
        <p:txBody>
          <a:bodyPr/>
          <a:lstStyle/>
          <a:p>
            <a:fld id="{5BA07366-CB75-4AA8-9E5B-928B849F427C}" type="slidenum">
              <a:rPr lang="en-GB" smtClean="0"/>
              <a:t>52</a:t>
            </a:fld>
            <a:endParaRPr lang="en-GB"/>
          </a:p>
        </p:txBody>
      </p:sp>
    </p:spTree>
    <p:extLst>
      <p:ext uri="{BB962C8B-B14F-4D97-AF65-F5344CB8AC3E}">
        <p14:creationId xmlns:p14="http://schemas.microsoft.com/office/powerpoint/2010/main" val="45611788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369A7A-6530-4FA2-96E2-B26901118B60}"/>
              </a:ext>
            </a:extLst>
          </p:cNvPr>
          <p:cNvSpPr>
            <a:spLocks noGrp="1"/>
          </p:cNvSpPr>
          <p:nvPr>
            <p:ph type="title"/>
          </p:nvPr>
        </p:nvSpPr>
        <p:spPr/>
        <p:txBody>
          <a:bodyPr/>
          <a:lstStyle/>
          <a:p>
            <a:r>
              <a:rPr lang="en-GB" sz="3200" dirty="0"/>
              <a:t>Gap Analysis &amp; Recommendations</a:t>
            </a:r>
          </a:p>
        </p:txBody>
      </p:sp>
      <p:sp>
        <p:nvSpPr>
          <p:cNvPr id="3" name="Content Placeholder 2">
            <a:extLst>
              <a:ext uri="{FF2B5EF4-FFF2-40B4-BE49-F238E27FC236}">
                <a16:creationId xmlns:a16="http://schemas.microsoft.com/office/drawing/2014/main" id="{954BCC1B-F426-AF3D-A8E9-AE491C140A8B}"/>
              </a:ext>
            </a:extLst>
          </p:cNvPr>
          <p:cNvSpPr>
            <a:spLocks noGrp="1"/>
          </p:cNvSpPr>
          <p:nvPr>
            <p:ph idx="1"/>
          </p:nvPr>
        </p:nvSpPr>
        <p:spPr>
          <a:xfrm>
            <a:off x="539750" y="1270188"/>
            <a:ext cx="11110914" cy="3720912"/>
          </a:xfrm>
        </p:spPr>
        <p:txBody>
          <a:bodyPr numCol="2" spcCol="180000"/>
          <a:lstStyle/>
          <a:p>
            <a:pPr marL="0" indent="0" algn="just">
              <a:buNone/>
            </a:pPr>
            <a:r>
              <a:rPr lang="en-GB" sz="1200" dirty="0"/>
              <a:t>Following our analysis and stakeholder feedback, we identified gaps in evidence and provided recommendations for further research, analysis and potential projects to build on the knowledge of whole energy system coordination.</a:t>
            </a:r>
          </a:p>
          <a:p>
            <a:pPr marL="0" indent="0" algn="just">
              <a:buNone/>
            </a:pPr>
            <a:r>
              <a:rPr lang="en-GB" sz="1200" dirty="0"/>
              <a:t>This section highlights key gaps, and offers recommendations for FSO to close these gaps, across the following areas:</a:t>
            </a:r>
          </a:p>
          <a:p>
            <a:pPr lvl="1" algn="just"/>
            <a:r>
              <a:rPr lang="en-GB" sz="1200" dirty="0"/>
              <a:t>Technologies</a:t>
            </a:r>
          </a:p>
          <a:p>
            <a:pPr lvl="1" algn="just"/>
            <a:r>
              <a:rPr lang="en-GB" sz="1200" dirty="0"/>
              <a:t>Skills, knowledge and resources</a:t>
            </a:r>
          </a:p>
          <a:p>
            <a:pPr lvl="1" algn="just"/>
            <a:r>
              <a:rPr lang="en-GB" sz="1200" dirty="0"/>
              <a:t>Coordination with other vectors</a:t>
            </a:r>
          </a:p>
          <a:p>
            <a:pPr lvl="1" algn="just"/>
            <a:r>
              <a:rPr lang="en-GB" sz="1200" dirty="0"/>
              <a:t>Business processes </a:t>
            </a:r>
          </a:p>
          <a:p>
            <a:pPr marL="0" lvl="1" indent="0" algn="just">
              <a:spcBef>
                <a:spcPts val="1200"/>
              </a:spcBef>
              <a:buNone/>
            </a:pPr>
            <a:r>
              <a:rPr lang="en-GB" sz="1200" dirty="0"/>
              <a:t>In addition, engagement with industry stakeholders throughout this Project has highlighted gaps in awareness of policy and governance around the FSO role. Continual engagement with the industry will provide additional clarity on the expectations of the new organisation. </a:t>
            </a:r>
          </a:p>
          <a:p>
            <a:pPr marL="0" lvl="1" indent="0" algn="just">
              <a:spcBef>
                <a:spcPts val="1200"/>
              </a:spcBef>
              <a:buNone/>
            </a:pPr>
            <a:r>
              <a:rPr lang="en-GB" sz="1200" dirty="0"/>
              <a:t>We discuss the key gaps, and advise that the ESO should continue to table these topics for discussion with DESNZ, Ofgem, gas and electricity networks, and wider energy sector stakeholders. The ESO’s objective should be to obtain clarity on relevant permanent arrangements, where possible, before the FSO goes live (expected in 2024) – or at least to ensure that, where the arrangements remain unclear, the impact on its role is commonly understood.</a:t>
            </a:r>
          </a:p>
        </p:txBody>
      </p:sp>
      <p:sp>
        <p:nvSpPr>
          <p:cNvPr id="4" name="Slide Number Placeholder 3">
            <a:extLst>
              <a:ext uri="{FF2B5EF4-FFF2-40B4-BE49-F238E27FC236}">
                <a16:creationId xmlns:a16="http://schemas.microsoft.com/office/drawing/2014/main" id="{75F63E70-8DD8-5CC4-2D9A-B81FE038A9CB}"/>
              </a:ext>
            </a:extLst>
          </p:cNvPr>
          <p:cNvSpPr>
            <a:spLocks noGrp="1"/>
          </p:cNvSpPr>
          <p:nvPr>
            <p:ph type="sldNum" sz="quarter" idx="12"/>
          </p:nvPr>
        </p:nvSpPr>
        <p:spPr/>
        <p:txBody>
          <a:bodyPr/>
          <a:lstStyle/>
          <a:p>
            <a:fld id="{5BA07366-CB75-4AA8-9E5B-928B849F427C}" type="slidenum">
              <a:rPr lang="en-GB" smtClean="0"/>
              <a:t>53</a:t>
            </a:fld>
            <a:endParaRPr lang="en-GB"/>
          </a:p>
        </p:txBody>
      </p:sp>
    </p:spTree>
    <p:extLst>
      <p:ext uri="{BB962C8B-B14F-4D97-AF65-F5344CB8AC3E}">
        <p14:creationId xmlns:p14="http://schemas.microsoft.com/office/powerpoint/2010/main" val="47734484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B1710C-CBE1-4CF7-5054-A22123EFED53}"/>
              </a:ext>
            </a:extLst>
          </p:cNvPr>
          <p:cNvSpPr>
            <a:spLocks noGrp="1"/>
          </p:cNvSpPr>
          <p:nvPr>
            <p:ph type="title"/>
          </p:nvPr>
        </p:nvSpPr>
        <p:spPr>
          <a:xfrm>
            <a:off x="539751" y="539750"/>
            <a:ext cx="5018400" cy="587086"/>
          </a:xfrm>
        </p:spPr>
        <p:txBody>
          <a:bodyPr/>
          <a:lstStyle/>
          <a:p>
            <a:r>
              <a:rPr lang="en-GB" sz="3200" dirty="0"/>
              <a:t>Technology Gaps</a:t>
            </a:r>
          </a:p>
        </p:txBody>
      </p:sp>
      <p:sp>
        <p:nvSpPr>
          <p:cNvPr id="3" name="Text Placeholder 2">
            <a:extLst>
              <a:ext uri="{FF2B5EF4-FFF2-40B4-BE49-F238E27FC236}">
                <a16:creationId xmlns:a16="http://schemas.microsoft.com/office/drawing/2014/main" id="{B8E11BE5-AFDD-6D9B-7D09-28F4E441A9C8}"/>
              </a:ext>
            </a:extLst>
          </p:cNvPr>
          <p:cNvSpPr>
            <a:spLocks noGrp="1"/>
          </p:cNvSpPr>
          <p:nvPr>
            <p:ph type="body" sz="quarter" idx="14"/>
          </p:nvPr>
        </p:nvSpPr>
        <p:spPr>
          <a:xfrm>
            <a:off x="539751" y="1543128"/>
            <a:ext cx="5314295" cy="1155247"/>
          </a:xfrm>
        </p:spPr>
        <p:txBody>
          <a:bodyPr numCol="1"/>
          <a:lstStyle/>
          <a:p>
            <a:pPr marL="0" indent="0">
              <a:buNone/>
            </a:pPr>
            <a:r>
              <a:rPr lang="en-GB" sz="1200"/>
              <a:t>To keep to a manageable number of use cases, this project has not covered all technologies that could be considered within whole energy system co-ordination. Some of these technologies already have a meaningful role in the GB energy system, some are used to a limited extent, some are technologically feasible but have not yet been deployed at scale in GB, and some lie further down the technology and commercial readiness scale.</a:t>
            </a:r>
          </a:p>
        </p:txBody>
      </p:sp>
      <p:sp>
        <p:nvSpPr>
          <p:cNvPr id="4" name="Text Placeholder 3">
            <a:extLst>
              <a:ext uri="{FF2B5EF4-FFF2-40B4-BE49-F238E27FC236}">
                <a16:creationId xmlns:a16="http://schemas.microsoft.com/office/drawing/2014/main" id="{86B62579-E760-B260-5FA1-24FB44CCAA0F}"/>
              </a:ext>
            </a:extLst>
          </p:cNvPr>
          <p:cNvSpPr>
            <a:spLocks noGrp="1"/>
          </p:cNvSpPr>
          <p:nvPr>
            <p:ph type="body" sz="quarter" idx="15"/>
          </p:nvPr>
        </p:nvSpPr>
        <p:spPr/>
        <p:txBody>
          <a:bodyPr/>
          <a:lstStyle/>
          <a:p>
            <a:r>
              <a:rPr lang="en-GB" sz="3200" dirty="0"/>
              <a:t>Technology</a:t>
            </a:r>
          </a:p>
          <a:p>
            <a:r>
              <a:rPr lang="en-GB" sz="3200" dirty="0"/>
              <a:t>Recommendations</a:t>
            </a:r>
          </a:p>
        </p:txBody>
      </p:sp>
      <p:sp>
        <p:nvSpPr>
          <p:cNvPr id="5" name="Text Placeholder 4">
            <a:extLst>
              <a:ext uri="{FF2B5EF4-FFF2-40B4-BE49-F238E27FC236}">
                <a16:creationId xmlns:a16="http://schemas.microsoft.com/office/drawing/2014/main" id="{41BD0A2C-6664-7B8A-1F1A-A3078CBC69EA}"/>
              </a:ext>
            </a:extLst>
          </p:cNvPr>
          <p:cNvSpPr>
            <a:spLocks noGrp="1"/>
          </p:cNvSpPr>
          <p:nvPr>
            <p:ph type="body" sz="quarter" idx="23"/>
          </p:nvPr>
        </p:nvSpPr>
        <p:spPr>
          <a:xfrm>
            <a:off x="6631200" y="1543128"/>
            <a:ext cx="5018400" cy="4638150"/>
          </a:xfrm>
        </p:spPr>
        <p:txBody>
          <a:bodyPr/>
          <a:lstStyle/>
          <a:p>
            <a:pPr marL="0" indent="0">
              <a:buNone/>
            </a:pPr>
            <a:r>
              <a:rPr lang="en-GB" sz="1200"/>
              <a:t>The FSO will need to be aware of the potential development / deployment of technologies to provide an evolving view of their impact on network planning and how they should be further considered in whole energy system planning processes. For example, the FSO will need to take regard of: </a:t>
            </a:r>
          </a:p>
          <a:p>
            <a:pPr lvl="1"/>
            <a:r>
              <a:rPr lang="en-GB" sz="1200"/>
              <a:t>The timelines and scales that technologies could be deployed;</a:t>
            </a:r>
          </a:p>
          <a:p>
            <a:pPr lvl="1"/>
            <a:r>
              <a:rPr lang="en-GB" sz="1200"/>
              <a:t>What their impact on emissions could be;</a:t>
            </a:r>
          </a:p>
          <a:p>
            <a:pPr lvl="1"/>
            <a:r>
              <a:rPr lang="en-GB" sz="1200"/>
              <a:t>What their risks / benefits and trade-offs are;</a:t>
            </a:r>
          </a:p>
          <a:p>
            <a:pPr lvl="1"/>
            <a:r>
              <a:rPr lang="en-GB" sz="1200"/>
              <a:t>How much they will cost and the impact on consumer bills;</a:t>
            </a:r>
          </a:p>
          <a:p>
            <a:pPr lvl="1"/>
            <a:r>
              <a:rPr lang="en-GB" sz="1200"/>
              <a:t>How they might influence markets and end user behaviour;</a:t>
            </a:r>
          </a:p>
          <a:p>
            <a:pPr lvl="1"/>
            <a:r>
              <a:rPr lang="en-GB" sz="1200"/>
              <a:t>How they will impact the operation of the electricity and gas systems.</a:t>
            </a:r>
          </a:p>
          <a:p>
            <a:pPr marL="0" indent="0">
              <a:buNone/>
            </a:pPr>
            <a:r>
              <a:rPr lang="en-GB" sz="1200"/>
              <a:t>The FSO will need to identify an ongoing process by which it monitors the deployment of such technologies to respond appropriately to their introduction and incorporate them and their potential impacts into future plans. For example, the FSO could use the Future Energy Scenarios process as a basis for regular stakeholder engagement, knowledge gathering and analysis.</a:t>
            </a:r>
          </a:p>
        </p:txBody>
      </p:sp>
      <p:sp>
        <p:nvSpPr>
          <p:cNvPr id="6" name="Slide Number Placeholder 5">
            <a:extLst>
              <a:ext uri="{FF2B5EF4-FFF2-40B4-BE49-F238E27FC236}">
                <a16:creationId xmlns:a16="http://schemas.microsoft.com/office/drawing/2014/main" id="{BAD90414-39BE-96E6-9240-396CA9F89CE4}"/>
              </a:ext>
            </a:extLst>
          </p:cNvPr>
          <p:cNvSpPr>
            <a:spLocks noGrp="1"/>
          </p:cNvSpPr>
          <p:nvPr>
            <p:ph type="sldNum" sz="quarter" idx="12"/>
          </p:nvPr>
        </p:nvSpPr>
        <p:spPr/>
        <p:txBody>
          <a:bodyPr/>
          <a:lstStyle/>
          <a:p>
            <a:fld id="{5BA07366-CB75-4AA8-9E5B-928B849F427C}" type="slidenum">
              <a:rPr lang="en-GB" smtClean="0"/>
              <a:t>54</a:t>
            </a:fld>
            <a:endParaRPr lang="en-GB"/>
          </a:p>
        </p:txBody>
      </p:sp>
      <p:sp>
        <p:nvSpPr>
          <p:cNvPr id="9" name="TextBox 8">
            <a:extLst>
              <a:ext uri="{FF2B5EF4-FFF2-40B4-BE49-F238E27FC236}">
                <a16:creationId xmlns:a16="http://schemas.microsoft.com/office/drawing/2014/main" id="{2D136C16-C3E0-D198-BDC4-70A6271DD9D4}"/>
              </a:ext>
            </a:extLst>
          </p:cNvPr>
          <p:cNvSpPr txBox="1"/>
          <p:nvPr/>
        </p:nvSpPr>
        <p:spPr>
          <a:xfrm>
            <a:off x="539751" y="2698375"/>
            <a:ext cx="5314295" cy="4216539"/>
          </a:xfrm>
          <a:prstGeom prst="rect">
            <a:avLst/>
          </a:prstGeom>
          <a:noFill/>
        </p:spPr>
        <p:txBody>
          <a:bodyPr wrap="square" numCol="2">
            <a:spAutoFit/>
          </a:bodyPr>
          <a:lstStyle/>
          <a:p>
            <a:pPr marL="0" indent="0">
              <a:buNone/>
            </a:pPr>
            <a:r>
              <a:rPr lang="en-GB" sz="1200" b="1">
                <a:solidFill>
                  <a:schemeClr val="tx2"/>
                </a:solidFill>
              </a:rPr>
              <a:t>Current or potentially available technologies:</a:t>
            </a:r>
          </a:p>
          <a:p>
            <a:pPr marL="360000" marR="0" lvl="1" indent="-1800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200" b="0" i="0" u="none" strike="noStrike" kern="1200" cap="none" spc="0" normalizeH="0" baseline="0" noProof="0">
                <a:ln>
                  <a:noFill/>
                </a:ln>
                <a:solidFill>
                  <a:schemeClr val="tx2"/>
                </a:solidFill>
                <a:effectLst/>
                <a:uLnTx/>
                <a:uFillTx/>
                <a:latin typeface="Arial"/>
                <a:ea typeface="+mn-ea"/>
                <a:cs typeface="+mn-cs"/>
              </a:rPr>
              <a:t>Hydrogen import/export</a:t>
            </a:r>
          </a:p>
          <a:p>
            <a:pPr marL="360000" marR="0" lvl="1" indent="-1800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200" b="0" i="0" u="none" strike="noStrike" kern="1200" cap="none" spc="0" normalizeH="0" baseline="0" noProof="0">
                <a:ln>
                  <a:noFill/>
                </a:ln>
                <a:solidFill>
                  <a:schemeClr val="tx2"/>
                </a:solidFill>
                <a:effectLst/>
                <a:uLnTx/>
                <a:uFillTx/>
                <a:latin typeface="Arial"/>
                <a:ea typeface="+mn-ea"/>
                <a:cs typeface="+mn-cs"/>
              </a:rPr>
              <a:t>Hydro and tidal power</a:t>
            </a:r>
          </a:p>
          <a:p>
            <a:pPr marL="360000" marR="0" lvl="1" indent="-1800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200" b="0" i="0" u="none" strike="noStrike" kern="1200" cap="none" spc="0" normalizeH="0" baseline="0" noProof="0">
                <a:ln>
                  <a:noFill/>
                </a:ln>
                <a:solidFill>
                  <a:schemeClr val="tx2"/>
                </a:solidFill>
                <a:effectLst/>
                <a:uLnTx/>
                <a:uFillTx/>
                <a:latin typeface="Arial"/>
                <a:ea typeface="+mn-ea"/>
                <a:cs typeface="+mn-cs"/>
              </a:rPr>
              <a:t>Pumped storage</a:t>
            </a:r>
          </a:p>
          <a:p>
            <a:pPr marL="360000" marR="0" lvl="1" indent="-1800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200" b="0" i="0" u="none" strike="noStrike" kern="1200" cap="none" spc="0" normalizeH="0" baseline="0" noProof="0">
                <a:ln>
                  <a:noFill/>
                </a:ln>
                <a:solidFill>
                  <a:schemeClr val="tx2"/>
                </a:solidFill>
                <a:effectLst/>
                <a:uLnTx/>
                <a:uFillTx/>
                <a:latin typeface="Arial"/>
                <a:ea typeface="+mn-ea"/>
                <a:cs typeface="+mn-cs"/>
              </a:rPr>
              <a:t>Geothermal power</a:t>
            </a:r>
          </a:p>
          <a:p>
            <a:pPr marL="360000" marR="0" lvl="1" indent="-1800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200" b="0" i="0" u="none" strike="noStrike" kern="1200" cap="none" spc="0" normalizeH="0" baseline="0" noProof="0">
                <a:ln>
                  <a:noFill/>
                </a:ln>
                <a:solidFill>
                  <a:schemeClr val="tx2"/>
                </a:solidFill>
                <a:effectLst/>
                <a:uLnTx/>
                <a:uFillTx/>
                <a:latin typeface="Arial"/>
                <a:ea typeface="+mn-ea"/>
                <a:cs typeface="+mn-cs"/>
              </a:rPr>
              <a:t>Desalination with excess/constrained power</a:t>
            </a:r>
          </a:p>
          <a:p>
            <a:pPr marL="360000" marR="0" lvl="1" indent="-1800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200" b="0" i="0" u="none" strike="noStrike" kern="1200" cap="none" spc="0" normalizeH="0" baseline="0" noProof="0">
                <a:ln>
                  <a:noFill/>
                </a:ln>
                <a:solidFill>
                  <a:schemeClr val="tx2"/>
                </a:solidFill>
                <a:effectLst/>
                <a:uLnTx/>
                <a:uFillTx/>
                <a:latin typeface="Arial"/>
                <a:ea typeface="+mn-ea"/>
                <a:cs typeface="+mn-cs"/>
              </a:rPr>
              <a:t>Power to X (methanol, SAF etc.) for bulk liquid export of constrained power</a:t>
            </a:r>
          </a:p>
          <a:p>
            <a:pPr marL="360000" marR="0" lvl="1" indent="-1800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200" b="0" i="0" u="none" strike="noStrike" kern="1200" cap="none" spc="0" normalizeH="0" baseline="0" noProof="0">
                <a:ln>
                  <a:noFill/>
                </a:ln>
                <a:solidFill>
                  <a:schemeClr val="tx2"/>
                </a:solidFill>
                <a:effectLst/>
                <a:uLnTx/>
                <a:uFillTx/>
                <a:latin typeface="Arial"/>
                <a:ea typeface="+mn-ea"/>
                <a:cs typeface="+mn-cs"/>
              </a:rPr>
              <a:t>Large scale biomass for BECCS</a:t>
            </a:r>
          </a:p>
          <a:p>
            <a:pPr marL="360000" marR="0" lvl="1" indent="-1800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200" b="0" i="0" u="none" strike="noStrike" kern="1200" cap="none" spc="0" normalizeH="0" baseline="0" noProof="0">
                <a:ln>
                  <a:noFill/>
                </a:ln>
                <a:solidFill>
                  <a:schemeClr val="tx2"/>
                </a:solidFill>
                <a:effectLst/>
                <a:uLnTx/>
                <a:uFillTx/>
                <a:latin typeface="Arial"/>
                <a:ea typeface="+mn-ea"/>
                <a:cs typeface="+mn-cs"/>
              </a:rPr>
              <a:t>Hydrogen to natural gas via methanation with captured (bio or grey) CO</a:t>
            </a:r>
            <a:r>
              <a:rPr kumimoji="0" lang="en-GB" sz="1200" b="0" i="0" u="none" strike="noStrike" kern="1200" cap="none" spc="0" normalizeH="0" baseline="-25000" noProof="0">
                <a:ln>
                  <a:noFill/>
                </a:ln>
                <a:solidFill>
                  <a:schemeClr val="tx2"/>
                </a:solidFill>
                <a:effectLst/>
                <a:uLnTx/>
                <a:uFillTx/>
                <a:latin typeface="Arial"/>
                <a:ea typeface="+mn-ea"/>
                <a:cs typeface="+mn-cs"/>
              </a:rPr>
              <a:t>2 </a:t>
            </a:r>
          </a:p>
          <a:p>
            <a:pPr marL="360000" marR="0" lvl="1" indent="-1800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endParaRPr lang="en-GB" sz="1200" baseline="-25000">
              <a:solidFill>
                <a:schemeClr val="tx2"/>
              </a:solidFill>
              <a:latin typeface="Arial"/>
            </a:endParaRPr>
          </a:p>
          <a:p>
            <a:pPr marL="360000" marR="0" lvl="1" indent="-1800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endParaRPr lang="en-GB" sz="1200" baseline="-25000">
              <a:solidFill>
                <a:schemeClr val="tx2"/>
              </a:solidFill>
              <a:latin typeface="Arial"/>
            </a:endParaRPr>
          </a:p>
          <a:p>
            <a:pPr marL="180000" marR="0" lvl="1" algn="l" defTabSz="914400" rtl="0" eaLnBrk="1" fontAlgn="auto" latinLnBrk="0" hangingPunct="1">
              <a:lnSpc>
                <a:spcPct val="100000"/>
              </a:lnSpc>
              <a:spcBef>
                <a:spcPts val="600"/>
              </a:spcBef>
              <a:spcAft>
                <a:spcPts val="0"/>
              </a:spcAft>
              <a:buClrTx/>
              <a:buSzTx/>
              <a:tabLst/>
              <a:defRPr/>
            </a:pPr>
            <a:endParaRPr kumimoji="0" lang="en-GB" sz="1200" b="0" i="0" u="none" strike="noStrike" kern="1200" cap="none" spc="0" normalizeH="0" baseline="-25000" noProof="0">
              <a:ln>
                <a:noFill/>
              </a:ln>
              <a:solidFill>
                <a:schemeClr val="tx2"/>
              </a:solidFill>
              <a:effectLst/>
              <a:uLnTx/>
              <a:uFillTx/>
              <a:latin typeface="Arial"/>
              <a:ea typeface="+mn-ea"/>
              <a:cs typeface="+mn-cs"/>
            </a:endParaRPr>
          </a:p>
          <a:p>
            <a:pPr marL="0" marR="0" lvl="0" indent="0" algn="l" defTabSz="914400" rtl="0" eaLnBrk="1" fontAlgn="auto" latinLnBrk="0" hangingPunct="1">
              <a:lnSpc>
                <a:spcPct val="100000"/>
              </a:lnSpc>
              <a:spcBef>
                <a:spcPts val="1200"/>
              </a:spcBef>
              <a:spcAft>
                <a:spcPts val="0"/>
              </a:spcAft>
              <a:buClrTx/>
              <a:buSzTx/>
              <a:buFont typeface="Arial" panose="020B0604020202020204" pitchFamily="34" charset="0"/>
              <a:buNone/>
              <a:tabLst/>
              <a:defRPr/>
            </a:pPr>
            <a:r>
              <a:rPr kumimoji="0" lang="en-GB" sz="1200" b="1" i="0" u="none" strike="noStrike" kern="1200" cap="none" spc="0" normalizeH="0" baseline="0" noProof="0">
                <a:ln>
                  <a:noFill/>
                </a:ln>
                <a:solidFill>
                  <a:schemeClr val="tx2"/>
                </a:solidFill>
                <a:effectLst/>
                <a:uLnTx/>
                <a:uFillTx/>
                <a:latin typeface="Arial"/>
                <a:ea typeface="+mn-ea"/>
                <a:cs typeface="+mn-cs"/>
              </a:rPr>
              <a:t>Technologies which are less mature:</a:t>
            </a:r>
          </a:p>
          <a:p>
            <a:pPr marL="360000" marR="0" lvl="1" indent="-1800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200" b="0" i="0" u="none" strike="noStrike" kern="1200" cap="none" spc="0" normalizeH="0" baseline="0" noProof="0">
                <a:ln>
                  <a:noFill/>
                </a:ln>
                <a:solidFill>
                  <a:schemeClr val="tx2"/>
                </a:solidFill>
                <a:effectLst/>
                <a:uLnTx/>
                <a:uFillTx/>
                <a:latin typeface="Arial"/>
                <a:ea typeface="+mn-ea"/>
                <a:cs typeface="+mn-cs"/>
              </a:rPr>
              <a:t>Small modular nuclear reactors</a:t>
            </a:r>
          </a:p>
          <a:p>
            <a:pPr marL="360000" marR="0" lvl="1" indent="-1800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200" b="0" i="0" u="none" strike="noStrike" kern="1200" cap="none" spc="0" normalizeH="0" baseline="0" noProof="0">
                <a:ln>
                  <a:noFill/>
                </a:ln>
                <a:solidFill>
                  <a:schemeClr val="tx2"/>
                </a:solidFill>
                <a:effectLst/>
                <a:uLnTx/>
                <a:uFillTx/>
                <a:latin typeface="Arial"/>
                <a:ea typeface="+mn-ea"/>
                <a:cs typeface="+mn-cs"/>
              </a:rPr>
              <a:t>Hydrogen gas engines and turbines</a:t>
            </a:r>
          </a:p>
          <a:p>
            <a:pPr marL="360000" marR="0" lvl="1" indent="-1800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200" b="0" i="0" u="none" strike="noStrike" kern="1200" cap="none" spc="0" normalizeH="0" baseline="0" noProof="0">
                <a:ln>
                  <a:noFill/>
                </a:ln>
                <a:solidFill>
                  <a:schemeClr val="tx2"/>
                </a:solidFill>
                <a:effectLst/>
                <a:uLnTx/>
                <a:uFillTx/>
                <a:latin typeface="Arial"/>
                <a:ea typeface="+mn-ea"/>
                <a:cs typeface="+mn-cs"/>
              </a:rPr>
              <a:t>Direct air capture with excess/constrained power</a:t>
            </a:r>
          </a:p>
          <a:p>
            <a:pPr marL="360000" marR="0" lvl="1" indent="-1800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200" b="0" i="0" u="none" strike="noStrike" kern="1200" cap="none" spc="0" normalizeH="0" baseline="0" noProof="0">
                <a:ln>
                  <a:noFill/>
                </a:ln>
                <a:solidFill>
                  <a:schemeClr val="tx2"/>
                </a:solidFill>
                <a:effectLst/>
                <a:uLnTx/>
                <a:uFillTx/>
                <a:latin typeface="Arial"/>
                <a:ea typeface="+mn-ea"/>
                <a:cs typeface="+mn-cs"/>
              </a:rPr>
              <a:t>Reversible fuel cells i.e. natural gas/hydrogen to power or power to hydrogen</a:t>
            </a:r>
          </a:p>
          <a:p>
            <a:pPr marL="360000" marR="0" lvl="1" indent="-1800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200" b="0" i="0" u="none" strike="noStrike" kern="1200" cap="none" spc="0" normalizeH="0" baseline="0" noProof="0">
                <a:ln>
                  <a:noFill/>
                </a:ln>
                <a:solidFill>
                  <a:schemeClr val="tx2"/>
                </a:solidFill>
                <a:effectLst/>
                <a:uLnTx/>
                <a:uFillTx/>
                <a:latin typeface="Arial"/>
                <a:ea typeface="+mn-ea"/>
                <a:cs typeface="+mn-cs"/>
              </a:rPr>
              <a:t>Large scale electrical storage – flow batteries</a:t>
            </a:r>
          </a:p>
          <a:p>
            <a:pPr marL="360000" marR="0" lvl="1" indent="-1800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200" b="0" i="0" u="none" strike="noStrike" kern="1200" cap="none" spc="0" normalizeH="0" baseline="0" noProof="0">
                <a:ln>
                  <a:noFill/>
                </a:ln>
                <a:solidFill>
                  <a:schemeClr val="tx2"/>
                </a:solidFill>
                <a:effectLst/>
                <a:uLnTx/>
                <a:uFillTx/>
                <a:latin typeface="Arial"/>
                <a:ea typeface="+mn-ea"/>
                <a:cs typeface="+mn-cs"/>
              </a:rPr>
              <a:t>Seasonal thermal energy storage</a:t>
            </a:r>
          </a:p>
          <a:p>
            <a:pPr marL="360000" marR="0" lvl="1" indent="-1800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200" b="0" i="0" u="none" strike="noStrike" kern="1200" cap="none" spc="0" normalizeH="0" baseline="0" noProof="0">
                <a:ln>
                  <a:noFill/>
                </a:ln>
                <a:solidFill>
                  <a:schemeClr val="tx2"/>
                </a:solidFill>
                <a:effectLst/>
                <a:uLnTx/>
                <a:uFillTx/>
                <a:latin typeface="Arial"/>
                <a:ea typeface="+mn-ea"/>
                <a:cs typeface="+mn-cs"/>
              </a:rPr>
              <a:t>Floating solar </a:t>
            </a:r>
          </a:p>
          <a:p>
            <a:pPr marL="360000" marR="0" lvl="1" indent="-1800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200" b="0" i="0" u="none" strike="noStrike" kern="1200" cap="none" spc="0" normalizeH="0" baseline="0" noProof="0">
                <a:ln>
                  <a:noFill/>
                </a:ln>
                <a:solidFill>
                  <a:schemeClr val="tx2"/>
                </a:solidFill>
                <a:effectLst/>
                <a:uLnTx/>
                <a:uFillTx/>
                <a:latin typeface="Arial"/>
                <a:ea typeface="+mn-ea"/>
                <a:cs typeface="+mn-cs"/>
              </a:rPr>
              <a:t>Fusion (very long term)</a:t>
            </a:r>
          </a:p>
        </p:txBody>
      </p:sp>
    </p:spTree>
    <p:extLst>
      <p:ext uri="{BB962C8B-B14F-4D97-AF65-F5344CB8AC3E}">
        <p14:creationId xmlns:p14="http://schemas.microsoft.com/office/powerpoint/2010/main" val="316161310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B1710C-CBE1-4CF7-5054-A22123EFED53}"/>
              </a:ext>
            </a:extLst>
          </p:cNvPr>
          <p:cNvSpPr>
            <a:spLocks noGrp="1"/>
          </p:cNvSpPr>
          <p:nvPr>
            <p:ph type="title"/>
          </p:nvPr>
        </p:nvSpPr>
        <p:spPr>
          <a:xfrm>
            <a:off x="322934" y="420665"/>
            <a:ext cx="6308266" cy="587086"/>
          </a:xfrm>
        </p:spPr>
        <p:txBody>
          <a:bodyPr/>
          <a:lstStyle/>
          <a:p>
            <a:r>
              <a:rPr lang="en-GB" dirty="0"/>
              <a:t>Skills, Knowledge and Resources - Gaps</a:t>
            </a:r>
          </a:p>
        </p:txBody>
      </p:sp>
      <p:sp>
        <p:nvSpPr>
          <p:cNvPr id="3" name="Text Placeholder 2">
            <a:extLst>
              <a:ext uri="{FF2B5EF4-FFF2-40B4-BE49-F238E27FC236}">
                <a16:creationId xmlns:a16="http://schemas.microsoft.com/office/drawing/2014/main" id="{B8E11BE5-AFDD-6D9B-7D09-28F4E441A9C8}"/>
              </a:ext>
            </a:extLst>
          </p:cNvPr>
          <p:cNvSpPr>
            <a:spLocks noGrp="1"/>
          </p:cNvSpPr>
          <p:nvPr>
            <p:ph type="body" sz="quarter" idx="14"/>
          </p:nvPr>
        </p:nvSpPr>
        <p:spPr>
          <a:xfrm>
            <a:off x="322934" y="1356665"/>
            <a:ext cx="5314295" cy="4769839"/>
          </a:xfrm>
        </p:spPr>
        <p:txBody>
          <a:bodyPr numCol="1"/>
          <a:lstStyle/>
          <a:p>
            <a:pPr marL="0" indent="0">
              <a:buNone/>
            </a:pPr>
            <a:r>
              <a:rPr lang="en-GB" sz="1200"/>
              <a:t>Our gap analysis has focused on the high-level skills, resources and knowledge that the FSO will need to further develop to enable an efficient and more coordinated whole energy system planning process across different energy vectors. Acknowledging that the FSO comes from an electricity-focused knowledge base, we have identified the following: </a:t>
            </a:r>
          </a:p>
          <a:p>
            <a:pPr marL="228600" indent="-228600">
              <a:buAutoNum type="arabicPeriod"/>
            </a:pPr>
            <a:r>
              <a:rPr lang="en-GB" sz="1200"/>
              <a:t>The use cases have shown the FSO will need to co-ordinate and engage with multiple stakeholders at a greater level than current ESO teams are doing. As such we see that the FSO will need to develop skills, knowledge and processes to co-ordinate more effectively across all energy vectors, and understand stakeholders’ strategies, objectives and targets and their impact on the FSO strategy and objectives. Two-way communication will be key to greater engagement and building trust between stakeholders, so the FSO will need to continue to communicate their strategy and aspirations to audiences that come from different backgrounds. </a:t>
            </a:r>
          </a:p>
          <a:p>
            <a:pPr marL="228600" indent="-228600">
              <a:buAutoNum type="arabicPeriod"/>
            </a:pPr>
            <a:r>
              <a:rPr lang="en-GB" sz="1200"/>
              <a:t>The FSO will also need to consider and communicate how a GB whole energy system planning process and model is developed. In section 4.2. we have made a few recommendations on next steps following the development of the principles. When looking into detailed network planning process and model, we acknowledge that the FSO will require the skills, resources and knowledge to effectively coordinate the analysis that is required.</a:t>
            </a:r>
          </a:p>
          <a:p>
            <a:pPr marL="228600" indent="-228600">
              <a:buAutoNum type="arabicPeriod"/>
            </a:pPr>
            <a:r>
              <a:rPr lang="en-GB" sz="1200"/>
              <a:t>More specifically, looking into the principles that we have developed, the FSO will require resources to perform the assessment of whole energy system principles, and develop them further into a methodology which enables decision-making and options assessment. </a:t>
            </a:r>
          </a:p>
          <a:p>
            <a:pPr marL="0" indent="0">
              <a:buNone/>
            </a:pPr>
            <a:endParaRPr lang="en-GB" sz="1200"/>
          </a:p>
          <a:p>
            <a:pPr marL="0" indent="0">
              <a:buNone/>
            </a:pPr>
            <a:endParaRPr lang="en-GB" sz="1200"/>
          </a:p>
        </p:txBody>
      </p:sp>
      <p:sp>
        <p:nvSpPr>
          <p:cNvPr id="4" name="Text Placeholder 3">
            <a:extLst>
              <a:ext uri="{FF2B5EF4-FFF2-40B4-BE49-F238E27FC236}">
                <a16:creationId xmlns:a16="http://schemas.microsoft.com/office/drawing/2014/main" id="{86B62579-E760-B260-5FA1-24FB44CCAA0F}"/>
              </a:ext>
            </a:extLst>
          </p:cNvPr>
          <p:cNvSpPr>
            <a:spLocks noGrp="1"/>
          </p:cNvSpPr>
          <p:nvPr>
            <p:ph type="body" sz="quarter" idx="15"/>
          </p:nvPr>
        </p:nvSpPr>
        <p:spPr>
          <a:xfrm>
            <a:off x="6631200" y="420665"/>
            <a:ext cx="5018400" cy="936000"/>
          </a:xfrm>
        </p:spPr>
        <p:txBody>
          <a:bodyPr/>
          <a:lstStyle/>
          <a:p>
            <a:r>
              <a:rPr lang="en-GB" sz="3200" dirty="0"/>
              <a:t>Recommendations</a:t>
            </a:r>
          </a:p>
        </p:txBody>
      </p:sp>
      <p:sp>
        <p:nvSpPr>
          <p:cNvPr id="5" name="Text Placeholder 4">
            <a:extLst>
              <a:ext uri="{FF2B5EF4-FFF2-40B4-BE49-F238E27FC236}">
                <a16:creationId xmlns:a16="http://schemas.microsoft.com/office/drawing/2014/main" id="{41BD0A2C-6664-7B8A-1F1A-A3078CBC69EA}"/>
              </a:ext>
            </a:extLst>
          </p:cNvPr>
          <p:cNvSpPr>
            <a:spLocks noGrp="1"/>
          </p:cNvSpPr>
          <p:nvPr>
            <p:ph type="body" sz="quarter" idx="23"/>
          </p:nvPr>
        </p:nvSpPr>
        <p:spPr>
          <a:xfrm>
            <a:off x="6631200" y="1348802"/>
            <a:ext cx="5018400" cy="4638150"/>
          </a:xfrm>
        </p:spPr>
        <p:txBody>
          <a:bodyPr/>
          <a:lstStyle/>
          <a:p>
            <a:pPr marL="342900" indent="-342900">
              <a:buFont typeface="+mj-lt"/>
              <a:buAutoNum type="arabicPeriod"/>
            </a:pPr>
            <a:r>
              <a:rPr lang="en-GB" sz="1200" dirty="0"/>
              <a:t>In order to address gap 1, the FSO could first consider the development of a whole energy system coordination plan. The project would help the FSO understand detailed resource requirements and skills, the need (or not) to create a team and make multi-vector engagement plans with both technical roles and decision makers. The FSO could start testing co-ordination ideas with key stakeholders and build a trusted environment across all sectors and organisations. </a:t>
            </a:r>
          </a:p>
          <a:p>
            <a:pPr marL="342900" indent="-342900">
              <a:buFont typeface="+mj-lt"/>
              <a:buAutoNum type="arabicPeriod"/>
            </a:pPr>
            <a:r>
              <a:rPr lang="en-GB" sz="1200" dirty="0"/>
              <a:t>In order to address gaps 2 and 3, the FSO will need first to design a whole energy system planning process which will provide the FSO and GB plc with an approach to options assessment for whole energy system.  </a:t>
            </a:r>
          </a:p>
          <a:p>
            <a:pPr marL="342900" indent="-342900">
              <a:buFont typeface="+mj-lt"/>
              <a:buAutoNum type="arabicPeriod"/>
            </a:pPr>
            <a:r>
              <a:rPr lang="en-GB" sz="1200" dirty="0"/>
              <a:t>The high-level approach will identify synergies and collaboration opportunities which can be achieved between vectors, data exchange and communication requirements. We do not envisage at this stage a detailed planning model, but a methodology which building upon existing knowledge and process across all organisation, not only the FSO.  </a:t>
            </a:r>
          </a:p>
          <a:p>
            <a:pPr marL="342900" indent="-342900">
              <a:buFont typeface="+mj-lt"/>
              <a:buAutoNum type="arabicPeriod"/>
            </a:pPr>
            <a:r>
              <a:rPr lang="en-GB" sz="1200" dirty="0"/>
              <a:t>Coordinated recommendations will need clear and transparent decision analysis techniques.  An essential output will be communicating the coordinated recommendations across different energy vector stakeholders and government. As a first step, the FSO should consider the resources and skills and establishment of new teams and roles, that are required to design this approach and based on the outputs of the project, the FSO will further consider how to operate this methodology/ model. </a:t>
            </a:r>
            <a:endParaRPr lang="en-GB" sz="1200" dirty="0">
              <a:cs typeface="Arial"/>
            </a:endParaRPr>
          </a:p>
          <a:p>
            <a:pPr lvl="1"/>
            <a:endParaRPr lang="en-GB" sz="1200" dirty="0"/>
          </a:p>
        </p:txBody>
      </p:sp>
      <p:sp>
        <p:nvSpPr>
          <p:cNvPr id="6" name="Slide Number Placeholder 5">
            <a:extLst>
              <a:ext uri="{FF2B5EF4-FFF2-40B4-BE49-F238E27FC236}">
                <a16:creationId xmlns:a16="http://schemas.microsoft.com/office/drawing/2014/main" id="{BAD90414-39BE-96E6-9240-396CA9F89CE4}"/>
              </a:ext>
            </a:extLst>
          </p:cNvPr>
          <p:cNvSpPr>
            <a:spLocks noGrp="1"/>
          </p:cNvSpPr>
          <p:nvPr>
            <p:ph type="sldNum" sz="quarter" idx="12"/>
          </p:nvPr>
        </p:nvSpPr>
        <p:spPr/>
        <p:txBody>
          <a:bodyPr/>
          <a:lstStyle/>
          <a:p>
            <a:fld id="{5BA07366-CB75-4AA8-9E5B-928B849F427C}" type="slidenum">
              <a:rPr lang="en-GB" smtClean="0"/>
              <a:t>55</a:t>
            </a:fld>
            <a:endParaRPr lang="en-GB"/>
          </a:p>
        </p:txBody>
      </p:sp>
    </p:spTree>
    <p:extLst>
      <p:ext uri="{BB962C8B-B14F-4D97-AF65-F5344CB8AC3E}">
        <p14:creationId xmlns:p14="http://schemas.microsoft.com/office/powerpoint/2010/main" val="3937904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B1710C-CBE1-4CF7-5054-A22123EFED53}"/>
              </a:ext>
            </a:extLst>
          </p:cNvPr>
          <p:cNvSpPr>
            <a:spLocks noGrp="1"/>
          </p:cNvSpPr>
          <p:nvPr>
            <p:ph type="title"/>
          </p:nvPr>
        </p:nvSpPr>
        <p:spPr>
          <a:xfrm>
            <a:off x="322934" y="420665"/>
            <a:ext cx="6308266" cy="587086"/>
          </a:xfrm>
        </p:spPr>
        <p:txBody>
          <a:bodyPr/>
          <a:lstStyle/>
          <a:p>
            <a:r>
              <a:rPr lang="en-GB" sz="3200" dirty="0"/>
              <a:t>Co-ordination Gaps</a:t>
            </a:r>
          </a:p>
        </p:txBody>
      </p:sp>
      <p:sp>
        <p:nvSpPr>
          <p:cNvPr id="3" name="Text Placeholder 2">
            <a:extLst>
              <a:ext uri="{FF2B5EF4-FFF2-40B4-BE49-F238E27FC236}">
                <a16:creationId xmlns:a16="http://schemas.microsoft.com/office/drawing/2014/main" id="{B8E11BE5-AFDD-6D9B-7D09-28F4E441A9C8}"/>
              </a:ext>
            </a:extLst>
          </p:cNvPr>
          <p:cNvSpPr>
            <a:spLocks noGrp="1"/>
          </p:cNvSpPr>
          <p:nvPr>
            <p:ph type="body" sz="quarter" idx="14"/>
          </p:nvPr>
        </p:nvSpPr>
        <p:spPr>
          <a:xfrm>
            <a:off x="322934" y="1436650"/>
            <a:ext cx="5314295" cy="4769839"/>
          </a:xfrm>
        </p:spPr>
        <p:txBody>
          <a:bodyPr numCol="1"/>
          <a:lstStyle/>
          <a:p>
            <a:pPr marL="0" indent="0">
              <a:buNone/>
            </a:pPr>
            <a:r>
              <a:rPr lang="en-GB" sz="1200"/>
              <a:t>Gaps in co-ordinated activities across vectors to facilitate whole energy network planning and decision making include but are not limited to the following:</a:t>
            </a:r>
          </a:p>
          <a:p>
            <a:pPr marL="342900" indent="-342900">
              <a:buFont typeface="+mj-lt"/>
              <a:buAutoNum type="arabicPeriod"/>
            </a:pPr>
            <a:r>
              <a:rPr lang="en-GB" sz="1200"/>
              <a:t>Gas and electricity networks work in silos, bringing their own perspectives, strategies and objectives. Less effective communication affects not only network planning activities, but general knowledge and skills sharing. In addition, energy networks could benefit from the wider communication of the different perspectives, advantages, disadvantages and trade-offs of network planning options across all energy vectors.</a:t>
            </a:r>
          </a:p>
          <a:p>
            <a:pPr marL="342900" indent="-342900">
              <a:buFont typeface="+mj-lt"/>
              <a:buAutoNum type="arabicPeriod"/>
            </a:pPr>
            <a:r>
              <a:rPr lang="en-GB" sz="1200"/>
              <a:t>Variable levels of engagement between networks and local authorities. Although this is an area which energy networks and local authorities are seeking to improve, there is still a lot to be done especially in relation to greater alignment between Local Area Energy Plans (LAEPs) with networks’ forward plans. Local authorities will require support from network companies as they may not have the skills and/or the capacity to perform these activities .</a:t>
            </a:r>
          </a:p>
          <a:p>
            <a:pPr marL="342900" indent="-342900">
              <a:buFont typeface="+mj-lt"/>
              <a:buAutoNum type="arabicPeriod"/>
            </a:pPr>
            <a:r>
              <a:rPr lang="en-GB" sz="1200"/>
              <a:t>In one of the use cases, we have identified the need to co-ordinate during the transition of current gas network to low carbon fuel networks (e.g. hydrogen networks, biomethane networks) or the development of new hydrogen networks. Although this is a gap that highly depends on policy decisions surrounding hydrogen for heat, the gap in understanding the role of electricity networks during this transition and the impact of the transition on the electricity networks should be further explored.</a:t>
            </a:r>
          </a:p>
          <a:p>
            <a:pPr marL="0" indent="0">
              <a:buNone/>
            </a:pPr>
            <a:endParaRPr lang="en-GB" sz="1200"/>
          </a:p>
        </p:txBody>
      </p:sp>
      <p:sp>
        <p:nvSpPr>
          <p:cNvPr id="4" name="Text Placeholder 3">
            <a:extLst>
              <a:ext uri="{FF2B5EF4-FFF2-40B4-BE49-F238E27FC236}">
                <a16:creationId xmlns:a16="http://schemas.microsoft.com/office/drawing/2014/main" id="{86B62579-E760-B260-5FA1-24FB44CCAA0F}"/>
              </a:ext>
            </a:extLst>
          </p:cNvPr>
          <p:cNvSpPr>
            <a:spLocks noGrp="1"/>
          </p:cNvSpPr>
          <p:nvPr>
            <p:ph type="body" sz="quarter" idx="15"/>
          </p:nvPr>
        </p:nvSpPr>
        <p:spPr>
          <a:xfrm>
            <a:off x="6631200" y="420665"/>
            <a:ext cx="5018400" cy="936000"/>
          </a:xfrm>
        </p:spPr>
        <p:txBody>
          <a:bodyPr/>
          <a:lstStyle/>
          <a:p>
            <a:r>
              <a:rPr lang="en-GB" sz="3200" dirty="0"/>
              <a:t>Co-ordination</a:t>
            </a:r>
          </a:p>
          <a:p>
            <a:r>
              <a:rPr lang="en-GB" sz="3200" dirty="0"/>
              <a:t>Recommendations</a:t>
            </a:r>
          </a:p>
        </p:txBody>
      </p:sp>
      <p:sp>
        <p:nvSpPr>
          <p:cNvPr id="5" name="Text Placeholder 4">
            <a:extLst>
              <a:ext uri="{FF2B5EF4-FFF2-40B4-BE49-F238E27FC236}">
                <a16:creationId xmlns:a16="http://schemas.microsoft.com/office/drawing/2014/main" id="{41BD0A2C-6664-7B8A-1F1A-A3078CBC69EA}"/>
              </a:ext>
            </a:extLst>
          </p:cNvPr>
          <p:cNvSpPr>
            <a:spLocks noGrp="1"/>
          </p:cNvSpPr>
          <p:nvPr>
            <p:ph type="body" sz="quarter" idx="23"/>
          </p:nvPr>
        </p:nvSpPr>
        <p:spPr>
          <a:xfrm>
            <a:off x="6631200" y="1436649"/>
            <a:ext cx="5018400" cy="5000685"/>
          </a:xfrm>
        </p:spPr>
        <p:txBody>
          <a:bodyPr/>
          <a:lstStyle/>
          <a:p>
            <a:pPr marL="0" indent="0">
              <a:buNone/>
            </a:pPr>
            <a:r>
              <a:rPr lang="en-GB" sz="1200"/>
              <a:t>There are several projects and initiatives that could fill in the gaps in co-ordination across different vectors and sectors. We have identified tangible future steps that the FSO could undertake alongside other networks: </a:t>
            </a:r>
          </a:p>
          <a:p>
            <a:pPr marL="342900" indent="-342900">
              <a:buFont typeface="+mj-lt"/>
              <a:buAutoNum type="arabicPeriod"/>
            </a:pPr>
            <a:r>
              <a:rPr lang="en-GB" sz="1200"/>
              <a:t>Secondments between gas and electricity networks would help workforce expand their skills and knowledge to other vectors. Secondments could take place not only within GB but also in collaboration with European networks, especially where there is an opportunity to share best practices. </a:t>
            </a:r>
          </a:p>
          <a:p>
            <a:pPr marL="342900" indent="-342900">
              <a:buFont typeface="+mj-lt"/>
              <a:buAutoNum type="arabicPeriod"/>
            </a:pPr>
            <a:r>
              <a:rPr lang="en-GB" sz="1200"/>
              <a:t>Key stakeholders across the energy sector (e.g. networks, academia, consultancies) could work together to build a knowledge base for wider stakeholder dissemination. For example, to collate a set of briefing notes that capture the differences in operating and planning electricity and gas networks. In this way, the networks could deliver a tangible output for the industry and also promote engagement, knowledge sharing and building trust. The FSO could co-ordinate or even initiate this initiative.</a:t>
            </a:r>
          </a:p>
          <a:p>
            <a:pPr marL="342900" indent="-342900">
              <a:buFont typeface="+mj-lt"/>
              <a:buAutoNum type="arabicPeriod"/>
            </a:pPr>
            <a:r>
              <a:rPr lang="en-GB" sz="1200"/>
              <a:t>The energy sector would benefit from the development of a holistic network design process that included different energy vectors, i.e., an expansion of the one that was developed by the ESO for offshore and onshore networks planning – the Holistic Network Design (HND).</a:t>
            </a:r>
          </a:p>
        </p:txBody>
      </p:sp>
      <p:sp>
        <p:nvSpPr>
          <p:cNvPr id="6" name="Slide Number Placeholder 5">
            <a:extLst>
              <a:ext uri="{FF2B5EF4-FFF2-40B4-BE49-F238E27FC236}">
                <a16:creationId xmlns:a16="http://schemas.microsoft.com/office/drawing/2014/main" id="{BAD90414-39BE-96E6-9240-396CA9F89CE4}"/>
              </a:ext>
            </a:extLst>
          </p:cNvPr>
          <p:cNvSpPr>
            <a:spLocks noGrp="1"/>
          </p:cNvSpPr>
          <p:nvPr>
            <p:ph type="sldNum" sz="quarter" idx="12"/>
          </p:nvPr>
        </p:nvSpPr>
        <p:spPr/>
        <p:txBody>
          <a:bodyPr/>
          <a:lstStyle/>
          <a:p>
            <a:fld id="{5BA07366-CB75-4AA8-9E5B-928B849F427C}" type="slidenum">
              <a:rPr lang="en-GB" smtClean="0"/>
              <a:t>56</a:t>
            </a:fld>
            <a:endParaRPr lang="en-GB"/>
          </a:p>
        </p:txBody>
      </p:sp>
    </p:spTree>
    <p:extLst>
      <p:ext uri="{BB962C8B-B14F-4D97-AF65-F5344CB8AC3E}">
        <p14:creationId xmlns:p14="http://schemas.microsoft.com/office/powerpoint/2010/main" val="26242061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B1710C-CBE1-4CF7-5054-A22123EFED53}"/>
              </a:ext>
            </a:extLst>
          </p:cNvPr>
          <p:cNvSpPr>
            <a:spLocks noGrp="1"/>
          </p:cNvSpPr>
          <p:nvPr>
            <p:ph type="title"/>
          </p:nvPr>
        </p:nvSpPr>
        <p:spPr>
          <a:xfrm>
            <a:off x="322934" y="420665"/>
            <a:ext cx="5773066" cy="587086"/>
          </a:xfrm>
        </p:spPr>
        <p:txBody>
          <a:bodyPr/>
          <a:lstStyle/>
          <a:p>
            <a:r>
              <a:rPr lang="en-GB" sz="3200" dirty="0"/>
              <a:t>Co-ordination Gaps</a:t>
            </a:r>
          </a:p>
        </p:txBody>
      </p:sp>
      <p:sp>
        <p:nvSpPr>
          <p:cNvPr id="3" name="Text Placeholder 2">
            <a:extLst>
              <a:ext uri="{FF2B5EF4-FFF2-40B4-BE49-F238E27FC236}">
                <a16:creationId xmlns:a16="http://schemas.microsoft.com/office/drawing/2014/main" id="{B8E11BE5-AFDD-6D9B-7D09-28F4E441A9C8}"/>
              </a:ext>
            </a:extLst>
          </p:cNvPr>
          <p:cNvSpPr>
            <a:spLocks noGrp="1"/>
          </p:cNvSpPr>
          <p:nvPr>
            <p:ph type="body" sz="quarter" idx="14"/>
          </p:nvPr>
        </p:nvSpPr>
        <p:spPr>
          <a:xfrm>
            <a:off x="322934" y="1436650"/>
            <a:ext cx="5314295" cy="4769839"/>
          </a:xfrm>
        </p:spPr>
        <p:txBody>
          <a:bodyPr numCol="1"/>
          <a:lstStyle/>
          <a:p>
            <a:pPr marL="342900" indent="-342900">
              <a:buFont typeface="+mj-lt"/>
              <a:buAutoNum type="arabicPeriod" startAt="4"/>
            </a:pPr>
            <a:r>
              <a:rPr lang="en-GB" sz="1200" dirty="0"/>
              <a:t>Access to standardised high-quality data, that are more accessible to a wider set of stakeholders. Particular examples are the current lack of a national building stock model; a register of all low-carbon technologies; a register of energy network assets. These would enable alignment of inputs that feed into network planning models of networks, and Local Area Energy Plans.</a:t>
            </a:r>
          </a:p>
          <a:p>
            <a:pPr marL="342900" indent="-342900">
              <a:buFont typeface="+mj-lt"/>
              <a:buAutoNum type="arabicPeriod" startAt="4"/>
            </a:pPr>
            <a:r>
              <a:rPr lang="en-GB" sz="1200" dirty="0"/>
              <a:t>This project has not developed any use cases that require the co-ordination of the energy sector with the water, transport or waste sectors. As discussed, the scope of the project focused on the co-ordination requirements between gas, electricity, hydrogen and CCS. </a:t>
            </a:r>
          </a:p>
          <a:p>
            <a:pPr marL="342900" indent="-342900">
              <a:buFont typeface="+mj-lt"/>
              <a:buAutoNum type="arabicPeriod" startAt="4"/>
            </a:pPr>
            <a:r>
              <a:rPr lang="en-GB" sz="1200" dirty="0"/>
              <a:t>In addition the project has not focused on the development of markets that facilitate whole energy system solutions. Network planning and market development remain largely independent of each other across the industry. A standardised holistic approach could help unlock further benefits by considering both 'hard' (network reinforcement) and 'soft' (market) solutions to various challenges.</a:t>
            </a:r>
          </a:p>
        </p:txBody>
      </p:sp>
      <p:sp>
        <p:nvSpPr>
          <p:cNvPr id="4" name="Text Placeholder 3">
            <a:extLst>
              <a:ext uri="{FF2B5EF4-FFF2-40B4-BE49-F238E27FC236}">
                <a16:creationId xmlns:a16="http://schemas.microsoft.com/office/drawing/2014/main" id="{86B62579-E760-B260-5FA1-24FB44CCAA0F}"/>
              </a:ext>
            </a:extLst>
          </p:cNvPr>
          <p:cNvSpPr>
            <a:spLocks noGrp="1"/>
          </p:cNvSpPr>
          <p:nvPr>
            <p:ph type="body" sz="quarter" idx="15"/>
          </p:nvPr>
        </p:nvSpPr>
        <p:spPr>
          <a:xfrm>
            <a:off x="6631200" y="420665"/>
            <a:ext cx="5018400" cy="936000"/>
          </a:xfrm>
        </p:spPr>
        <p:txBody>
          <a:bodyPr/>
          <a:lstStyle/>
          <a:p>
            <a:r>
              <a:rPr lang="en-GB" sz="3200" dirty="0"/>
              <a:t>Co-ordination</a:t>
            </a:r>
          </a:p>
          <a:p>
            <a:r>
              <a:rPr lang="en-GB" sz="3200" dirty="0"/>
              <a:t>Recommendations</a:t>
            </a:r>
          </a:p>
        </p:txBody>
      </p:sp>
      <p:sp>
        <p:nvSpPr>
          <p:cNvPr id="5" name="Text Placeholder 4">
            <a:extLst>
              <a:ext uri="{FF2B5EF4-FFF2-40B4-BE49-F238E27FC236}">
                <a16:creationId xmlns:a16="http://schemas.microsoft.com/office/drawing/2014/main" id="{41BD0A2C-6664-7B8A-1F1A-A3078CBC69EA}"/>
              </a:ext>
            </a:extLst>
          </p:cNvPr>
          <p:cNvSpPr>
            <a:spLocks noGrp="1"/>
          </p:cNvSpPr>
          <p:nvPr>
            <p:ph type="body" sz="quarter" idx="23"/>
          </p:nvPr>
        </p:nvSpPr>
        <p:spPr>
          <a:xfrm>
            <a:off x="6631200" y="1436649"/>
            <a:ext cx="5018400" cy="5000685"/>
          </a:xfrm>
        </p:spPr>
        <p:txBody>
          <a:bodyPr/>
          <a:lstStyle/>
          <a:p>
            <a:pPr marL="228600" indent="-228600">
              <a:buFont typeface="+mj-lt"/>
              <a:buAutoNum type="arabicPeriod" startAt="4"/>
            </a:pPr>
            <a:r>
              <a:rPr lang="en-GB" sz="1200" dirty="0"/>
              <a:t>The FSO will need clarity on their potential role around Regional System Planning (RSP). Once this is established, the FSO will need to consider what type of collaboration and alignment is required with local authorities. Due to the status of the RSP consultation decision, we do not recommend any further steps at this stage.</a:t>
            </a:r>
          </a:p>
          <a:p>
            <a:pPr marL="228600" indent="-228600">
              <a:buFont typeface="+mj-lt"/>
              <a:buAutoNum type="arabicPeriod" startAt="4"/>
            </a:pPr>
            <a:r>
              <a:rPr lang="en-GB" sz="1200" dirty="0">
                <a:ea typeface="Roboto Medium" panose="02000000000000000000" pitchFamily="2" charset="0"/>
              </a:rPr>
              <a:t>Future innovation projects could explore the interaction, dependencies and opportunities for collaboration and co-optimisation between the energy sector with water, transport and waste sectors. </a:t>
            </a:r>
            <a:endParaRPr kumimoji="0" lang="en-GB" sz="1200" b="0" i="0" u="none" strike="noStrike" kern="1200" cap="none" spc="0" normalizeH="0" baseline="0" noProof="0" dirty="0">
              <a:ln>
                <a:noFill/>
              </a:ln>
              <a:effectLst/>
              <a:uLnTx/>
              <a:uFillTx/>
              <a:latin typeface="+mn-lt"/>
              <a:ea typeface="Roboto Medium" panose="02000000000000000000" pitchFamily="2" charset="0"/>
              <a:cs typeface="+mn-cs"/>
            </a:endParaRPr>
          </a:p>
          <a:p>
            <a:pPr lvl="1"/>
            <a:endParaRPr lang="en-GB" sz="1200" dirty="0"/>
          </a:p>
        </p:txBody>
      </p:sp>
      <p:sp>
        <p:nvSpPr>
          <p:cNvPr id="6" name="Slide Number Placeholder 5">
            <a:extLst>
              <a:ext uri="{FF2B5EF4-FFF2-40B4-BE49-F238E27FC236}">
                <a16:creationId xmlns:a16="http://schemas.microsoft.com/office/drawing/2014/main" id="{BAD90414-39BE-96E6-9240-396CA9F89CE4}"/>
              </a:ext>
            </a:extLst>
          </p:cNvPr>
          <p:cNvSpPr>
            <a:spLocks noGrp="1"/>
          </p:cNvSpPr>
          <p:nvPr>
            <p:ph type="sldNum" sz="quarter" idx="12"/>
          </p:nvPr>
        </p:nvSpPr>
        <p:spPr/>
        <p:txBody>
          <a:bodyPr/>
          <a:lstStyle/>
          <a:p>
            <a:fld id="{5BA07366-CB75-4AA8-9E5B-928B849F427C}" type="slidenum">
              <a:rPr lang="en-GB" smtClean="0"/>
              <a:t>57</a:t>
            </a:fld>
            <a:endParaRPr lang="en-GB"/>
          </a:p>
        </p:txBody>
      </p:sp>
    </p:spTree>
    <p:extLst>
      <p:ext uri="{BB962C8B-B14F-4D97-AF65-F5344CB8AC3E}">
        <p14:creationId xmlns:p14="http://schemas.microsoft.com/office/powerpoint/2010/main" val="123833559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09C4455-1CB3-DFBA-5A50-065F68F89481}"/>
              </a:ext>
            </a:extLst>
          </p:cNvPr>
          <p:cNvSpPr>
            <a:spLocks noGrp="1"/>
          </p:cNvSpPr>
          <p:nvPr>
            <p:ph type="title"/>
          </p:nvPr>
        </p:nvSpPr>
        <p:spPr/>
        <p:txBody>
          <a:bodyPr/>
          <a:lstStyle/>
          <a:p>
            <a:r>
              <a:rPr lang="en-GB" sz="3200" dirty="0"/>
              <a:t>Tools, ICT, Data Gaps and Business Processes</a:t>
            </a:r>
          </a:p>
        </p:txBody>
      </p:sp>
      <p:sp>
        <p:nvSpPr>
          <p:cNvPr id="6" name="Text Placeholder 5">
            <a:extLst>
              <a:ext uri="{FF2B5EF4-FFF2-40B4-BE49-F238E27FC236}">
                <a16:creationId xmlns:a16="http://schemas.microsoft.com/office/drawing/2014/main" id="{6A9BDAA2-0BF1-9AC4-5C98-06F33AD15538}"/>
              </a:ext>
            </a:extLst>
          </p:cNvPr>
          <p:cNvSpPr>
            <a:spLocks noGrp="1"/>
          </p:cNvSpPr>
          <p:nvPr>
            <p:ph type="body" sz="quarter" idx="14"/>
          </p:nvPr>
        </p:nvSpPr>
        <p:spPr>
          <a:xfrm>
            <a:off x="539998" y="1735084"/>
            <a:ext cx="5018400" cy="4983767"/>
          </a:xfrm>
        </p:spPr>
        <p:txBody>
          <a:bodyPr/>
          <a:lstStyle/>
          <a:p>
            <a:pPr marL="0" indent="0">
              <a:spcBef>
                <a:spcPts val="600"/>
              </a:spcBef>
              <a:spcAft>
                <a:spcPts val="600"/>
              </a:spcAft>
              <a:buClr>
                <a:schemeClr val="tx2"/>
              </a:buClr>
              <a:buNone/>
              <a:defRPr/>
            </a:pPr>
            <a:r>
              <a:rPr kumimoji="0" lang="en-GB" sz="1200" b="0" i="0" u="none" strike="noStrike" kern="1200" cap="none" spc="0" normalizeH="0" baseline="0" noProof="0" dirty="0">
                <a:ln>
                  <a:noFill/>
                </a:ln>
                <a:solidFill>
                  <a:schemeClr val="tx2"/>
                </a:solidFill>
                <a:effectLst/>
                <a:uLnTx/>
                <a:uFillTx/>
                <a:latin typeface="+mn-lt"/>
                <a:ea typeface="Roboto Medium" panose="02000000000000000000" pitchFamily="2" charset="0"/>
                <a:cs typeface="+mn-cs"/>
              </a:rPr>
              <a:t>Our analysis showed the optimisation problems the FSO will encounter in the future will become increasingly more complex and interdependent on different technologies and changing patterns of supply and demand. Advanced analytical tools, as well as a review and update of business processes, will be required.</a:t>
            </a:r>
          </a:p>
          <a:p>
            <a:pPr marL="0" indent="0">
              <a:spcBef>
                <a:spcPts val="600"/>
              </a:spcBef>
              <a:spcAft>
                <a:spcPts val="600"/>
              </a:spcAft>
              <a:buClr>
                <a:schemeClr val="tx2"/>
              </a:buClr>
              <a:buNone/>
              <a:defRPr/>
            </a:pPr>
            <a:r>
              <a:rPr kumimoji="0" lang="en-GB" sz="1200" b="0" i="0" u="none" strike="noStrike" kern="1200" cap="none" spc="0" normalizeH="0" baseline="0" noProof="0" dirty="0">
                <a:ln>
                  <a:noFill/>
                </a:ln>
                <a:solidFill>
                  <a:schemeClr val="tx2"/>
                </a:solidFill>
                <a:effectLst/>
                <a:uLnTx/>
                <a:uFillTx/>
                <a:latin typeface="+mn-lt"/>
                <a:ea typeface="Roboto Medium" panose="02000000000000000000" pitchFamily="2" charset="0"/>
                <a:cs typeface="+mn-cs"/>
              </a:rPr>
              <a:t>All use cases presented in this project considered at least two different energy vectors, such as offshore wind and electrolysis for hydrogen development. </a:t>
            </a:r>
            <a:r>
              <a:rPr lang="en-GB" sz="1200" dirty="0">
                <a:solidFill>
                  <a:schemeClr val="tx2"/>
                </a:solidFill>
                <a:ea typeface="Roboto Medium" panose="02000000000000000000" pitchFamily="2" charset="0"/>
              </a:rPr>
              <a:t>As some of these situations are not yet operational, there are a lack of automated data flows between involved parties and wider stakeholders. This ultimately results in siloed organisations and manual data sharing.</a:t>
            </a:r>
          </a:p>
          <a:p>
            <a:pPr marL="0" indent="0">
              <a:spcBef>
                <a:spcPts val="600"/>
              </a:spcBef>
              <a:spcAft>
                <a:spcPts val="600"/>
              </a:spcAft>
              <a:buClr>
                <a:schemeClr val="tx2"/>
              </a:buClr>
              <a:buNone/>
              <a:defRPr/>
            </a:pPr>
            <a:r>
              <a:rPr lang="en-GB" sz="1200" dirty="0">
                <a:solidFill>
                  <a:schemeClr val="tx2"/>
                </a:solidFill>
                <a:ea typeface="Roboto Medium" panose="02000000000000000000" pitchFamily="2" charset="0"/>
              </a:rPr>
              <a:t>Current methodologies do not consider new technologies and the new role of the FSO. There is also a lack of a comprehensive suite of whole energy system tools, that will allow a holistic appraisal of multiple technologies.</a:t>
            </a:r>
          </a:p>
          <a:p>
            <a:pPr marL="0" indent="0">
              <a:spcBef>
                <a:spcPts val="600"/>
              </a:spcBef>
              <a:spcAft>
                <a:spcPts val="600"/>
              </a:spcAft>
              <a:buClr>
                <a:schemeClr val="tx2"/>
              </a:buClr>
              <a:buNone/>
              <a:defRPr/>
            </a:pPr>
            <a:r>
              <a:rPr lang="en-GB" sz="1200" dirty="0">
                <a:solidFill>
                  <a:schemeClr val="tx2"/>
                </a:solidFill>
                <a:ea typeface="Roboto Medium" panose="02000000000000000000" pitchFamily="2" charset="0"/>
              </a:rPr>
              <a:t>As the volume of data that the FSO will have to process on a daily basis for various activities continues to grow, reliance on tools such as Microsoft Excel, will become a significant blocker to efficient operation, and in some cases could even limit the analytical capacity which is critical to many internal and external processes. </a:t>
            </a:r>
          </a:p>
          <a:p>
            <a:pPr marL="0" indent="0">
              <a:spcBef>
                <a:spcPts val="600"/>
              </a:spcBef>
              <a:spcAft>
                <a:spcPts val="600"/>
              </a:spcAft>
              <a:buClr>
                <a:schemeClr val="tx2"/>
              </a:buClr>
              <a:buNone/>
              <a:defRPr/>
            </a:pPr>
            <a:r>
              <a:rPr lang="en-GB" sz="1200" dirty="0"/>
              <a:t>Transparency around processes, analytical methods, modelling and data are key to building trust across different stakeholder groups.</a:t>
            </a:r>
          </a:p>
          <a:p>
            <a:pPr>
              <a:spcBef>
                <a:spcPts val="600"/>
              </a:spcBef>
              <a:spcAft>
                <a:spcPts val="600"/>
              </a:spcAft>
              <a:buClr>
                <a:schemeClr val="tx2"/>
              </a:buClr>
              <a:defRPr/>
            </a:pPr>
            <a:endParaRPr lang="en-GB" sz="1200" dirty="0">
              <a:solidFill>
                <a:schemeClr val="tx2"/>
              </a:solidFill>
              <a:ea typeface="Roboto Medium" panose="02000000000000000000" pitchFamily="2" charset="0"/>
            </a:endParaRPr>
          </a:p>
          <a:p>
            <a:pPr>
              <a:spcBef>
                <a:spcPts val="600"/>
              </a:spcBef>
              <a:spcAft>
                <a:spcPts val="600"/>
              </a:spcAft>
              <a:buClr>
                <a:schemeClr val="tx2"/>
              </a:buClr>
              <a:defRPr/>
            </a:pPr>
            <a:endParaRPr lang="en-GB" dirty="0">
              <a:solidFill>
                <a:schemeClr val="tx2"/>
              </a:solidFill>
              <a:ea typeface="Roboto Medium" panose="02000000000000000000" pitchFamily="2" charset="0"/>
            </a:endParaRPr>
          </a:p>
          <a:p>
            <a:pPr marL="179388" marR="0" lvl="0" indent="-179388" algn="l" defTabSz="914400" rtl="0" eaLnBrk="1" fontAlgn="auto" latinLnBrk="0" hangingPunct="1">
              <a:lnSpc>
                <a:spcPct val="100000"/>
              </a:lnSpc>
              <a:spcBef>
                <a:spcPts val="0"/>
              </a:spcBef>
              <a:spcAft>
                <a:spcPts val="0"/>
              </a:spcAft>
              <a:buClr>
                <a:srgbClr val="009FDA"/>
              </a:buClr>
              <a:buSzTx/>
              <a:buFont typeface="Wingdings" panose="05000000000000000000" pitchFamily="2" charset="2"/>
              <a:buChar char="§"/>
              <a:tabLst/>
              <a:defRPr/>
            </a:pPr>
            <a:endParaRPr kumimoji="0" lang="en-GB" sz="2000" b="0" i="0" u="none" strike="noStrike" kern="1200" cap="none" spc="0" normalizeH="0" baseline="0" noProof="0" dirty="0">
              <a:ln>
                <a:noFill/>
              </a:ln>
              <a:solidFill>
                <a:srgbClr val="000000"/>
              </a:solidFill>
              <a:effectLst/>
              <a:uLnTx/>
              <a:uFillTx/>
              <a:latin typeface="+mn-lt"/>
              <a:ea typeface="Roboto Medium" panose="02000000000000000000" pitchFamily="2" charset="0"/>
              <a:cs typeface="+mn-cs"/>
            </a:endParaRPr>
          </a:p>
          <a:p>
            <a:pPr marL="0" indent="0">
              <a:buNone/>
            </a:pPr>
            <a:endParaRPr lang="en-GB" dirty="0"/>
          </a:p>
        </p:txBody>
      </p:sp>
      <p:sp>
        <p:nvSpPr>
          <p:cNvPr id="7" name="Text Placeholder 6">
            <a:extLst>
              <a:ext uri="{FF2B5EF4-FFF2-40B4-BE49-F238E27FC236}">
                <a16:creationId xmlns:a16="http://schemas.microsoft.com/office/drawing/2014/main" id="{6DCD2A41-1289-AD9A-C7EB-36DCDCB67B9C}"/>
              </a:ext>
            </a:extLst>
          </p:cNvPr>
          <p:cNvSpPr>
            <a:spLocks noGrp="1"/>
          </p:cNvSpPr>
          <p:nvPr>
            <p:ph type="body" sz="quarter" idx="15"/>
          </p:nvPr>
        </p:nvSpPr>
        <p:spPr/>
        <p:txBody>
          <a:bodyPr/>
          <a:lstStyle/>
          <a:p>
            <a:r>
              <a:rPr lang="en-GB" sz="3200" dirty="0"/>
              <a:t>Recommendations</a:t>
            </a:r>
          </a:p>
        </p:txBody>
      </p:sp>
      <p:sp>
        <p:nvSpPr>
          <p:cNvPr id="4" name="Slide Number Placeholder 3">
            <a:extLst>
              <a:ext uri="{FF2B5EF4-FFF2-40B4-BE49-F238E27FC236}">
                <a16:creationId xmlns:a16="http://schemas.microsoft.com/office/drawing/2014/main" id="{36109B0D-C94A-0490-2194-EE821610121D}"/>
              </a:ext>
            </a:extLst>
          </p:cNvPr>
          <p:cNvSpPr>
            <a:spLocks noGrp="1"/>
          </p:cNvSpPr>
          <p:nvPr>
            <p:ph type="sldNum" sz="quarter" idx="12"/>
          </p:nvPr>
        </p:nvSpPr>
        <p:spPr/>
        <p:txBody>
          <a:bodyPr/>
          <a:lstStyle/>
          <a:p>
            <a:fld id="{5BA07366-CB75-4AA8-9E5B-928B849F427C}" type="slidenum">
              <a:rPr lang="en-GB" smtClean="0"/>
              <a:t>58</a:t>
            </a:fld>
            <a:endParaRPr lang="en-GB"/>
          </a:p>
        </p:txBody>
      </p:sp>
      <p:sp>
        <p:nvSpPr>
          <p:cNvPr id="10" name="Text Placeholder 7">
            <a:extLst>
              <a:ext uri="{FF2B5EF4-FFF2-40B4-BE49-F238E27FC236}">
                <a16:creationId xmlns:a16="http://schemas.microsoft.com/office/drawing/2014/main" id="{1FCF7A96-2E48-11D5-0B21-380D75AEBD81}"/>
              </a:ext>
            </a:extLst>
          </p:cNvPr>
          <p:cNvSpPr txBox="1">
            <a:spLocks/>
          </p:cNvSpPr>
          <p:nvPr/>
        </p:nvSpPr>
        <p:spPr>
          <a:xfrm>
            <a:off x="6631200" y="1286287"/>
            <a:ext cx="5018400" cy="5154113"/>
          </a:xfrm>
          <a:prstGeom prst="rect">
            <a:avLst/>
          </a:prstGeom>
          <a:noFill/>
        </p:spPr>
        <p:txBody>
          <a:bodyPr vert="horz" lIns="0" tIns="0" rIns="0" bIns="0" rtlCol="0">
            <a:noAutofit/>
          </a:bodyPr>
          <a:lstStyle>
            <a:lvl1pPr marL="180000" indent="-180000" algn="l" defTabSz="914400" rtl="0" eaLnBrk="1" latinLnBrk="0" hangingPunct="1">
              <a:lnSpc>
                <a:spcPct val="100000"/>
              </a:lnSpc>
              <a:spcBef>
                <a:spcPts val="1200"/>
              </a:spcBef>
              <a:buClrTx/>
              <a:buFont typeface="Arial" panose="020B0604020202020204" pitchFamily="34" charset="0"/>
              <a:buChar char="•"/>
              <a:defRPr sz="2000" b="0" kern="1200">
                <a:solidFill>
                  <a:schemeClr val="bg1"/>
                </a:solidFill>
                <a:latin typeface="+mn-lt"/>
                <a:ea typeface="+mn-ea"/>
                <a:cs typeface="+mn-cs"/>
              </a:defRPr>
            </a:lvl1pPr>
            <a:lvl2pPr marL="360000" indent="-180000" algn="l" defTabSz="914400" rtl="0" eaLnBrk="1" latinLnBrk="0" hangingPunct="1">
              <a:lnSpc>
                <a:spcPct val="100000"/>
              </a:lnSpc>
              <a:spcBef>
                <a:spcPts val="600"/>
              </a:spcBef>
              <a:buClrTx/>
              <a:buFont typeface="Arial" panose="020B0604020202020204" pitchFamily="34" charset="0"/>
              <a:buChar char="•"/>
              <a:defRPr sz="1800" kern="1200">
                <a:solidFill>
                  <a:schemeClr val="bg1"/>
                </a:solidFill>
                <a:latin typeface="+mn-lt"/>
                <a:ea typeface="+mn-ea"/>
                <a:cs typeface="+mn-cs"/>
              </a:defRPr>
            </a:lvl2pPr>
            <a:lvl3pPr marL="540000" indent="-180000" algn="l" defTabSz="914400" rtl="0" eaLnBrk="1" latinLnBrk="0" hangingPunct="1">
              <a:lnSpc>
                <a:spcPct val="100000"/>
              </a:lnSpc>
              <a:spcBef>
                <a:spcPts val="600"/>
              </a:spcBef>
              <a:buClrTx/>
              <a:buFont typeface="Arial" panose="020B0604020202020204" pitchFamily="34" charset="0"/>
              <a:buChar char="•"/>
              <a:defRPr sz="1600" kern="1200">
                <a:solidFill>
                  <a:schemeClr val="bg1"/>
                </a:solidFill>
                <a:latin typeface="+mn-lt"/>
                <a:ea typeface="+mn-ea"/>
                <a:cs typeface="+mn-cs"/>
              </a:defRPr>
            </a:lvl3pPr>
            <a:lvl4pPr marL="0" indent="0" algn="l" defTabSz="914400" rtl="0" eaLnBrk="1" latinLnBrk="0" hangingPunct="1">
              <a:lnSpc>
                <a:spcPct val="90000"/>
              </a:lnSpc>
              <a:spcBef>
                <a:spcPts val="600"/>
              </a:spcBef>
              <a:buClrTx/>
              <a:buFont typeface="Arial" panose="020B0604020202020204" pitchFamily="34" charset="0"/>
              <a:buChar char="​"/>
              <a:defRPr sz="2000" b="1" kern="1200">
                <a:solidFill>
                  <a:schemeClr val="bg1"/>
                </a:solidFill>
                <a:latin typeface="+mn-lt"/>
                <a:ea typeface="+mn-ea"/>
                <a:cs typeface="+mn-cs"/>
              </a:defRPr>
            </a:lvl4pPr>
            <a:lvl5pPr marL="0" indent="0" algn="l" defTabSz="914400" rtl="0" eaLnBrk="1" latinLnBrk="0" hangingPunct="1">
              <a:lnSpc>
                <a:spcPct val="100000"/>
              </a:lnSpc>
              <a:spcBef>
                <a:spcPts val="1200"/>
              </a:spcBef>
              <a:buClrTx/>
              <a:buFont typeface="Arial" panose="020B0604020202020204" pitchFamily="34" charset="0"/>
              <a:buChar char="​"/>
              <a:defRPr sz="2000" kern="1200">
                <a:solidFill>
                  <a:schemeClr val="bg1"/>
                </a:solidFill>
                <a:latin typeface="+mn-lt"/>
                <a:ea typeface="+mn-ea"/>
                <a:cs typeface="+mn-cs"/>
              </a:defRPr>
            </a:lvl5pPr>
            <a:lvl6pPr marL="0" indent="0" algn="l" defTabSz="914400" rtl="0" eaLnBrk="1" latinLnBrk="0" hangingPunct="1">
              <a:spcBef>
                <a:spcPts val="600"/>
              </a:spcBef>
              <a:buFont typeface="Arial" panose="020B0604020202020204" pitchFamily="34" charset="0"/>
              <a:buChar char="​"/>
              <a:defRPr sz="1000" b="1" kern="1200">
                <a:solidFill>
                  <a:schemeClr val="bg1"/>
                </a:solidFill>
                <a:latin typeface="+mn-lt"/>
                <a:ea typeface="+mn-ea"/>
                <a:cs typeface="+mn-cs"/>
              </a:defRPr>
            </a:lvl6pPr>
            <a:lvl7pPr marL="0" indent="0" algn="l" defTabSz="914400" rtl="0" eaLnBrk="1" latinLnBrk="0" hangingPunct="1">
              <a:spcBef>
                <a:spcPts val="600"/>
              </a:spcBef>
              <a:buFont typeface="Arial" panose="020B0604020202020204" pitchFamily="34" charset="0"/>
              <a:buChar char="​"/>
              <a:defRPr sz="1000" kern="1200">
                <a:solidFill>
                  <a:schemeClr val="bg1"/>
                </a:solidFill>
                <a:latin typeface="+mn-lt"/>
                <a:ea typeface="+mn-ea"/>
                <a:cs typeface="+mn-cs"/>
              </a:defRPr>
            </a:lvl7pPr>
            <a:lvl8pPr marL="180000" indent="-180000" algn="l" defTabSz="914400" rtl="0" eaLnBrk="1" latinLnBrk="0" hangingPunct="1">
              <a:spcBef>
                <a:spcPts val="600"/>
              </a:spcBef>
              <a:buFont typeface="Arial" pitchFamily="34" charset="0"/>
              <a:buChar char="•"/>
              <a:defRPr sz="1000" kern="1200">
                <a:solidFill>
                  <a:schemeClr val="bg1"/>
                </a:solidFill>
                <a:latin typeface="+mn-lt"/>
                <a:ea typeface="+mn-ea"/>
                <a:cs typeface="+mn-cs"/>
              </a:defRPr>
            </a:lvl8pPr>
            <a:lvl9pPr marL="0" indent="0" algn="l" defTabSz="914400" rtl="0" eaLnBrk="1" latinLnBrk="0" hangingPunct="1">
              <a:lnSpc>
                <a:spcPct val="83000"/>
              </a:lnSpc>
              <a:spcBef>
                <a:spcPts val="0"/>
              </a:spcBef>
              <a:buFont typeface="Arial" panose="020B0604020202020204" pitchFamily="34" charset="0"/>
              <a:buChar char="​"/>
              <a:defRPr sz="6000" b="1" kern="1200" spc="-300" baseline="0">
                <a:solidFill>
                  <a:schemeClr val="bg1"/>
                </a:solidFill>
                <a:latin typeface="+mn-lt"/>
                <a:ea typeface="+mn-ea"/>
                <a:cs typeface="+mn-cs"/>
              </a:defRPr>
            </a:lvl9pPr>
          </a:lstStyle>
          <a:p>
            <a:pPr marL="228600" indent="-228600">
              <a:spcBef>
                <a:spcPts val="0"/>
              </a:spcBef>
              <a:buClr>
                <a:schemeClr val="bg1"/>
              </a:buClr>
              <a:buFont typeface="+mj-lt"/>
              <a:buAutoNum type="arabicPeriod"/>
              <a:defRPr/>
            </a:pPr>
            <a:r>
              <a:rPr lang="en-GB" sz="1200" dirty="0">
                <a:ea typeface="Roboto Medium" panose="02000000000000000000" pitchFamily="2" charset="0"/>
              </a:rPr>
              <a:t>Develop a whole energy system data co-ordination and management strategy. This could include, but is not limited to, the following activities: </a:t>
            </a:r>
          </a:p>
          <a:p>
            <a:pPr lvl="1">
              <a:spcBef>
                <a:spcPts val="300"/>
              </a:spcBef>
              <a:buClr>
                <a:schemeClr val="bg1"/>
              </a:buClr>
              <a:defRPr/>
            </a:pPr>
            <a:r>
              <a:rPr lang="en-GB" sz="1200" dirty="0">
                <a:ea typeface="Roboto Medium" panose="02000000000000000000" pitchFamily="2" charset="0"/>
              </a:rPr>
              <a:t>Evaluate data standards and work with others to improve these</a:t>
            </a:r>
          </a:p>
          <a:p>
            <a:pPr lvl="1">
              <a:spcBef>
                <a:spcPts val="300"/>
              </a:spcBef>
              <a:buClr>
                <a:schemeClr val="bg1"/>
              </a:buClr>
              <a:defRPr/>
            </a:pPr>
            <a:r>
              <a:rPr lang="en-GB" sz="1200" dirty="0">
                <a:ea typeface="Roboto Medium" panose="02000000000000000000" pitchFamily="2" charset="0"/>
              </a:rPr>
              <a:t>Establish data that the FSO needs for its planning and operational roles and develop common data structures for 3rd parties to share these data</a:t>
            </a:r>
          </a:p>
          <a:p>
            <a:pPr lvl="1">
              <a:spcBef>
                <a:spcPts val="300"/>
              </a:spcBef>
              <a:buClr>
                <a:schemeClr val="bg1"/>
              </a:buClr>
              <a:defRPr/>
            </a:pPr>
            <a:r>
              <a:rPr lang="en-GB" sz="1200" dirty="0">
                <a:ea typeface="Roboto Medium" panose="02000000000000000000" pitchFamily="2" charset="0"/>
              </a:rPr>
              <a:t>Formulate requirements for data exchange</a:t>
            </a:r>
          </a:p>
          <a:p>
            <a:pPr lvl="1">
              <a:spcBef>
                <a:spcPts val="300"/>
              </a:spcBef>
              <a:buClr>
                <a:schemeClr val="bg1"/>
              </a:buClr>
              <a:defRPr/>
            </a:pPr>
            <a:r>
              <a:rPr lang="en-GB" sz="1200" dirty="0">
                <a:ea typeface="Roboto Medium" panose="02000000000000000000" pitchFamily="2" charset="0"/>
              </a:rPr>
              <a:t>Utilise artificial intelligence and machine learning techniques to add value to data</a:t>
            </a:r>
          </a:p>
          <a:p>
            <a:pPr lvl="1">
              <a:spcBef>
                <a:spcPts val="0"/>
              </a:spcBef>
              <a:buClr>
                <a:schemeClr val="bg1"/>
              </a:buClr>
              <a:defRPr/>
            </a:pPr>
            <a:endParaRPr lang="en-GB" sz="1000" dirty="0">
              <a:ea typeface="Roboto Medium" panose="02000000000000000000" pitchFamily="2" charset="0"/>
            </a:endParaRPr>
          </a:p>
          <a:p>
            <a:pPr marL="228600" marR="0" lvl="0" indent="-228600" algn="l" defTabSz="914400" rtl="0" eaLnBrk="1" fontAlgn="auto" latinLnBrk="0" hangingPunct="1">
              <a:lnSpc>
                <a:spcPct val="100000"/>
              </a:lnSpc>
              <a:spcBef>
                <a:spcPts val="0"/>
              </a:spcBef>
              <a:spcAft>
                <a:spcPts val="0"/>
              </a:spcAft>
              <a:buClr>
                <a:schemeClr val="bg1"/>
              </a:buClr>
              <a:buSzTx/>
              <a:buFont typeface="+mj-lt"/>
              <a:buAutoNum type="arabicPeriod"/>
              <a:tabLst/>
              <a:defRPr/>
            </a:pPr>
            <a:r>
              <a:rPr kumimoji="0" lang="en-GB" sz="1200" i="0" u="none" strike="noStrike" kern="1200" cap="none" spc="0" normalizeH="0" baseline="0" noProof="0" dirty="0">
                <a:ln>
                  <a:noFill/>
                </a:ln>
                <a:effectLst/>
                <a:uLnTx/>
                <a:uFillTx/>
                <a:latin typeface="+mn-lt"/>
                <a:ea typeface="Roboto Medium" panose="02000000000000000000" pitchFamily="2" charset="0"/>
                <a:cs typeface="+mn-cs"/>
              </a:rPr>
              <a:t>Review existing methodologies and business processes, such as long-term planning (CSNP), to decide if any updates or new processes are needed to create a </a:t>
            </a:r>
            <a:r>
              <a:rPr lang="en-GB" sz="1200" dirty="0">
                <a:ea typeface="Roboto Medium" panose="02000000000000000000" pitchFamily="2" charset="0"/>
              </a:rPr>
              <a:t>balanced representation of electricity and gas needs</a:t>
            </a:r>
            <a:r>
              <a:rPr kumimoji="0" lang="en-GB" sz="1200" i="0" u="none" strike="noStrike" kern="1200" cap="none" spc="0" normalizeH="0" baseline="0" noProof="0" dirty="0">
                <a:ln>
                  <a:noFill/>
                </a:ln>
                <a:effectLst/>
                <a:uLnTx/>
                <a:uFillTx/>
                <a:latin typeface="+mn-lt"/>
                <a:ea typeface="Roboto Medium" panose="02000000000000000000" pitchFamily="2" charset="0"/>
                <a:cs typeface="+mn-cs"/>
              </a:rPr>
              <a:t>. Consider what cross-system interactions are missing and fill in the gaps.</a:t>
            </a:r>
          </a:p>
          <a:p>
            <a:pPr marL="228600" marR="0" lvl="0" indent="-228600" algn="l" defTabSz="914400" rtl="0" eaLnBrk="1" fontAlgn="auto" latinLnBrk="0" hangingPunct="1">
              <a:lnSpc>
                <a:spcPct val="100000"/>
              </a:lnSpc>
              <a:spcBef>
                <a:spcPts val="0"/>
              </a:spcBef>
              <a:spcAft>
                <a:spcPts val="0"/>
              </a:spcAft>
              <a:buClr>
                <a:schemeClr val="bg1"/>
              </a:buClr>
              <a:buSzTx/>
              <a:buFont typeface="+mj-lt"/>
              <a:buAutoNum type="arabicPeriod"/>
              <a:tabLst/>
              <a:defRPr/>
            </a:pPr>
            <a:endParaRPr lang="en-GB" sz="1200" dirty="0">
              <a:ea typeface="Roboto Medium" panose="02000000000000000000" pitchFamily="2" charset="0"/>
            </a:endParaRPr>
          </a:p>
          <a:p>
            <a:pPr marL="228600" indent="-228600">
              <a:spcBef>
                <a:spcPts val="0"/>
              </a:spcBef>
              <a:buClr>
                <a:schemeClr val="bg1"/>
              </a:buClr>
              <a:buFont typeface="+mj-lt"/>
              <a:buAutoNum type="arabicPeriod"/>
              <a:defRPr/>
            </a:pPr>
            <a:r>
              <a:rPr lang="en-GB" sz="1200" dirty="0">
                <a:ea typeface="Roboto Medium" panose="02000000000000000000" pitchFamily="2" charset="0"/>
              </a:rPr>
              <a:t>Building on the whole energy system cost-benefit analysis, assess the landscape of tools and approaches that could be used for cross-vector option evaluation, assessment of guiding principles and multi-criteria decision analysis. This may require development of a suite of new tools. In the section around skills and resources, we have already highlighted the need to expand skills and resources and potentially build a team to perform impact assessment of whole energy system options. The plan to update skills and resources should align with the assessment and potential development of a suite of new tools. </a:t>
            </a:r>
            <a:endParaRPr lang="en-GB" sz="1200" dirty="0"/>
          </a:p>
        </p:txBody>
      </p:sp>
    </p:spTree>
    <p:extLst>
      <p:ext uri="{BB962C8B-B14F-4D97-AF65-F5344CB8AC3E}">
        <p14:creationId xmlns:p14="http://schemas.microsoft.com/office/powerpoint/2010/main" val="306743006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09C4455-1CB3-DFBA-5A50-065F68F89481}"/>
              </a:ext>
            </a:extLst>
          </p:cNvPr>
          <p:cNvSpPr>
            <a:spLocks noGrp="1"/>
          </p:cNvSpPr>
          <p:nvPr>
            <p:ph type="title"/>
          </p:nvPr>
        </p:nvSpPr>
        <p:spPr>
          <a:xfrm>
            <a:off x="415059" y="477404"/>
            <a:ext cx="5018400" cy="936000"/>
          </a:xfrm>
        </p:spPr>
        <p:txBody>
          <a:bodyPr/>
          <a:lstStyle/>
          <a:p>
            <a:r>
              <a:rPr lang="en-GB" sz="3200" dirty="0"/>
              <a:t>Policy Gaps</a:t>
            </a:r>
          </a:p>
        </p:txBody>
      </p:sp>
      <p:sp>
        <p:nvSpPr>
          <p:cNvPr id="7" name="Text Placeholder 6">
            <a:extLst>
              <a:ext uri="{FF2B5EF4-FFF2-40B4-BE49-F238E27FC236}">
                <a16:creationId xmlns:a16="http://schemas.microsoft.com/office/drawing/2014/main" id="{6DCD2A41-1289-AD9A-C7EB-36DCDCB67B9C}"/>
              </a:ext>
            </a:extLst>
          </p:cNvPr>
          <p:cNvSpPr>
            <a:spLocks noGrp="1"/>
          </p:cNvSpPr>
          <p:nvPr>
            <p:ph type="body" sz="quarter" idx="15"/>
          </p:nvPr>
        </p:nvSpPr>
        <p:spPr>
          <a:xfrm>
            <a:off x="6516899" y="477405"/>
            <a:ext cx="5018400" cy="936000"/>
          </a:xfrm>
        </p:spPr>
        <p:txBody>
          <a:bodyPr/>
          <a:lstStyle/>
          <a:p>
            <a:r>
              <a:rPr lang="en-GB" sz="3200" dirty="0"/>
              <a:t>Governance Gaps</a:t>
            </a:r>
          </a:p>
        </p:txBody>
      </p:sp>
      <p:sp>
        <p:nvSpPr>
          <p:cNvPr id="4" name="Slide Number Placeholder 3">
            <a:extLst>
              <a:ext uri="{FF2B5EF4-FFF2-40B4-BE49-F238E27FC236}">
                <a16:creationId xmlns:a16="http://schemas.microsoft.com/office/drawing/2014/main" id="{36109B0D-C94A-0490-2194-EE821610121D}"/>
              </a:ext>
            </a:extLst>
          </p:cNvPr>
          <p:cNvSpPr>
            <a:spLocks noGrp="1"/>
          </p:cNvSpPr>
          <p:nvPr>
            <p:ph type="sldNum" sz="quarter" idx="12"/>
          </p:nvPr>
        </p:nvSpPr>
        <p:spPr>
          <a:xfrm>
            <a:off x="540000" y="6378054"/>
            <a:ext cx="266400" cy="151200"/>
          </a:xfrm>
        </p:spPr>
        <p:txBody>
          <a:bodyPr/>
          <a:lstStyle/>
          <a:p>
            <a:fld id="{5BA07366-CB75-4AA8-9E5B-928B849F427C}" type="slidenum">
              <a:rPr lang="en-GB" smtClean="0"/>
              <a:t>59</a:t>
            </a:fld>
            <a:endParaRPr lang="en-GB"/>
          </a:p>
        </p:txBody>
      </p:sp>
      <p:sp>
        <p:nvSpPr>
          <p:cNvPr id="3" name="Text Placeholder 2">
            <a:extLst>
              <a:ext uri="{FF2B5EF4-FFF2-40B4-BE49-F238E27FC236}">
                <a16:creationId xmlns:a16="http://schemas.microsoft.com/office/drawing/2014/main" id="{9DF0008E-6F1E-E00F-870E-69B06891E93B}"/>
              </a:ext>
            </a:extLst>
          </p:cNvPr>
          <p:cNvSpPr>
            <a:spLocks noGrp="1"/>
          </p:cNvSpPr>
          <p:nvPr>
            <p:ph type="body" sz="quarter" idx="14"/>
          </p:nvPr>
        </p:nvSpPr>
        <p:spPr>
          <a:xfrm>
            <a:off x="415305" y="1090257"/>
            <a:ext cx="5465947" cy="5142778"/>
          </a:xfrm>
        </p:spPr>
        <p:txBody>
          <a:bodyPr/>
          <a:lstStyle/>
          <a:p>
            <a:pPr marL="0" indent="0">
              <a:buNone/>
            </a:pPr>
            <a:r>
              <a:rPr lang="en-GB" sz="1200" dirty="0"/>
              <a:t>The future of hydrogen, how and where it is produced, stored, transported and used, is fundamental to the role of the FSO. Pertinent to the FSO’s understanding on network infrastructure requirements with sufficient certainty will be decisions on:</a:t>
            </a:r>
          </a:p>
          <a:p>
            <a:pPr lvl="2">
              <a:buFont typeface="Courier New" panose="02070309020205020404" pitchFamily="49" charset="0"/>
              <a:buChar char="o"/>
            </a:pPr>
            <a:r>
              <a:rPr lang="en-GB" sz="1200" dirty="0"/>
              <a:t>Hydrogen blending in the transmission system;</a:t>
            </a:r>
          </a:p>
          <a:p>
            <a:pPr lvl="2">
              <a:buFont typeface="Courier New" panose="02070309020205020404" pitchFamily="49" charset="0"/>
              <a:buChar char="o"/>
            </a:pPr>
            <a:r>
              <a:rPr lang="en-GB" sz="1200" dirty="0"/>
              <a:t>Hydrogen usage for heating and I&amp;C sector;</a:t>
            </a:r>
          </a:p>
          <a:p>
            <a:pPr lvl="2">
              <a:buFont typeface="Courier New" panose="02070309020205020404" pitchFamily="49" charset="0"/>
              <a:buChar char="o"/>
            </a:pPr>
            <a:r>
              <a:rPr lang="en-GB" sz="1200" dirty="0"/>
              <a:t>Hydrogen storage for system resilience and security of supply;</a:t>
            </a:r>
          </a:p>
          <a:p>
            <a:pPr lvl="2">
              <a:buFont typeface="Courier New" panose="02070309020205020404" pitchFamily="49" charset="0"/>
              <a:buChar char="o"/>
            </a:pPr>
            <a:r>
              <a:rPr lang="en-GB" sz="1200" dirty="0"/>
              <a:t>Hydrogen production from small nuclear reactors;</a:t>
            </a:r>
          </a:p>
          <a:p>
            <a:pPr marL="0" lvl="1" indent="0">
              <a:spcBef>
                <a:spcPts val="1200"/>
              </a:spcBef>
              <a:buNone/>
            </a:pPr>
            <a:r>
              <a:rPr lang="en-GB" sz="1200" dirty="0"/>
              <a:t>In addition, ESO is working with Ofgem and government to further clarify responsibilities for (whole energy) system operation.</a:t>
            </a:r>
          </a:p>
          <a:p>
            <a:pPr marL="0" lvl="1" indent="0">
              <a:spcBef>
                <a:spcPts val="1200"/>
              </a:spcBef>
              <a:buNone/>
            </a:pPr>
            <a:r>
              <a:rPr lang="en-GB" sz="1200" dirty="0"/>
              <a:t>System operation outcomes (for instance: constraint payments to wind generators) have been a key part of Ofgem’s assessment of transmission network investments under RIIO. The FSO would have the capability to plan network investments to optimise its future need/deployment of electricity balancing services. In a whole systems environment, however, this would need to include optimising gas (hydrogen) balancing outcomes. </a:t>
            </a:r>
          </a:p>
          <a:p>
            <a:pPr marL="0" lvl="1" indent="0">
              <a:spcBef>
                <a:spcPts val="1200"/>
              </a:spcBef>
              <a:buNone/>
            </a:pPr>
            <a:r>
              <a:rPr lang="en-GB" sz="1200" dirty="0"/>
              <a:t>From a policy perspective, assuming gas system operation will continue to sit with NGT, there will need to be a clear basis for collaboration and coordination, data gathering and exchange, and decision-making (including primacy between molecules and electrons – for instance in the context of supply and demand shocks). </a:t>
            </a:r>
          </a:p>
        </p:txBody>
      </p:sp>
      <p:sp>
        <p:nvSpPr>
          <p:cNvPr id="12" name="Text Placeholder 11">
            <a:extLst>
              <a:ext uri="{FF2B5EF4-FFF2-40B4-BE49-F238E27FC236}">
                <a16:creationId xmlns:a16="http://schemas.microsoft.com/office/drawing/2014/main" id="{57ED0899-D7AF-474B-2596-7A4168472DEA}"/>
              </a:ext>
            </a:extLst>
          </p:cNvPr>
          <p:cNvSpPr>
            <a:spLocks noGrp="1"/>
          </p:cNvSpPr>
          <p:nvPr>
            <p:ph type="body" sz="quarter" idx="23"/>
          </p:nvPr>
        </p:nvSpPr>
        <p:spPr>
          <a:xfrm>
            <a:off x="6516899" y="1090257"/>
            <a:ext cx="5465947" cy="5200214"/>
          </a:xfrm>
        </p:spPr>
        <p:txBody>
          <a:bodyPr/>
          <a:lstStyle/>
          <a:p>
            <a:pPr marL="0" indent="0">
              <a:buNone/>
            </a:pPr>
            <a:r>
              <a:rPr lang="en-GB" sz="1200" dirty="0"/>
              <a:t>The FSO role is positioned as an advisory role to government and Ofgem to ensure whole system impacts can inform policy and regulatory decision-making. </a:t>
            </a:r>
          </a:p>
          <a:p>
            <a:pPr marL="0" indent="0">
              <a:buNone/>
            </a:pPr>
            <a:r>
              <a:rPr lang="en-GB" sz="1200" dirty="0"/>
              <a:t>the ESO is working with Ofgem and government to understand how FSO advice will be used consistently to inform regulatory (funding) decisions by Ofgem to ensure licensee and project-specific assessments align with whole systems planning considerations.</a:t>
            </a:r>
          </a:p>
          <a:p>
            <a:pPr marL="0" indent="0">
              <a:buNone/>
            </a:pPr>
            <a:r>
              <a:rPr lang="en-GB" sz="1200" dirty="0"/>
              <a:t>In terms of government (DESNZ) policy decisions, the relationships with (policies developed by) local authorities and devolved governments should also be prioritised as lack of clarity, and may give rise to primacy considerations and potential conflicts that would impede whole systems planning.</a:t>
            </a:r>
          </a:p>
          <a:p>
            <a:pPr marL="0" indent="0">
              <a:buNone/>
            </a:pPr>
            <a:r>
              <a:rPr lang="en-GB" sz="1200" dirty="0"/>
              <a:t>At various points in the future, there will be methane, pure hydrogen, and blended networks in development/operation. The conversion of the gas networks from natural gas to hydrogen or hydrogen blends therefore requires coordination at national level</a:t>
            </a:r>
            <a:r>
              <a:rPr lang="en-GB" sz="1200" b="1" dirty="0"/>
              <a:t> </a:t>
            </a:r>
            <a:r>
              <a:rPr lang="en-GB" sz="1200" dirty="0"/>
              <a:t>to ensure safety and consistency of solutions/technologies deployed and full alignment across the supply chain. The governance process of this transition and clarity on FSO’s role herein are significant developments that will facilitate this coordination. </a:t>
            </a:r>
          </a:p>
          <a:p>
            <a:pPr marL="0" indent="0">
              <a:buNone/>
            </a:pPr>
            <a:r>
              <a:rPr lang="en-GB" sz="1200" dirty="0"/>
              <a:t>The government’s current position is that it will provide the FSO with statutory powers to request data/information from other licensees. Roles and responsibilities for data security, quality and consistency and indeed the treatment of commercially sensitive information should be further defined. We note that whole systems planning would be informed by data from non-licensed industry participants. Further clarity on the governance around the scope and use of data – including potentially the establishment of a dedicated independent body for the sharing of energy data (data warehouse function) – should be considered.</a:t>
            </a:r>
          </a:p>
        </p:txBody>
      </p:sp>
    </p:spTree>
    <p:extLst>
      <p:ext uri="{BB962C8B-B14F-4D97-AF65-F5344CB8AC3E}">
        <p14:creationId xmlns:p14="http://schemas.microsoft.com/office/powerpoint/2010/main" val="23908450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6C59D-E825-3C44-02C0-4B91031E5471}"/>
              </a:ext>
            </a:extLst>
          </p:cNvPr>
          <p:cNvSpPr>
            <a:spLocks noGrp="1"/>
          </p:cNvSpPr>
          <p:nvPr>
            <p:ph type="title"/>
          </p:nvPr>
        </p:nvSpPr>
        <p:spPr/>
        <p:txBody>
          <a:bodyPr/>
          <a:lstStyle/>
          <a:p>
            <a:r>
              <a:rPr lang="en-GB" sz="4800" dirty="0"/>
              <a:t>Section 1: Introduction</a:t>
            </a:r>
          </a:p>
        </p:txBody>
      </p:sp>
      <p:sp>
        <p:nvSpPr>
          <p:cNvPr id="3" name="Slide Number Placeholder 2">
            <a:extLst>
              <a:ext uri="{FF2B5EF4-FFF2-40B4-BE49-F238E27FC236}">
                <a16:creationId xmlns:a16="http://schemas.microsoft.com/office/drawing/2014/main" id="{A2550368-26ED-B0CE-17C8-53A7739C598B}"/>
              </a:ext>
            </a:extLst>
          </p:cNvPr>
          <p:cNvSpPr>
            <a:spLocks noGrp="1"/>
          </p:cNvSpPr>
          <p:nvPr>
            <p:ph type="sldNum" sz="quarter" idx="12"/>
          </p:nvPr>
        </p:nvSpPr>
        <p:spPr/>
        <p:txBody>
          <a:bodyPr/>
          <a:lstStyle/>
          <a:p>
            <a:fld id="{5BA07366-CB75-4AA8-9E5B-928B849F427C}" type="slidenum">
              <a:rPr lang="en-GB" smtClean="0"/>
              <a:pPr/>
              <a:t>6</a:t>
            </a:fld>
            <a:endParaRPr lang="en-GB"/>
          </a:p>
        </p:txBody>
      </p:sp>
    </p:spTree>
    <p:extLst>
      <p:ext uri="{BB962C8B-B14F-4D97-AF65-F5344CB8AC3E}">
        <p14:creationId xmlns:p14="http://schemas.microsoft.com/office/powerpoint/2010/main" val="141671326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4DDCD7-7CFB-67AB-5CCE-78C937B26E03}"/>
              </a:ext>
            </a:extLst>
          </p:cNvPr>
          <p:cNvSpPr>
            <a:spLocks noGrp="1"/>
          </p:cNvSpPr>
          <p:nvPr>
            <p:ph type="title"/>
          </p:nvPr>
        </p:nvSpPr>
        <p:spPr/>
        <p:txBody>
          <a:bodyPr/>
          <a:lstStyle/>
          <a:p>
            <a:r>
              <a:rPr lang="en-GB" sz="4800" dirty="0"/>
              <a:t>Section 6: Next Steps</a:t>
            </a:r>
          </a:p>
        </p:txBody>
      </p:sp>
      <p:sp>
        <p:nvSpPr>
          <p:cNvPr id="3" name="Slide Number Placeholder 2">
            <a:extLst>
              <a:ext uri="{FF2B5EF4-FFF2-40B4-BE49-F238E27FC236}">
                <a16:creationId xmlns:a16="http://schemas.microsoft.com/office/drawing/2014/main" id="{C2571CCB-3787-27C3-3F1A-CFE822B17D87}"/>
              </a:ext>
            </a:extLst>
          </p:cNvPr>
          <p:cNvSpPr>
            <a:spLocks noGrp="1"/>
          </p:cNvSpPr>
          <p:nvPr>
            <p:ph type="sldNum" sz="quarter" idx="12"/>
          </p:nvPr>
        </p:nvSpPr>
        <p:spPr/>
        <p:txBody>
          <a:bodyPr/>
          <a:lstStyle/>
          <a:p>
            <a:fld id="{5BA07366-CB75-4AA8-9E5B-928B849F427C}" type="slidenum">
              <a:rPr lang="en-GB" smtClean="0"/>
              <a:pPr/>
              <a:t>60</a:t>
            </a:fld>
            <a:endParaRPr lang="en-GB"/>
          </a:p>
        </p:txBody>
      </p:sp>
    </p:spTree>
    <p:extLst>
      <p:ext uri="{BB962C8B-B14F-4D97-AF65-F5344CB8AC3E}">
        <p14:creationId xmlns:p14="http://schemas.microsoft.com/office/powerpoint/2010/main" val="127558573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369A7A-6530-4FA2-96E2-B26901118B60}"/>
              </a:ext>
            </a:extLst>
          </p:cNvPr>
          <p:cNvSpPr>
            <a:spLocks noGrp="1"/>
          </p:cNvSpPr>
          <p:nvPr>
            <p:ph type="title"/>
          </p:nvPr>
        </p:nvSpPr>
        <p:spPr/>
        <p:txBody>
          <a:bodyPr/>
          <a:lstStyle/>
          <a:p>
            <a:r>
              <a:rPr lang="en-GB" sz="3200" dirty="0"/>
              <a:t>Next Steps</a:t>
            </a:r>
          </a:p>
        </p:txBody>
      </p:sp>
      <p:sp>
        <p:nvSpPr>
          <p:cNvPr id="3" name="Content Placeholder 2">
            <a:extLst>
              <a:ext uri="{FF2B5EF4-FFF2-40B4-BE49-F238E27FC236}">
                <a16:creationId xmlns:a16="http://schemas.microsoft.com/office/drawing/2014/main" id="{954BCC1B-F426-AF3D-A8E9-AE491C140A8B}"/>
              </a:ext>
            </a:extLst>
          </p:cNvPr>
          <p:cNvSpPr>
            <a:spLocks noGrp="1"/>
          </p:cNvSpPr>
          <p:nvPr>
            <p:ph idx="1"/>
          </p:nvPr>
        </p:nvSpPr>
        <p:spPr>
          <a:xfrm>
            <a:off x="539750" y="1270188"/>
            <a:ext cx="11110914" cy="4317624"/>
          </a:xfrm>
        </p:spPr>
        <p:txBody>
          <a:bodyPr vert="horz" lIns="0" tIns="0" rIns="0" bIns="0" rtlCol="0">
            <a:noAutofit/>
          </a:bodyPr>
          <a:lstStyle/>
          <a:p>
            <a:pPr marL="0" indent="0" algn="just">
              <a:buNone/>
            </a:pPr>
            <a:r>
              <a:rPr lang="en-GB" sz="1200" dirty="0"/>
              <a:t>Project </a:t>
            </a:r>
            <a:r>
              <a:rPr lang="en-GB" sz="1200" dirty="0">
                <a:latin typeface="+mj-lt"/>
                <a:ea typeface="SimSun" panose="02010600030101010101" pitchFamily="2" charset="-122"/>
              </a:rPr>
              <a:t>WESNP</a:t>
            </a:r>
            <a:r>
              <a:rPr lang="en-GB" sz="1200" dirty="0"/>
              <a:t> has showcased the complexity of the whole energy system network planning task for the FSO, which requires an understanding of both existing and potential future interactions between gas (natural gas and/or hydrogen) and electricity network infrastructure delivery and operations. With this understanding, the FSO must identify interdependencies, trade-offs and synergies to make recommendations as to the best outcome for “GB plc”. The challenge is that the “best” outcome is determined through interpretation of multiple interdependent and dynamic factors.  Project </a:t>
            </a:r>
            <a:r>
              <a:rPr lang="en-GB" sz="1200" dirty="0">
                <a:latin typeface="+mj-lt"/>
                <a:ea typeface="SimSun" panose="02010600030101010101" pitchFamily="2" charset="-122"/>
              </a:rPr>
              <a:t>WESNP</a:t>
            </a:r>
            <a:r>
              <a:rPr lang="en-GB" sz="1200" dirty="0"/>
              <a:t> has also provided a principles approach for whole energy system optimisation for the FSO to apply in the network planning process and provided recommendations on </a:t>
            </a:r>
            <a:endParaRPr lang="en-GB" sz="1200" b="1" dirty="0"/>
          </a:p>
          <a:p>
            <a:pPr marL="0" indent="0" algn="just">
              <a:buNone/>
            </a:pPr>
            <a:r>
              <a:rPr lang="en-GB" sz="1200" b="1" dirty="0"/>
              <a:t>As a priority the next steps for </a:t>
            </a:r>
            <a:r>
              <a:rPr lang="en-GB" sz="1200" b="1"/>
              <a:t>the ESO </a:t>
            </a:r>
            <a:r>
              <a:rPr lang="en-GB" sz="1200" b="1" dirty="0"/>
              <a:t>are to:</a:t>
            </a:r>
            <a:endParaRPr lang="en-GB" sz="1200" dirty="0"/>
          </a:p>
          <a:p>
            <a:pPr algn="just"/>
            <a:r>
              <a:rPr lang="en-GB" sz="1200" dirty="0"/>
              <a:t>Seek further coordination with National Gas Transmission (NGT) to establish the basis for future collaboration, systems and data sharing, and skills development;</a:t>
            </a:r>
            <a:endParaRPr lang="en-GB" sz="1200" dirty="0">
              <a:cs typeface="Arial"/>
            </a:endParaRPr>
          </a:p>
          <a:p>
            <a:pPr algn="just"/>
            <a:r>
              <a:rPr lang="en-GB" sz="1200" dirty="0"/>
              <a:t>Continue close coordination with Ofgem and DESNZ to drive/support policy decisions that will ensure effective implementation and operation of the FSO; </a:t>
            </a:r>
            <a:endParaRPr lang="en-GB" sz="1200" dirty="0">
              <a:cs typeface="Arial"/>
            </a:endParaRPr>
          </a:p>
          <a:p>
            <a:pPr algn="just"/>
            <a:r>
              <a:rPr lang="en-GB" sz="1200" dirty="0"/>
              <a:t>Continue engaging closely with other stakeholders (e.g. TOs; DNOs; GDNs) to establish the basis for future collaboration as well as systems and data sharing, including alignment with previous work on the Centralised Strategic Network Planning (CSNP) process; </a:t>
            </a:r>
            <a:endParaRPr lang="en-GB" sz="1200" dirty="0">
              <a:cs typeface="Arial"/>
            </a:endParaRPr>
          </a:p>
          <a:p>
            <a:pPr algn="just"/>
            <a:r>
              <a:rPr lang="en-GB" sz="1200" dirty="0"/>
              <a:t>Develop new (and/or improve) data building, gathering and exchange processes and protocols, as well as develop IT-based solutions to be in place in time to support the FSO role; </a:t>
            </a:r>
            <a:endParaRPr lang="en-GB" sz="1200" dirty="0">
              <a:cs typeface="Arial"/>
            </a:endParaRPr>
          </a:p>
          <a:p>
            <a:pPr algn="just"/>
            <a:r>
              <a:rPr lang="en-GB" sz="1200" dirty="0"/>
              <a:t>Develop detailed whole energy system planning processes to enable the unbiased and effective options assessment and network planning process; and</a:t>
            </a:r>
          </a:p>
          <a:p>
            <a:pPr algn="just"/>
            <a:r>
              <a:rPr lang="en-GB" sz="1200" dirty="0"/>
              <a:t>Develop the tools and processes needed for its options assessment process. </a:t>
            </a:r>
            <a:endParaRPr lang="en-GB" sz="1200" dirty="0">
              <a:cs typeface="Arial"/>
            </a:endParaRPr>
          </a:p>
          <a:p>
            <a:endParaRPr lang="en-GB" sz="1200" dirty="0"/>
          </a:p>
        </p:txBody>
      </p:sp>
      <p:sp>
        <p:nvSpPr>
          <p:cNvPr id="4" name="Slide Number Placeholder 3">
            <a:extLst>
              <a:ext uri="{FF2B5EF4-FFF2-40B4-BE49-F238E27FC236}">
                <a16:creationId xmlns:a16="http://schemas.microsoft.com/office/drawing/2014/main" id="{75F63E70-8DD8-5CC4-2D9A-B81FE038A9CB}"/>
              </a:ext>
            </a:extLst>
          </p:cNvPr>
          <p:cNvSpPr>
            <a:spLocks noGrp="1"/>
          </p:cNvSpPr>
          <p:nvPr>
            <p:ph type="sldNum" sz="quarter" idx="12"/>
          </p:nvPr>
        </p:nvSpPr>
        <p:spPr/>
        <p:txBody>
          <a:bodyPr/>
          <a:lstStyle/>
          <a:p>
            <a:fld id="{5BA07366-CB75-4AA8-9E5B-928B849F427C}" type="slidenum">
              <a:rPr lang="en-GB" smtClean="0"/>
              <a:t>61</a:t>
            </a:fld>
            <a:endParaRPr lang="en-GB"/>
          </a:p>
        </p:txBody>
      </p:sp>
      <p:sp>
        <p:nvSpPr>
          <p:cNvPr id="6" name="Date Placeholder 5">
            <a:extLst>
              <a:ext uri="{FF2B5EF4-FFF2-40B4-BE49-F238E27FC236}">
                <a16:creationId xmlns:a16="http://schemas.microsoft.com/office/drawing/2014/main" id="{CAF7C600-5662-466F-BDF6-DB7DCB056275}"/>
              </a:ext>
            </a:extLst>
          </p:cNvPr>
          <p:cNvSpPr>
            <a:spLocks noGrp="1"/>
          </p:cNvSpPr>
          <p:nvPr>
            <p:ph type="dt" sz="half" idx="10"/>
          </p:nvPr>
        </p:nvSpPr>
        <p:spPr/>
        <p:txBody>
          <a:bodyPr/>
          <a:lstStyle/>
          <a:p>
            <a:fld id="{714A201D-23F0-440B-87D8-BB6C7F5AD56E}" type="datetime4">
              <a:rPr lang="en-GB" smtClean="0"/>
              <a:t>23 January 2024</a:t>
            </a:fld>
            <a:endParaRPr lang="en-GB"/>
          </a:p>
        </p:txBody>
      </p:sp>
    </p:spTree>
    <p:extLst>
      <p:ext uri="{BB962C8B-B14F-4D97-AF65-F5344CB8AC3E}">
        <p14:creationId xmlns:p14="http://schemas.microsoft.com/office/powerpoint/2010/main" val="425525970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EDCE1FF-DF37-DC1E-6704-F2BE493E08A3}"/>
              </a:ext>
            </a:extLst>
          </p:cNvPr>
          <p:cNvSpPr>
            <a:spLocks noGrp="1"/>
          </p:cNvSpPr>
          <p:nvPr>
            <p:ph type="title"/>
          </p:nvPr>
        </p:nvSpPr>
        <p:spPr/>
        <p:txBody>
          <a:bodyPr/>
          <a:lstStyle/>
          <a:p>
            <a:r>
              <a:rPr lang="en-GB" sz="4800" dirty="0"/>
              <a:t>Appendix</a:t>
            </a:r>
          </a:p>
        </p:txBody>
      </p:sp>
      <p:sp>
        <p:nvSpPr>
          <p:cNvPr id="4" name="Date Placeholder 3">
            <a:extLst>
              <a:ext uri="{FF2B5EF4-FFF2-40B4-BE49-F238E27FC236}">
                <a16:creationId xmlns:a16="http://schemas.microsoft.com/office/drawing/2014/main" id="{568CF18F-F914-D412-E8B2-4C6B5EE2385A}"/>
              </a:ext>
            </a:extLst>
          </p:cNvPr>
          <p:cNvSpPr>
            <a:spLocks noGrp="1"/>
          </p:cNvSpPr>
          <p:nvPr>
            <p:ph type="dt" sz="half" idx="10"/>
          </p:nvPr>
        </p:nvSpPr>
        <p:spPr/>
        <p:txBody>
          <a:bodyPr/>
          <a:lstStyle/>
          <a:p>
            <a:fld id="{E97BEA22-FED5-49C5-A1AD-AC94B0DA6FF9}" type="datetime4">
              <a:rPr lang="en-GB" smtClean="0"/>
              <a:t>23 January 2024</a:t>
            </a:fld>
            <a:endParaRPr lang="en-GB"/>
          </a:p>
        </p:txBody>
      </p:sp>
      <p:sp>
        <p:nvSpPr>
          <p:cNvPr id="5" name="Slide Number Placeholder 4">
            <a:extLst>
              <a:ext uri="{FF2B5EF4-FFF2-40B4-BE49-F238E27FC236}">
                <a16:creationId xmlns:a16="http://schemas.microsoft.com/office/drawing/2014/main" id="{6C96F736-4AE2-06F8-85C8-0CCC596196CA}"/>
              </a:ext>
            </a:extLst>
          </p:cNvPr>
          <p:cNvSpPr>
            <a:spLocks noGrp="1"/>
          </p:cNvSpPr>
          <p:nvPr>
            <p:ph type="sldNum" sz="quarter" idx="12"/>
          </p:nvPr>
        </p:nvSpPr>
        <p:spPr/>
        <p:txBody>
          <a:bodyPr/>
          <a:lstStyle/>
          <a:p>
            <a:fld id="{5BA07366-CB75-4AA8-9E5B-928B849F427C}" type="slidenum">
              <a:rPr lang="en-GB" smtClean="0"/>
              <a:t>62</a:t>
            </a:fld>
            <a:endParaRPr lang="en-GB"/>
          </a:p>
        </p:txBody>
      </p:sp>
    </p:spTree>
    <p:extLst>
      <p:ext uri="{BB962C8B-B14F-4D97-AF65-F5344CB8AC3E}">
        <p14:creationId xmlns:p14="http://schemas.microsoft.com/office/powerpoint/2010/main" val="133828963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65A90A-987C-22AC-7165-F12C2EF73105}"/>
              </a:ext>
            </a:extLst>
          </p:cNvPr>
          <p:cNvSpPr>
            <a:spLocks noGrp="1"/>
          </p:cNvSpPr>
          <p:nvPr>
            <p:ph type="title"/>
          </p:nvPr>
        </p:nvSpPr>
        <p:spPr/>
        <p:txBody>
          <a:bodyPr/>
          <a:lstStyle/>
          <a:p>
            <a:r>
              <a:rPr lang="en-GB" sz="2800" dirty="0"/>
              <a:t>List of abbreviations</a:t>
            </a:r>
          </a:p>
        </p:txBody>
      </p:sp>
      <p:graphicFrame>
        <p:nvGraphicFramePr>
          <p:cNvPr id="6" name="Table 6">
            <a:extLst>
              <a:ext uri="{FF2B5EF4-FFF2-40B4-BE49-F238E27FC236}">
                <a16:creationId xmlns:a16="http://schemas.microsoft.com/office/drawing/2014/main" id="{20CDEB98-FF64-2731-EFDE-212DB15A4F27}"/>
              </a:ext>
            </a:extLst>
          </p:cNvPr>
          <p:cNvGraphicFramePr>
            <a:graphicFrameLocks noGrp="1"/>
          </p:cNvGraphicFramePr>
          <p:nvPr>
            <p:ph idx="1"/>
            <p:extLst>
              <p:ext uri="{D42A27DB-BD31-4B8C-83A1-F6EECF244321}">
                <p14:modId xmlns:p14="http://schemas.microsoft.com/office/powerpoint/2010/main" val="1996174860"/>
              </p:ext>
            </p:extLst>
          </p:nvPr>
        </p:nvGraphicFramePr>
        <p:xfrm>
          <a:off x="539750" y="1163393"/>
          <a:ext cx="10695698" cy="4820920"/>
        </p:xfrm>
        <a:graphic>
          <a:graphicData uri="http://schemas.openxmlformats.org/drawingml/2006/table">
            <a:tbl>
              <a:tblPr bandRow="1">
                <a:tableStyleId>{BC89EF96-8CEA-46FF-86C4-4CE0E7609802}</a:tableStyleId>
              </a:tblPr>
              <a:tblGrid>
                <a:gridCol w="1182047">
                  <a:extLst>
                    <a:ext uri="{9D8B030D-6E8A-4147-A177-3AD203B41FA5}">
                      <a16:colId xmlns:a16="http://schemas.microsoft.com/office/drawing/2014/main" val="3669727051"/>
                    </a:ext>
                  </a:extLst>
                </a:gridCol>
                <a:gridCol w="4095344">
                  <a:extLst>
                    <a:ext uri="{9D8B030D-6E8A-4147-A177-3AD203B41FA5}">
                      <a16:colId xmlns:a16="http://schemas.microsoft.com/office/drawing/2014/main" val="2135283985"/>
                    </a:ext>
                  </a:extLst>
                </a:gridCol>
                <a:gridCol w="1031132">
                  <a:extLst>
                    <a:ext uri="{9D8B030D-6E8A-4147-A177-3AD203B41FA5}">
                      <a16:colId xmlns:a16="http://schemas.microsoft.com/office/drawing/2014/main" val="3022298442"/>
                    </a:ext>
                  </a:extLst>
                </a:gridCol>
                <a:gridCol w="4387175">
                  <a:extLst>
                    <a:ext uri="{9D8B030D-6E8A-4147-A177-3AD203B41FA5}">
                      <a16:colId xmlns:a16="http://schemas.microsoft.com/office/drawing/2014/main" val="3608920908"/>
                    </a:ext>
                  </a:extLst>
                </a:gridCol>
              </a:tblGrid>
              <a:tr h="370840">
                <a:tc>
                  <a:txBody>
                    <a:bodyPr/>
                    <a:lstStyle/>
                    <a:p>
                      <a:pPr>
                        <a:lnSpc>
                          <a:spcPct val="107000"/>
                        </a:lnSpc>
                        <a:spcAft>
                          <a:spcPts val="800"/>
                        </a:spcAft>
                      </a:pPr>
                      <a:r>
                        <a:rPr lang="en-GB" sz="1200" b="1" dirty="0">
                          <a:solidFill>
                            <a:srgbClr val="000000"/>
                          </a:solidFill>
                          <a:effectLst/>
                          <a:latin typeface="+mj-lt"/>
                          <a:ea typeface="Calibri" panose="020F0502020204030204" pitchFamily="34" charset="0"/>
                          <a:cs typeface="Times New Roman" panose="02020603050405020304" pitchFamily="18" charset="0"/>
                        </a:rPr>
                        <a:t>BECCS</a:t>
                      </a:r>
                      <a:endParaRPr lang="en-GB" sz="1200" b="1" dirty="0">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Aft>
                          <a:spcPts val="800"/>
                        </a:spcAft>
                      </a:pPr>
                      <a:r>
                        <a:rPr lang="en-GB" sz="1200">
                          <a:solidFill>
                            <a:srgbClr val="000000"/>
                          </a:solidFill>
                          <a:effectLst/>
                          <a:latin typeface="+mj-lt"/>
                          <a:ea typeface="Calibri" panose="020F0502020204030204" pitchFamily="34" charset="0"/>
                          <a:cs typeface="Times New Roman" panose="02020603050405020304" pitchFamily="18" charset="0"/>
                        </a:rPr>
                        <a:t>Bioenergy with carbon capture and storage</a:t>
                      </a:r>
                      <a:endParaRPr lang="en-GB" sz="1200">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Aft>
                          <a:spcPts val="800"/>
                        </a:spcAft>
                      </a:pPr>
                      <a:r>
                        <a:rPr lang="en-GB" sz="1200" b="1">
                          <a:solidFill>
                            <a:srgbClr val="000000"/>
                          </a:solidFill>
                          <a:effectLst/>
                          <a:latin typeface="+mj-lt"/>
                          <a:ea typeface="Calibri" panose="020F0502020204030204" pitchFamily="34" charset="0"/>
                          <a:cs typeface="Times New Roman" panose="02020603050405020304" pitchFamily="18" charset="0"/>
                        </a:rPr>
                        <a:t>FSO</a:t>
                      </a:r>
                      <a:endParaRPr lang="en-GB" sz="1200" b="1">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Aft>
                          <a:spcPts val="800"/>
                        </a:spcAft>
                      </a:pPr>
                      <a:r>
                        <a:rPr lang="en-GB" sz="1200">
                          <a:solidFill>
                            <a:srgbClr val="000000"/>
                          </a:solidFill>
                          <a:effectLst/>
                          <a:latin typeface="+mj-lt"/>
                          <a:ea typeface="Calibri" panose="020F0502020204030204" pitchFamily="34" charset="0"/>
                          <a:cs typeface="Times New Roman" panose="02020603050405020304" pitchFamily="18" charset="0"/>
                        </a:rPr>
                        <a:t>Future system operator</a:t>
                      </a:r>
                      <a:endParaRPr lang="en-GB" sz="1200">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extLst>
                  <a:ext uri="{0D108BD9-81ED-4DB2-BD59-A6C34878D82A}">
                    <a16:rowId xmlns:a16="http://schemas.microsoft.com/office/drawing/2014/main" val="2562302769"/>
                  </a:ext>
                </a:extLst>
              </a:tr>
              <a:tr h="370840">
                <a:tc>
                  <a:txBody>
                    <a:bodyPr/>
                    <a:lstStyle/>
                    <a:p>
                      <a:pPr>
                        <a:lnSpc>
                          <a:spcPct val="107000"/>
                        </a:lnSpc>
                        <a:spcAft>
                          <a:spcPts val="800"/>
                        </a:spcAft>
                      </a:pPr>
                      <a:r>
                        <a:rPr lang="en-GB" sz="1200" b="1">
                          <a:solidFill>
                            <a:srgbClr val="000000"/>
                          </a:solidFill>
                          <a:effectLst/>
                          <a:latin typeface="+mj-lt"/>
                          <a:ea typeface="Calibri" panose="020F0502020204030204" pitchFamily="34" charset="0"/>
                          <a:cs typeface="Times New Roman" panose="02020603050405020304" pitchFamily="18" charset="0"/>
                        </a:rPr>
                        <a:t>CC(U)S</a:t>
                      </a:r>
                      <a:endParaRPr lang="en-GB" sz="1200" b="1">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Aft>
                          <a:spcPts val="800"/>
                        </a:spcAft>
                      </a:pPr>
                      <a:r>
                        <a:rPr lang="en-GB" sz="1200">
                          <a:solidFill>
                            <a:srgbClr val="000000"/>
                          </a:solidFill>
                          <a:effectLst/>
                          <a:latin typeface="+mj-lt"/>
                          <a:ea typeface="Calibri" panose="020F0502020204030204" pitchFamily="34" charset="0"/>
                          <a:cs typeface="Times New Roman" panose="02020603050405020304" pitchFamily="18" charset="0"/>
                        </a:rPr>
                        <a:t>Carbon capture (usage and) storage</a:t>
                      </a:r>
                      <a:endParaRPr lang="en-GB" sz="1200">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Aft>
                          <a:spcPts val="800"/>
                        </a:spcAft>
                      </a:pPr>
                      <a:r>
                        <a:rPr lang="en-GB" sz="1200" b="1" dirty="0">
                          <a:solidFill>
                            <a:srgbClr val="000000"/>
                          </a:solidFill>
                          <a:effectLst/>
                          <a:latin typeface="+mj-lt"/>
                          <a:ea typeface="Calibri" panose="020F0502020204030204" pitchFamily="34" charset="0"/>
                          <a:cs typeface="Times New Roman" panose="02020603050405020304" pitchFamily="18" charset="0"/>
                        </a:rPr>
                        <a:t>H</a:t>
                      </a:r>
                      <a:r>
                        <a:rPr lang="en-GB" sz="1200" b="1" baseline="-25000" dirty="0">
                          <a:solidFill>
                            <a:srgbClr val="000000"/>
                          </a:solidFill>
                          <a:effectLst/>
                          <a:latin typeface="+mj-lt"/>
                          <a:ea typeface="Calibri" panose="020F0502020204030204" pitchFamily="34" charset="0"/>
                          <a:cs typeface="Times New Roman" panose="02020603050405020304" pitchFamily="18" charset="0"/>
                        </a:rPr>
                        <a:t>2</a:t>
                      </a:r>
                      <a:endParaRPr lang="en-GB" sz="1200" b="1" baseline="-25000" dirty="0">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Aft>
                          <a:spcPts val="800"/>
                        </a:spcAft>
                      </a:pPr>
                      <a:r>
                        <a:rPr lang="en-GB" sz="1200">
                          <a:solidFill>
                            <a:srgbClr val="000000"/>
                          </a:solidFill>
                          <a:effectLst/>
                          <a:latin typeface="+mj-lt"/>
                          <a:ea typeface="Calibri" panose="020F0502020204030204" pitchFamily="34" charset="0"/>
                          <a:cs typeface="Times New Roman" panose="02020603050405020304" pitchFamily="18" charset="0"/>
                        </a:rPr>
                        <a:t>Hydrogen </a:t>
                      </a:r>
                      <a:endParaRPr lang="en-GB" sz="1200">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extLst>
                  <a:ext uri="{0D108BD9-81ED-4DB2-BD59-A6C34878D82A}">
                    <a16:rowId xmlns:a16="http://schemas.microsoft.com/office/drawing/2014/main" val="2607098869"/>
                  </a:ext>
                </a:extLst>
              </a:tr>
              <a:tr h="370840">
                <a:tc>
                  <a:txBody>
                    <a:bodyPr/>
                    <a:lstStyle/>
                    <a:p>
                      <a:pPr>
                        <a:lnSpc>
                          <a:spcPct val="107000"/>
                        </a:lnSpc>
                        <a:spcAft>
                          <a:spcPts val="800"/>
                        </a:spcAft>
                      </a:pPr>
                      <a:r>
                        <a:rPr lang="en-GB" sz="1200" b="1">
                          <a:solidFill>
                            <a:srgbClr val="000000"/>
                          </a:solidFill>
                          <a:effectLst/>
                          <a:latin typeface="+mj-lt"/>
                          <a:ea typeface="Calibri" panose="020F0502020204030204" pitchFamily="34" charset="0"/>
                          <a:cs typeface="Times New Roman" panose="02020603050405020304" pitchFamily="18" charset="0"/>
                        </a:rPr>
                        <a:t>CCGT</a:t>
                      </a:r>
                      <a:endParaRPr lang="en-GB" sz="1200" b="1">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Aft>
                          <a:spcPts val="800"/>
                        </a:spcAft>
                      </a:pPr>
                      <a:r>
                        <a:rPr lang="en-GB" sz="1200">
                          <a:solidFill>
                            <a:srgbClr val="000000"/>
                          </a:solidFill>
                          <a:effectLst/>
                          <a:latin typeface="+mj-lt"/>
                          <a:ea typeface="Calibri" panose="020F0502020204030204" pitchFamily="34" charset="0"/>
                          <a:cs typeface="Times New Roman" panose="02020603050405020304" pitchFamily="18" charset="0"/>
                        </a:rPr>
                        <a:t>Combined cycle gas turbine </a:t>
                      </a:r>
                      <a:endParaRPr lang="en-GB" sz="1200">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Aft>
                          <a:spcPts val="800"/>
                        </a:spcAft>
                      </a:pPr>
                      <a:r>
                        <a:rPr lang="en-GB" sz="1200" b="1">
                          <a:solidFill>
                            <a:srgbClr val="000000"/>
                          </a:solidFill>
                          <a:effectLst/>
                          <a:latin typeface="+mj-lt"/>
                          <a:ea typeface="Calibri" panose="020F0502020204030204" pitchFamily="34" charset="0"/>
                          <a:cs typeface="Times New Roman" panose="02020603050405020304" pitchFamily="18" charset="0"/>
                        </a:rPr>
                        <a:t>HND</a:t>
                      </a:r>
                      <a:endParaRPr lang="en-GB" sz="1200" b="1">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Aft>
                          <a:spcPts val="800"/>
                        </a:spcAft>
                      </a:pPr>
                      <a:r>
                        <a:rPr lang="en-GB" sz="1200">
                          <a:solidFill>
                            <a:srgbClr val="000000"/>
                          </a:solidFill>
                          <a:effectLst/>
                          <a:latin typeface="+mj-lt"/>
                          <a:ea typeface="Calibri" panose="020F0502020204030204" pitchFamily="34" charset="0"/>
                          <a:cs typeface="Times New Roman" panose="02020603050405020304" pitchFamily="18" charset="0"/>
                        </a:rPr>
                        <a:t>Holistic Network Design </a:t>
                      </a:r>
                      <a:endParaRPr lang="en-GB" sz="1200">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extLst>
                  <a:ext uri="{0D108BD9-81ED-4DB2-BD59-A6C34878D82A}">
                    <a16:rowId xmlns:a16="http://schemas.microsoft.com/office/drawing/2014/main" val="1254031775"/>
                  </a:ext>
                </a:extLst>
              </a:tr>
              <a:tr h="370840">
                <a:tc>
                  <a:txBody>
                    <a:bodyPr/>
                    <a:lstStyle/>
                    <a:p>
                      <a:pPr>
                        <a:lnSpc>
                          <a:spcPct val="107000"/>
                        </a:lnSpc>
                        <a:spcAft>
                          <a:spcPts val="800"/>
                        </a:spcAft>
                      </a:pPr>
                      <a:r>
                        <a:rPr lang="en-GB" sz="1200" b="1">
                          <a:solidFill>
                            <a:srgbClr val="000000"/>
                          </a:solidFill>
                          <a:effectLst/>
                          <a:latin typeface="+mj-lt"/>
                          <a:ea typeface="Calibri" panose="020F0502020204030204" pitchFamily="34" charset="0"/>
                          <a:cs typeface="Times New Roman" panose="02020603050405020304" pitchFamily="18" charset="0"/>
                        </a:rPr>
                        <a:t>CSNP</a:t>
                      </a:r>
                      <a:endParaRPr lang="en-GB" sz="1200" b="1">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Aft>
                          <a:spcPts val="800"/>
                        </a:spcAft>
                      </a:pPr>
                      <a:r>
                        <a:rPr lang="en-GB" sz="1200">
                          <a:solidFill>
                            <a:srgbClr val="000000"/>
                          </a:solidFill>
                          <a:effectLst/>
                          <a:latin typeface="+mj-lt"/>
                          <a:ea typeface="Calibri" panose="020F0502020204030204" pitchFamily="34" charset="0"/>
                          <a:cs typeface="Times New Roman" panose="02020603050405020304" pitchFamily="18" charset="0"/>
                        </a:rPr>
                        <a:t>Centralised strategic network planning </a:t>
                      </a:r>
                      <a:endParaRPr lang="en-GB" sz="1200">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Aft>
                          <a:spcPts val="800"/>
                        </a:spcAft>
                      </a:pPr>
                      <a:r>
                        <a:rPr lang="en-GB" sz="1200" b="1" dirty="0">
                          <a:solidFill>
                            <a:srgbClr val="000000"/>
                          </a:solidFill>
                          <a:effectLst/>
                          <a:latin typeface="+mj-lt"/>
                          <a:ea typeface="Calibri" panose="020F0502020204030204" pitchFamily="34" charset="0"/>
                          <a:cs typeface="Times New Roman" panose="02020603050405020304" pitchFamily="18" charset="0"/>
                        </a:rPr>
                        <a:t>HRA</a:t>
                      </a:r>
                      <a:endParaRPr lang="en-GB" sz="1200" b="1" dirty="0">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Aft>
                          <a:spcPts val="800"/>
                        </a:spcAft>
                      </a:pPr>
                      <a:r>
                        <a:rPr lang="en-GB" sz="1200">
                          <a:solidFill>
                            <a:srgbClr val="000000"/>
                          </a:solidFill>
                          <a:effectLst/>
                          <a:latin typeface="+mj-lt"/>
                          <a:ea typeface="Calibri" panose="020F0502020204030204" pitchFamily="34" charset="0"/>
                          <a:cs typeface="Times New Roman" panose="02020603050405020304" pitchFamily="18" charset="0"/>
                        </a:rPr>
                        <a:t>Habitant Regulations Assessment </a:t>
                      </a:r>
                      <a:endParaRPr lang="en-GB" sz="1200">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extLst>
                  <a:ext uri="{0D108BD9-81ED-4DB2-BD59-A6C34878D82A}">
                    <a16:rowId xmlns:a16="http://schemas.microsoft.com/office/drawing/2014/main" val="605663864"/>
                  </a:ext>
                </a:extLst>
              </a:tr>
              <a:tr h="370840">
                <a:tc>
                  <a:txBody>
                    <a:bodyPr/>
                    <a:lstStyle/>
                    <a:p>
                      <a:pPr>
                        <a:lnSpc>
                          <a:spcPct val="107000"/>
                        </a:lnSpc>
                        <a:spcAft>
                          <a:spcPts val="800"/>
                        </a:spcAft>
                      </a:pPr>
                      <a:r>
                        <a:rPr lang="en-GB" sz="1200" b="1">
                          <a:solidFill>
                            <a:srgbClr val="000000"/>
                          </a:solidFill>
                          <a:effectLst/>
                          <a:latin typeface="+mj-lt"/>
                          <a:ea typeface="Calibri" panose="020F0502020204030204" pitchFamily="34" charset="0"/>
                          <a:cs typeface="Times New Roman" panose="02020603050405020304" pitchFamily="18" charset="0"/>
                        </a:rPr>
                        <a:t>DER</a:t>
                      </a:r>
                      <a:endParaRPr lang="en-GB" sz="1200" b="1">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Aft>
                          <a:spcPts val="800"/>
                        </a:spcAft>
                      </a:pPr>
                      <a:r>
                        <a:rPr lang="en-GB" sz="1200">
                          <a:solidFill>
                            <a:srgbClr val="000000"/>
                          </a:solidFill>
                          <a:effectLst/>
                          <a:latin typeface="+mj-lt"/>
                          <a:ea typeface="Calibri" panose="020F0502020204030204" pitchFamily="34" charset="0"/>
                          <a:cs typeface="Times New Roman" panose="02020603050405020304" pitchFamily="18" charset="0"/>
                        </a:rPr>
                        <a:t>Distributed energy resources</a:t>
                      </a:r>
                      <a:endParaRPr lang="en-GB" sz="1200">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Aft>
                          <a:spcPts val="800"/>
                        </a:spcAft>
                      </a:pPr>
                      <a:r>
                        <a:rPr lang="en-GB" sz="1200" b="1">
                          <a:solidFill>
                            <a:srgbClr val="000000"/>
                          </a:solidFill>
                          <a:effectLst/>
                          <a:latin typeface="+mj-lt"/>
                          <a:ea typeface="Calibri" panose="020F0502020204030204" pitchFamily="34" charset="0"/>
                          <a:cs typeface="Times New Roman" panose="02020603050405020304" pitchFamily="18" charset="0"/>
                        </a:rPr>
                        <a:t>LAEP</a:t>
                      </a:r>
                      <a:endParaRPr lang="en-GB" sz="1200" b="1">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Aft>
                          <a:spcPts val="800"/>
                        </a:spcAft>
                      </a:pPr>
                      <a:r>
                        <a:rPr lang="en-GB" sz="1200">
                          <a:solidFill>
                            <a:srgbClr val="000000"/>
                          </a:solidFill>
                          <a:effectLst/>
                          <a:latin typeface="+mj-lt"/>
                          <a:ea typeface="Calibri" panose="020F0502020204030204" pitchFamily="34" charset="0"/>
                          <a:cs typeface="Times New Roman" panose="02020603050405020304" pitchFamily="18" charset="0"/>
                        </a:rPr>
                        <a:t>Local Authority Energy Plans </a:t>
                      </a:r>
                      <a:endParaRPr lang="en-GB" sz="1200">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extLst>
                  <a:ext uri="{0D108BD9-81ED-4DB2-BD59-A6C34878D82A}">
                    <a16:rowId xmlns:a16="http://schemas.microsoft.com/office/drawing/2014/main" val="215589121"/>
                  </a:ext>
                </a:extLst>
              </a:tr>
              <a:tr h="370840">
                <a:tc>
                  <a:txBody>
                    <a:bodyPr/>
                    <a:lstStyle/>
                    <a:p>
                      <a:pPr>
                        <a:lnSpc>
                          <a:spcPct val="107000"/>
                        </a:lnSpc>
                        <a:spcAft>
                          <a:spcPts val="800"/>
                        </a:spcAft>
                      </a:pPr>
                      <a:r>
                        <a:rPr lang="en-GB" sz="1200" b="1">
                          <a:solidFill>
                            <a:srgbClr val="000000"/>
                          </a:solidFill>
                          <a:effectLst/>
                          <a:latin typeface="+mj-lt"/>
                          <a:ea typeface="Calibri" panose="020F0502020204030204" pitchFamily="34" charset="0"/>
                          <a:cs typeface="Times New Roman" panose="02020603050405020304" pitchFamily="18" charset="0"/>
                        </a:rPr>
                        <a:t>DESNZ</a:t>
                      </a:r>
                      <a:endParaRPr lang="en-GB" sz="1200" b="1">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Aft>
                          <a:spcPts val="800"/>
                        </a:spcAft>
                      </a:pPr>
                      <a:r>
                        <a:rPr lang="en-GB" sz="1200">
                          <a:solidFill>
                            <a:srgbClr val="000000"/>
                          </a:solidFill>
                          <a:effectLst/>
                          <a:latin typeface="+mj-lt"/>
                          <a:ea typeface="Calibri" panose="020F0502020204030204" pitchFamily="34" charset="0"/>
                          <a:cs typeface="Times New Roman" panose="02020603050405020304" pitchFamily="18" charset="0"/>
                        </a:rPr>
                        <a:t>Department for energy security and net zero</a:t>
                      </a:r>
                      <a:endParaRPr lang="en-GB" sz="1200">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Aft>
                          <a:spcPts val="800"/>
                        </a:spcAft>
                      </a:pPr>
                      <a:r>
                        <a:rPr lang="en-GB" sz="1200" b="1">
                          <a:solidFill>
                            <a:srgbClr val="000000"/>
                          </a:solidFill>
                          <a:effectLst/>
                          <a:latin typeface="+mj-lt"/>
                          <a:ea typeface="Calibri" panose="020F0502020204030204" pitchFamily="34" charset="0"/>
                          <a:cs typeface="Times New Roman" panose="02020603050405020304" pitchFamily="18" charset="0"/>
                        </a:rPr>
                        <a:t>MCDA</a:t>
                      </a:r>
                      <a:endParaRPr lang="en-GB" sz="1200" b="1">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Aft>
                          <a:spcPts val="800"/>
                        </a:spcAft>
                      </a:pPr>
                      <a:r>
                        <a:rPr lang="en-GB" sz="1200">
                          <a:solidFill>
                            <a:srgbClr val="000000"/>
                          </a:solidFill>
                          <a:effectLst/>
                          <a:latin typeface="+mj-lt"/>
                          <a:ea typeface="Calibri" panose="020F0502020204030204" pitchFamily="34" charset="0"/>
                          <a:cs typeface="Times New Roman" panose="02020603050405020304" pitchFamily="18" charset="0"/>
                        </a:rPr>
                        <a:t>Multi-Criteria-Decision Making Analysis</a:t>
                      </a:r>
                      <a:endParaRPr lang="en-GB" sz="1200">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extLst>
                  <a:ext uri="{0D108BD9-81ED-4DB2-BD59-A6C34878D82A}">
                    <a16:rowId xmlns:a16="http://schemas.microsoft.com/office/drawing/2014/main" val="2308754741"/>
                  </a:ext>
                </a:extLst>
              </a:tr>
              <a:tr h="370840">
                <a:tc>
                  <a:txBody>
                    <a:bodyPr/>
                    <a:lstStyle/>
                    <a:p>
                      <a:pPr>
                        <a:lnSpc>
                          <a:spcPct val="107000"/>
                        </a:lnSpc>
                        <a:spcAft>
                          <a:spcPts val="800"/>
                        </a:spcAft>
                      </a:pPr>
                      <a:r>
                        <a:rPr lang="en-GB" sz="1200" b="1">
                          <a:solidFill>
                            <a:srgbClr val="000000"/>
                          </a:solidFill>
                          <a:effectLst/>
                          <a:latin typeface="+mj-lt"/>
                          <a:ea typeface="Calibri" panose="020F0502020204030204" pitchFamily="34" charset="0"/>
                          <a:cs typeface="Times New Roman" panose="02020603050405020304" pitchFamily="18" charset="0"/>
                        </a:rPr>
                        <a:t>DHN</a:t>
                      </a:r>
                      <a:endParaRPr lang="en-GB" sz="1200" b="1">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Aft>
                          <a:spcPts val="800"/>
                        </a:spcAft>
                      </a:pPr>
                      <a:r>
                        <a:rPr lang="en-GB" sz="1200">
                          <a:solidFill>
                            <a:srgbClr val="000000"/>
                          </a:solidFill>
                          <a:effectLst/>
                          <a:latin typeface="+mj-lt"/>
                          <a:ea typeface="Calibri" panose="020F0502020204030204" pitchFamily="34" charset="0"/>
                          <a:cs typeface="Times New Roman" panose="02020603050405020304" pitchFamily="18" charset="0"/>
                        </a:rPr>
                        <a:t>District heat network</a:t>
                      </a:r>
                      <a:endParaRPr lang="en-GB" sz="1200">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Aft>
                          <a:spcPts val="800"/>
                        </a:spcAft>
                      </a:pPr>
                      <a:r>
                        <a:rPr lang="en-GB" sz="1200" b="1">
                          <a:solidFill>
                            <a:srgbClr val="000000"/>
                          </a:solidFill>
                          <a:effectLst/>
                          <a:latin typeface="+mj-lt"/>
                          <a:ea typeface="Calibri" panose="020F0502020204030204" pitchFamily="34" charset="0"/>
                          <a:cs typeface="Times New Roman" panose="02020603050405020304" pitchFamily="18" charset="0"/>
                        </a:rPr>
                        <a:t>NGT</a:t>
                      </a:r>
                      <a:endParaRPr lang="en-GB" sz="1200" b="1">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Aft>
                          <a:spcPts val="800"/>
                        </a:spcAft>
                      </a:pPr>
                      <a:r>
                        <a:rPr lang="en-GB" sz="1200">
                          <a:solidFill>
                            <a:srgbClr val="000000"/>
                          </a:solidFill>
                          <a:effectLst/>
                          <a:latin typeface="+mj-lt"/>
                          <a:ea typeface="Calibri" panose="020F0502020204030204" pitchFamily="34" charset="0"/>
                          <a:cs typeface="Times New Roman" panose="02020603050405020304" pitchFamily="18" charset="0"/>
                        </a:rPr>
                        <a:t>National Gas Transmission </a:t>
                      </a:r>
                      <a:endParaRPr lang="en-GB" sz="1200">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extLst>
                  <a:ext uri="{0D108BD9-81ED-4DB2-BD59-A6C34878D82A}">
                    <a16:rowId xmlns:a16="http://schemas.microsoft.com/office/drawing/2014/main" val="3655928829"/>
                  </a:ext>
                </a:extLst>
              </a:tr>
              <a:tr h="370840">
                <a:tc>
                  <a:txBody>
                    <a:bodyPr/>
                    <a:lstStyle/>
                    <a:p>
                      <a:pPr>
                        <a:lnSpc>
                          <a:spcPct val="107000"/>
                        </a:lnSpc>
                        <a:spcAft>
                          <a:spcPts val="800"/>
                        </a:spcAft>
                      </a:pPr>
                      <a:r>
                        <a:rPr lang="en-GB" sz="1200" b="1">
                          <a:solidFill>
                            <a:srgbClr val="000000"/>
                          </a:solidFill>
                          <a:effectLst/>
                          <a:latin typeface="+mj-lt"/>
                          <a:ea typeface="Calibri" panose="020F0502020204030204" pitchFamily="34" charset="0"/>
                          <a:cs typeface="Times New Roman" panose="02020603050405020304" pitchFamily="18" charset="0"/>
                        </a:rPr>
                        <a:t>DNO</a:t>
                      </a:r>
                      <a:endParaRPr lang="en-GB" sz="1200" b="1">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Aft>
                          <a:spcPts val="800"/>
                        </a:spcAft>
                      </a:pPr>
                      <a:r>
                        <a:rPr lang="en-GB" sz="1200">
                          <a:solidFill>
                            <a:srgbClr val="000000"/>
                          </a:solidFill>
                          <a:effectLst/>
                          <a:latin typeface="+mj-lt"/>
                          <a:ea typeface="Calibri" panose="020F0502020204030204" pitchFamily="34" charset="0"/>
                          <a:cs typeface="Times New Roman" panose="02020603050405020304" pitchFamily="18" charset="0"/>
                        </a:rPr>
                        <a:t>Distribution network operator</a:t>
                      </a:r>
                      <a:endParaRPr lang="en-GB" sz="1200">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Aft>
                          <a:spcPts val="800"/>
                        </a:spcAft>
                      </a:pPr>
                      <a:r>
                        <a:rPr lang="en-GB" sz="1200" b="1">
                          <a:solidFill>
                            <a:srgbClr val="000000"/>
                          </a:solidFill>
                          <a:effectLst/>
                          <a:latin typeface="+mj-lt"/>
                          <a:ea typeface="Calibri" panose="020F0502020204030204" pitchFamily="34" charset="0"/>
                          <a:cs typeface="Times New Roman" panose="02020603050405020304" pitchFamily="18" charset="0"/>
                        </a:rPr>
                        <a:t>NTS</a:t>
                      </a:r>
                      <a:endParaRPr lang="en-GB" sz="1200" b="1">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Aft>
                          <a:spcPts val="800"/>
                        </a:spcAft>
                      </a:pPr>
                      <a:r>
                        <a:rPr lang="en-GB" sz="1200">
                          <a:solidFill>
                            <a:srgbClr val="000000"/>
                          </a:solidFill>
                          <a:effectLst/>
                          <a:latin typeface="+mj-lt"/>
                          <a:ea typeface="Calibri" panose="020F0502020204030204" pitchFamily="34" charset="0"/>
                          <a:cs typeface="Times New Roman" panose="02020603050405020304" pitchFamily="18" charset="0"/>
                        </a:rPr>
                        <a:t>National transmission system</a:t>
                      </a:r>
                      <a:endParaRPr lang="en-GB" sz="1200">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extLst>
                  <a:ext uri="{0D108BD9-81ED-4DB2-BD59-A6C34878D82A}">
                    <a16:rowId xmlns:a16="http://schemas.microsoft.com/office/drawing/2014/main" val="765133567"/>
                  </a:ext>
                </a:extLst>
              </a:tr>
              <a:tr h="370840">
                <a:tc>
                  <a:txBody>
                    <a:bodyPr/>
                    <a:lstStyle/>
                    <a:p>
                      <a:pPr>
                        <a:lnSpc>
                          <a:spcPct val="107000"/>
                        </a:lnSpc>
                        <a:spcAft>
                          <a:spcPts val="800"/>
                        </a:spcAft>
                      </a:pPr>
                      <a:r>
                        <a:rPr lang="en-GB" sz="1200" b="1">
                          <a:solidFill>
                            <a:srgbClr val="000000"/>
                          </a:solidFill>
                          <a:effectLst/>
                          <a:latin typeface="+mj-lt"/>
                          <a:ea typeface="Calibri" panose="020F0502020204030204" pitchFamily="34" charset="0"/>
                          <a:cs typeface="Times New Roman" panose="02020603050405020304" pitchFamily="18" charset="0"/>
                        </a:rPr>
                        <a:t>DSO</a:t>
                      </a:r>
                      <a:endParaRPr lang="en-GB" sz="1200" b="1">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Aft>
                          <a:spcPts val="800"/>
                        </a:spcAft>
                      </a:pPr>
                      <a:r>
                        <a:rPr lang="en-GB" sz="1200" dirty="0">
                          <a:solidFill>
                            <a:srgbClr val="000000"/>
                          </a:solidFill>
                          <a:effectLst/>
                          <a:latin typeface="+mj-lt"/>
                          <a:ea typeface="Calibri" panose="020F0502020204030204" pitchFamily="34" charset="0"/>
                          <a:cs typeface="Times New Roman" panose="02020603050405020304" pitchFamily="18" charset="0"/>
                        </a:rPr>
                        <a:t>Distribution system operator</a:t>
                      </a:r>
                      <a:endParaRPr lang="en-GB" sz="1200" dirty="0">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Aft>
                          <a:spcPts val="800"/>
                        </a:spcAft>
                      </a:pPr>
                      <a:r>
                        <a:rPr lang="en-GB" sz="1200" b="1">
                          <a:solidFill>
                            <a:srgbClr val="000000"/>
                          </a:solidFill>
                          <a:effectLst/>
                          <a:latin typeface="+mj-lt"/>
                          <a:ea typeface="Calibri" panose="020F0502020204030204" pitchFamily="34" charset="0"/>
                          <a:cs typeface="Times New Roman" panose="02020603050405020304" pitchFamily="18" charset="0"/>
                        </a:rPr>
                        <a:t>OCGT</a:t>
                      </a:r>
                      <a:endParaRPr lang="en-GB" sz="1200" b="1">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Aft>
                          <a:spcPts val="800"/>
                        </a:spcAft>
                      </a:pPr>
                      <a:r>
                        <a:rPr lang="en-GB" sz="1200">
                          <a:solidFill>
                            <a:srgbClr val="000000"/>
                          </a:solidFill>
                          <a:effectLst/>
                          <a:latin typeface="+mj-lt"/>
                          <a:ea typeface="Calibri" panose="020F0502020204030204" pitchFamily="34" charset="0"/>
                          <a:cs typeface="Times New Roman" panose="02020603050405020304" pitchFamily="18" charset="0"/>
                        </a:rPr>
                        <a:t>Open cycle gas turbine</a:t>
                      </a:r>
                      <a:endParaRPr lang="en-GB" sz="1200">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extLst>
                  <a:ext uri="{0D108BD9-81ED-4DB2-BD59-A6C34878D82A}">
                    <a16:rowId xmlns:a16="http://schemas.microsoft.com/office/drawing/2014/main" val="3436397397"/>
                  </a:ext>
                </a:extLst>
              </a:tr>
              <a:tr h="370840">
                <a:tc>
                  <a:txBody>
                    <a:bodyPr/>
                    <a:lstStyle/>
                    <a:p>
                      <a:pPr>
                        <a:lnSpc>
                          <a:spcPct val="107000"/>
                        </a:lnSpc>
                        <a:spcAft>
                          <a:spcPts val="800"/>
                        </a:spcAft>
                      </a:pPr>
                      <a:r>
                        <a:rPr lang="en-GB" sz="1200" b="1">
                          <a:solidFill>
                            <a:srgbClr val="000000"/>
                          </a:solidFill>
                          <a:effectLst/>
                          <a:latin typeface="+mj-lt"/>
                          <a:ea typeface="Calibri" panose="020F0502020204030204" pitchFamily="34" charset="0"/>
                          <a:cs typeface="Times New Roman" panose="02020603050405020304" pitchFamily="18" charset="0"/>
                        </a:rPr>
                        <a:t>Dx</a:t>
                      </a:r>
                      <a:endParaRPr lang="en-GB" sz="1200" b="1">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Aft>
                          <a:spcPts val="800"/>
                        </a:spcAft>
                      </a:pPr>
                      <a:r>
                        <a:rPr lang="en-GB" sz="1200">
                          <a:solidFill>
                            <a:srgbClr val="000000"/>
                          </a:solidFill>
                          <a:effectLst/>
                          <a:latin typeface="+mj-lt"/>
                          <a:ea typeface="Calibri" panose="020F0502020204030204" pitchFamily="34" charset="0"/>
                          <a:cs typeface="Times New Roman" panose="02020603050405020304" pitchFamily="18" charset="0"/>
                        </a:rPr>
                        <a:t>Distribution </a:t>
                      </a:r>
                      <a:endParaRPr lang="en-GB" sz="1200">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Aft>
                          <a:spcPts val="800"/>
                        </a:spcAft>
                      </a:pPr>
                      <a:r>
                        <a:rPr lang="en-GB" sz="1200" b="1">
                          <a:solidFill>
                            <a:srgbClr val="000000"/>
                          </a:solidFill>
                          <a:effectLst/>
                          <a:latin typeface="+mj-lt"/>
                          <a:ea typeface="Calibri" panose="020F0502020204030204" pitchFamily="34" charset="0"/>
                          <a:cs typeface="Times New Roman" panose="02020603050405020304" pitchFamily="18" charset="0"/>
                        </a:rPr>
                        <a:t>SGU</a:t>
                      </a:r>
                      <a:endParaRPr lang="en-GB" sz="1200" b="1">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Aft>
                          <a:spcPts val="800"/>
                        </a:spcAft>
                      </a:pPr>
                      <a:r>
                        <a:rPr lang="en-GB" sz="1200" dirty="0">
                          <a:solidFill>
                            <a:srgbClr val="000000"/>
                          </a:solidFill>
                          <a:effectLst/>
                          <a:latin typeface="+mj-lt"/>
                          <a:ea typeface="Calibri" panose="020F0502020204030204" pitchFamily="34" charset="0"/>
                          <a:cs typeface="Times New Roman" panose="02020603050405020304" pitchFamily="18" charset="0"/>
                        </a:rPr>
                        <a:t>Solar generation unit </a:t>
                      </a:r>
                      <a:endParaRPr lang="en-GB" sz="1200" dirty="0">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extLst>
                  <a:ext uri="{0D108BD9-81ED-4DB2-BD59-A6C34878D82A}">
                    <a16:rowId xmlns:a16="http://schemas.microsoft.com/office/drawing/2014/main" val="3029249863"/>
                  </a:ext>
                </a:extLst>
              </a:tr>
              <a:tr h="370840">
                <a:tc>
                  <a:txBody>
                    <a:bodyPr/>
                    <a:lstStyle/>
                    <a:p>
                      <a:pPr>
                        <a:lnSpc>
                          <a:spcPct val="107000"/>
                        </a:lnSpc>
                        <a:spcAft>
                          <a:spcPts val="800"/>
                        </a:spcAft>
                      </a:pPr>
                      <a:r>
                        <a:rPr lang="en-GB" sz="1200" b="1">
                          <a:solidFill>
                            <a:srgbClr val="000000"/>
                          </a:solidFill>
                          <a:effectLst/>
                          <a:latin typeface="+mj-lt"/>
                          <a:ea typeface="Calibri" panose="020F0502020204030204" pitchFamily="34" charset="0"/>
                          <a:cs typeface="Times New Roman" panose="02020603050405020304" pitchFamily="18" charset="0"/>
                        </a:rPr>
                        <a:t>EIA</a:t>
                      </a:r>
                      <a:endParaRPr lang="en-GB" sz="1200" b="1">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Aft>
                          <a:spcPts val="800"/>
                        </a:spcAft>
                      </a:pPr>
                      <a:r>
                        <a:rPr lang="en-GB" sz="1200">
                          <a:solidFill>
                            <a:srgbClr val="000000"/>
                          </a:solidFill>
                          <a:effectLst/>
                          <a:latin typeface="+mj-lt"/>
                          <a:ea typeface="Calibri" panose="020F0502020204030204" pitchFamily="34" charset="0"/>
                          <a:cs typeface="Times New Roman" panose="02020603050405020304" pitchFamily="18" charset="0"/>
                        </a:rPr>
                        <a:t>Environmental impact assessment </a:t>
                      </a:r>
                      <a:endParaRPr lang="en-GB" sz="1200">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Aft>
                          <a:spcPts val="800"/>
                        </a:spcAft>
                      </a:pPr>
                      <a:r>
                        <a:rPr lang="en-GB" sz="1200" b="1">
                          <a:solidFill>
                            <a:srgbClr val="000000"/>
                          </a:solidFill>
                          <a:effectLst/>
                          <a:latin typeface="+mj-lt"/>
                          <a:ea typeface="Calibri" panose="020F0502020204030204" pitchFamily="34" charset="0"/>
                          <a:cs typeface="Times New Roman" panose="02020603050405020304" pitchFamily="18" charset="0"/>
                        </a:rPr>
                        <a:t>TO</a:t>
                      </a:r>
                      <a:endParaRPr lang="en-GB" sz="1200" b="1">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Aft>
                          <a:spcPts val="800"/>
                        </a:spcAft>
                      </a:pPr>
                      <a:r>
                        <a:rPr lang="en-GB" sz="1200">
                          <a:solidFill>
                            <a:srgbClr val="000000"/>
                          </a:solidFill>
                          <a:effectLst/>
                          <a:latin typeface="+mj-lt"/>
                          <a:ea typeface="Calibri" panose="020F0502020204030204" pitchFamily="34" charset="0"/>
                          <a:cs typeface="Times New Roman" panose="02020603050405020304" pitchFamily="18" charset="0"/>
                        </a:rPr>
                        <a:t>Transmission owner</a:t>
                      </a:r>
                      <a:endParaRPr lang="en-GB" sz="1200">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extLst>
                  <a:ext uri="{0D108BD9-81ED-4DB2-BD59-A6C34878D82A}">
                    <a16:rowId xmlns:a16="http://schemas.microsoft.com/office/drawing/2014/main" val="3968821511"/>
                  </a:ext>
                </a:extLst>
              </a:tr>
              <a:tr h="370840">
                <a:tc>
                  <a:txBody>
                    <a:bodyPr/>
                    <a:lstStyle/>
                    <a:p>
                      <a:pPr>
                        <a:lnSpc>
                          <a:spcPct val="107000"/>
                        </a:lnSpc>
                        <a:spcAft>
                          <a:spcPts val="800"/>
                        </a:spcAft>
                      </a:pPr>
                      <a:r>
                        <a:rPr lang="en-GB" sz="1200" b="1">
                          <a:solidFill>
                            <a:srgbClr val="000000"/>
                          </a:solidFill>
                          <a:effectLst/>
                          <a:latin typeface="+mj-lt"/>
                          <a:ea typeface="Calibri" panose="020F0502020204030204" pitchFamily="34" charset="0"/>
                          <a:cs typeface="Times New Roman" panose="02020603050405020304" pitchFamily="18" charset="0"/>
                        </a:rPr>
                        <a:t>ENA</a:t>
                      </a:r>
                      <a:endParaRPr lang="en-GB" sz="1200" b="1">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Aft>
                          <a:spcPts val="800"/>
                        </a:spcAft>
                      </a:pPr>
                      <a:r>
                        <a:rPr lang="en-GB" sz="1200">
                          <a:solidFill>
                            <a:srgbClr val="000000"/>
                          </a:solidFill>
                          <a:effectLst/>
                          <a:latin typeface="+mj-lt"/>
                          <a:ea typeface="Calibri" panose="020F0502020204030204" pitchFamily="34" charset="0"/>
                          <a:cs typeface="Times New Roman" panose="02020603050405020304" pitchFamily="18" charset="0"/>
                        </a:rPr>
                        <a:t>Energy network association</a:t>
                      </a:r>
                      <a:endParaRPr lang="en-GB" sz="1200">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Aft>
                          <a:spcPts val="800"/>
                        </a:spcAft>
                      </a:pPr>
                      <a:r>
                        <a:rPr lang="en-GB" sz="1200" b="1">
                          <a:solidFill>
                            <a:srgbClr val="000000"/>
                          </a:solidFill>
                          <a:effectLst/>
                          <a:latin typeface="+mj-lt"/>
                          <a:ea typeface="Calibri" panose="020F0502020204030204" pitchFamily="34" charset="0"/>
                          <a:cs typeface="Times New Roman" panose="02020603050405020304" pitchFamily="18" charset="0"/>
                        </a:rPr>
                        <a:t>Tx</a:t>
                      </a:r>
                      <a:endParaRPr lang="en-GB" sz="1200" b="1">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Aft>
                          <a:spcPts val="800"/>
                        </a:spcAft>
                      </a:pPr>
                      <a:r>
                        <a:rPr lang="en-GB" sz="1200">
                          <a:solidFill>
                            <a:srgbClr val="000000"/>
                          </a:solidFill>
                          <a:effectLst/>
                          <a:latin typeface="+mj-lt"/>
                          <a:ea typeface="Calibri" panose="020F0502020204030204" pitchFamily="34" charset="0"/>
                          <a:cs typeface="Times New Roman" panose="02020603050405020304" pitchFamily="18" charset="0"/>
                        </a:rPr>
                        <a:t>Transmission</a:t>
                      </a:r>
                      <a:endParaRPr lang="en-GB" sz="1200">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extLst>
                  <a:ext uri="{0D108BD9-81ED-4DB2-BD59-A6C34878D82A}">
                    <a16:rowId xmlns:a16="http://schemas.microsoft.com/office/drawing/2014/main" val="1577489634"/>
                  </a:ext>
                </a:extLst>
              </a:tr>
              <a:tr h="370840">
                <a:tc>
                  <a:txBody>
                    <a:bodyPr/>
                    <a:lstStyle/>
                    <a:p>
                      <a:pPr>
                        <a:lnSpc>
                          <a:spcPct val="107000"/>
                        </a:lnSpc>
                        <a:spcAft>
                          <a:spcPts val="800"/>
                        </a:spcAft>
                      </a:pPr>
                      <a:r>
                        <a:rPr lang="en-GB" sz="1200" b="1">
                          <a:solidFill>
                            <a:srgbClr val="000000"/>
                          </a:solidFill>
                          <a:effectLst/>
                          <a:latin typeface="+mj-lt"/>
                          <a:ea typeface="Calibri" panose="020F0502020204030204" pitchFamily="34" charset="0"/>
                          <a:cs typeface="Times New Roman" panose="02020603050405020304" pitchFamily="18" charset="0"/>
                        </a:rPr>
                        <a:t>ESO</a:t>
                      </a:r>
                      <a:endParaRPr lang="en-GB" sz="1200" b="1">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Aft>
                          <a:spcPts val="800"/>
                        </a:spcAft>
                      </a:pPr>
                      <a:r>
                        <a:rPr lang="en-GB" sz="1200">
                          <a:solidFill>
                            <a:srgbClr val="000000"/>
                          </a:solidFill>
                          <a:effectLst/>
                          <a:latin typeface="+mj-lt"/>
                          <a:ea typeface="Calibri" panose="020F0502020204030204" pitchFamily="34" charset="0"/>
                          <a:cs typeface="Times New Roman" panose="02020603050405020304" pitchFamily="18" charset="0"/>
                        </a:rPr>
                        <a:t>Electricity system operator</a:t>
                      </a:r>
                      <a:endParaRPr lang="en-GB" sz="1200">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Aft>
                          <a:spcPts val="800"/>
                        </a:spcAft>
                      </a:pPr>
                      <a:r>
                        <a:rPr lang="en-GB" sz="1200" b="1">
                          <a:solidFill>
                            <a:srgbClr val="000000"/>
                          </a:solidFill>
                          <a:effectLst/>
                          <a:latin typeface="+mj-lt"/>
                          <a:ea typeface="Calibri" panose="020F0502020204030204" pitchFamily="34" charset="0"/>
                          <a:cs typeface="Times New Roman" panose="02020603050405020304" pitchFamily="18" charset="0"/>
                        </a:rPr>
                        <a:t>V2G</a:t>
                      </a:r>
                      <a:endParaRPr lang="en-GB" sz="1200" b="1">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Aft>
                          <a:spcPts val="800"/>
                        </a:spcAft>
                      </a:pPr>
                      <a:r>
                        <a:rPr lang="en-GB" sz="1200" dirty="0">
                          <a:solidFill>
                            <a:srgbClr val="000000"/>
                          </a:solidFill>
                          <a:effectLst/>
                          <a:latin typeface="+mj-lt"/>
                          <a:ea typeface="Calibri" panose="020F0502020204030204" pitchFamily="34" charset="0"/>
                          <a:cs typeface="Times New Roman" panose="02020603050405020304" pitchFamily="18" charset="0"/>
                        </a:rPr>
                        <a:t>Vehicle to grid</a:t>
                      </a:r>
                      <a:endParaRPr lang="en-GB" sz="1200" dirty="0">
                        <a:effectLst/>
                        <a:latin typeface="+mj-lt"/>
                        <a:ea typeface="Calibri" panose="020F0502020204030204" pitchFamily="34" charset="0"/>
                        <a:cs typeface="Times New Roman" panose="02020603050405020304" pitchFamily="18" charset="0"/>
                      </a:endParaRPr>
                    </a:p>
                  </a:txBody>
                  <a:tcPr>
                    <a:solidFill>
                      <a:schemeClr val="bg1">
                        <a:lumMod val="95000"/>
                      </a:schemeClr>
                    </a:solidFill>
                  </a:tcPr>
                </a:tc>
                <a:extLst>
                  <a:ext uri="{0D108BD9-81ED-4DB2-BD59-A6C34878D82A}">
                    <a16:rowId xmlns:a16="http://schemas.microsoft.com/office/drawing/2014/main" val="3360711535"/>
                  </a:ext>
                </a:extLst>
              </a:tr>
            </a:tbl>
          </a:graphicData>
        </a:graphic>
      </p:graphicFrame>
      <p:sp>
        <p:nvSpPr>
          <p:cNvPr id="4" name="Date Placeholder 3">
            <a:extLst>
              <a:ext uri="{FF2B5EF4-FFF2-40B4-BE49-F238E27FC236}">
                <a16:creationId xmlns:a16="http://schemas.microsoft.com/office/drawing/2014/main" id="{3FA1D858-5CF9-6BE6-9165-C62DBFA6DEAC}"/>
              </a:ext>
            </a:extLst>
          </p:cNvPr>
          <p:cNvSpPr>
            <a:spLocks noGrp="1"/>
          </p:cNvSpPr>
          <p:nvPr>
            <p:ph type="dt" sz="half" idx="10"/>
          </p:nvPr>
        </p:nvSpPr>
        <p:spPr/>
        <p:txBody>
          <a:bodyPr/>
          <a:lstStyle/>
          <a:p>
            <a:fld id="{E97BEA22-FED5-49C5-A1AD-AC94B0DA6FF9}" type="datetime4">
              <a:rPr lang="en-GB" smtClean="0"/>
              <a:t>23 January 2024</a:t>
            </a:fld>
            <a:endParaRPr lang="en-GB"/>
          </a:p>
        </p:txBody>
      </p:sp>
      <p:sp>
        <p:nvSpPr>
          <p:cNvPr id="5" name="Slide Number Placeholder 4">
            <a:extLst>
              <a:ext uri="{FF2B5EF4-FFF2-40B4-BE49-F238E27FC236}">
                <a16:creationId xmlns:a16="http://schemas.microsoft.com/office/drawing/2014/main" id="{08F93D3D-8865-58F4-B8E8-5F9BC128785D}"/>
              </a:ext>
            </a:extLst>
          </p:cNvPr>
          <p:cNvSpPr>
            <a:spLocks noGrp="1"/>
          </p:cNvSpPr>
          <p:nvPr>
            <p:ph type="sldNum" sz="quarter" idx="12"/>
          </p:nvPr>
        </p:nvSpPr>
        <p:spPr/>
        <p:txBody>
          <a:bodyPr/>
          <a:lstStyle/>
          <a:p>
            <a:fld id="{5BA07366-CB75-4AA8-9E5B-928B849F427C}" type="slidenum">
              <a:rPr lang="en-GB" smtClean="0"/>
              <a:t>63</a:t>
            </a:fld>
            <a:endParaRPr lang="en-GB"/>
          </a:p>
        </p:txBody>
      </p:sp>
    </p:spTree>
    <p:extLst>
      <p:ext uri="{BB962C8B-B14F-4D97-AF65-F5344CB8AC3E}">
        <p14:creationId xmlns:p14="http://schemas.microsoft.com/office/powerpoint/2010/main" val="373473187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D9D6965-7334-995C-6818-C48F2D1623E9}"/>
              </a:ext>
            </a:extLst>
          </p:cNvPr>
          <p:cNvSpPr>
            <a:spLocks noGrp="1"/>
          </p:cNvSpPr>
          <p:nvPr>
            <p:ph type="body" sz="quarter" idx="13"/>
          </p:nvPr>
        </p:nvSpPr>
        <p:spPr>
          <a:xfrm>
            <a:off x="540000" y="3764222"/>
            <a:ext cx="8290800" cy="2002736"/>
          </a:xfrm>
        </p:spPr>
        <p:txBody>
          <a:bodyPr/>
          <a:lstStyle/>
          <a:p>
            <a:br>
              <a:rPr lang="en-GB" sz="1400" b="1"/>
            </a:br>
            <a:r>
              <a:rPr lang="en-GB" sz="1400" b="1"/>
              <a:t>About DNV</a:t>
            </a:r>
          </a:p>
          <a:p>
            <a:r>
              <a:rPr lang="en-GB" sz="1100"/>
              <a:t>DNV is the independent expert in risk management and assurance, operating in more than 100 countries. Through its broad experience and deep expertise DNV advances safety and sustainable performance, sets industry benchmarks, and inspires and invents solutions. </a:t>
            </a:r>
            <a:br>
              <a:rPr lang="en-GB" sz="1100"/>
            </a:br>
            <a:br>
              <a:rPr lang="en-GB" sz="1100"/>
            </a:br>
            <a:r>
              <a:rPr lang="en-GB" sz="1100"/>
              <a:t>Whether assessing a new ship design, optimizing the performance of a wind farm, analyzing sensor data from a gas pipeline or certifying a food company’s supply chain, DNV enables its customers and their stakeholders to make critical decisions with confidence. </a:t>
            </a:r>
            <a:br>
              <a:rPr lang="en-GB" sz="1100"/>
            </a:br>
            <a:br>
              <a:rPr lang="en-GB" sz="1100"/>
            </a:br>
            <a:r>
              <a:rPr lang="en-GB" sz="1100"/>
              <a:t>Driven by its purpose, to safeguard life, property, and the environment, DNV helps tackle the challenges and global transformations facing its customers and the world today and is a trusted voice for many of the world’s most successful and forward-thinking companies.</a:t>
            </a:r>
          </a:p>
        </p:txBody>
      </p:sp>
      <p:sp>
        <p:nvSpPr>
          <p:cNvPr id="4" name="Slide Number Placeholder 3">
            <a:extLst>
              <a:ext uri="{FF2B5EF4-FFF2-40B4-BE49-F238E27FC236}">
                <a16:creationId xmlns:a16="http://schemas.microsoft.com/office/drawing/2014/main" id="{9F817503-4D50-C21A-9542-5AD2E5825A88}"/>
              </a:ext>
            </a:extLst>
          </p:cNvPr>
          <p:cNvSpPr>
            <a:spLocks noGrp="1"/>
          </p:cNvSpPr>
          <p:nvPr>
            <p:ph type="sldNum" sz="quarter" idx="12"/>
          </p:nvPr>
        </p:nvSpPr>
        <p:spPr/>
        <p:txBody>
          <a:bodyPr/>
          <a:lstStyle/>
          <a:p>
            <a:fld id="{5BA07366-CB75-4AA8-9E5B-928B849F427C}" type="slidenum">
              <a:rPr lang="en-GB" smtClean="0"/>
              <a:pPr/>
              <a:t>64</a:t>
            </a:fld>
            <a:endParaRPr lang="en-GB"/>
          </a:p>
        </p:txBody>
      </p:sp>
    </p:spTree>
    <p:extLst>
      <p:ext uri="{BB962C8B-B14F-4D97-AF65-F5344CB8AC3E}">
        <p14:creationId xmlns:p14="http://schemas.microsoft.com/office/powerpoint/2010/main" val="14266495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5954C9-5038-EEA6-B749-CFE4F584E818}"/>
              </a:ext>
            </a:extLst>
          </p:cNvPr>
          <p:cNvSpPr>
            <a:spLocks noGrp="1"/>
          </p:cNvSpPr>
          <p:nvPr>
            <p:ph type="title"/>
          </p:nvPr>
        </p:nvSpPr>
        <p:spPr>
          <a:xfrm>
            <a:off x="514349" y="539750"/>
            <a:ext cx="11110914" cy="936000"/>
          </a:xfrm>
        </p:spPr>
        <p:txBody>
          <a:bodyPr/>
          <a:lstStyle/>
          <a:p>
            <a:r>
              <a:rPr lang="en-GB" sz="3200" dirty="0"/>
              <a:t>Introduction</a:t>
            </a:r>
          </a:p>
        </p:txBody>
      </p:sp>
      <p:sp>
        <p:nvSpPr>
          <p:cNvPr id="6" name="Slide Number Placeholder 5">
            <a:extLst>
              <a:ext uri="{FF2B5EF4-FFF2-40B4-BE49-F238E27FC236}">
                <a16:creationId xmlns:a16="http://schemas.microsoft.com/office/drawing/2014/main" id="{965AF34C-D8F7-DA16-05D5-E543B9D50FDF}"/>
              </a:ext>
            </a:extLst>
          </p:cNvPr>
          <p:cNvSpPr>
            <a:spLocks noGrp="1"/>
          </p:cNvSpPr>
          <p:nvPr>
            <p:ph type="sldNum" sz="quarter" idx="12"/>
          </p:nvPr>
        </p:nvSpPr>
        <p:spPr/>
        <p:txBody>
          <a:bodyPr/>
          <a:lstStyle/>
          <a:p>
            <a:fld id="{5BA07366-CB75-4AA8-9E5B-928B849F427C}" type="slidenum">
              <a:rPr lang="en-GB" smtClean="0"/>
              <a:t>7</a:t>
            </a:fld>
            <a:endParaRPr lang="en-GB"/>
          </a:p>
        </p:txBody>
      </p:sp>
      <p:sp>
        <p:nvSpPr>
          <p:cNvPr id="5" name="Text Placeholder 4">
            <a:extLst>
              <a:ext uri="{FF2B5EF4-FFF2-40B4-BE49-F238E27FC236}">
                <a16:creationId xmlns:a16="http://schemas.microsoft.com/office/drawing/2014/main" id="{77D42B1B-C2FC-A323-F44A-04C81A244F1F}"/>
              </a:ext>
            </a:extLst>
          </p:cNvPr>
          <p:cNvSpPr>
            <a:spLocks noGrp="1"/>
          </p:cNvSpPr>
          <p:nvPr>
            <p:ph type="body" sz="quarter" idx="4294967295"/>
          </p:nvPr>
        </p:nvSpPr>
        <p:spPr>
          <a:xfrm>
            <a:off x="6317284" y="1007750"/>
            <a:ext cx="5333379" cy="4976490"/>
          </a:xfrm>
        </p:spPr>
        <p:txBody>
          <a:bodyPr/>
          <a:lstStyle/>
          <a:p>
            <a:pPr marL="0" indent="0" algn="just">
              <a:spcBef>
                <a:spcPts val="600"/>
              </a:spcBef>
              <a:spcAft>
                <a:spcPts val="600"/>
              </a:spcAft>
              <a:buNone/>
            </a:pPr>
            <a:r>
              <a:rPr lang="en-GB" sz="1200" b="1" dirty="0">
                <a:latin typeface="+mj-lt"/>
              </a:rPr>
              <a:t>Objective</a:t>
            </a:r>
          </a:p>
          <a:p>
            <a:pPr marL="0" indent="0" algn="just">
              <a:spcBef>
                <a:spcPts val="600"/>
              </a:spcBef>
              <a:spcAft>
                <a:spcPts val="600"/>
              </a:spcAft>
              <a:buNone/>
            </a:pPr>
            <a:r>
              <a:rPr lang="en-GB" sz="1200" dirty="0">
                <a:latin typeface="+mj-lt"/>
              </a:rPr>
              <a:t>The objective of Project </a:t>
            </a:r>
            <a:r>
              <a:rPr lang="en-GB" sz="1200" dirty="0">
                <a:latin typeface="+mj-lt"/>
                <a:ea typeface="SimSun" panose="02010600030101010101" pitchFamily="2" charset="-122"/>
              </a:rPr>
              <a:t>WESNP</a:t>
            </a:r>
            <a:r>
              <a:rPr lang="en-GB" sz="1200" dirty="0">
                <a:latin typeface="+mj-lt"/>
              </a:rPr>
              <a:t> is threefold:</a:t>
            </a:r>
          </a:p>
          <a:p>
            <a:pPr marL="408600" lvl="1" indent="-228600" algn="just">
              <a:spcAft>
                <a:spcPts val="600"/>
              </a:spcAft>
              <a:buAutoNum type="arabicParenR"/>
            </a:pPr>
            <a:r>
              <a:rPr lang="en-GB" sz="1200" dirty="0">
                <a:latin typeface="+mj-lt"/>
              </a:rPr>
              <a:t>Understand use cases for undertaking whole energy system planning across multiple energy vectors (e.g. electricity, gas, hydrogen and CCUS);</a:t>
            </a:r>
          </a:p>
          <a:p>
            <a:pPr marL="408600" lvl="1" indent="-228600" algn="just">
              <a:spcAft>
                <a:spcPts val="600"/>
              </a:spcAft>
              <a:buAutoNum type="arabicParenR"/>
            </a:pPr>
            <a:r>
              <a:rPr lang="en-GB" sz="1200" dirty="0">
                <a:latin typeface="+mj-lt"/>
              </a:rPr>
              <a:t>Establish principles for whole energy system planning; and</a:t>
            </a:r>
          </a:p>
          <a:p>
            <a:pPr marL="408600" lvl="1" indent="-228600" algn="just">
              <a:spcAft>
                <a:spcPts val="600"/>
              </a:spcAft>
              <a:buAutoNum type="arabicParenR"/>
            </a:pPr>
            <a:r>
              <a:rPr lang="en-GB" sz="1200" dirty="0">
                <a:effectLst/>
              </a:rPr>
              <a:t>Support the development </a:t>
            </a:r>
            <a:r>
              <a:rPr lang="en-GB" sz="1200" dirty="0"/>
              <a:t>of the whole energy system planning process and the evolution </a:t>
            </a:r>
            <a:r>
              <a:rPr lang="en-GB" sz="1200" dirty="0">
                <a:effectLst/>
              </a:rPr>
              <a:t>of the ESO into FSO.</a:t>
            </a:r>
          </a:p>
          <a:p>
            <a:pPr marL="0" lvl="1" indent="0" algn="just">
              <a:spcAft>
                <a:spcPts val="600"/>
              </a:spcAft>
              <a:buNone/>
            </a:pPr>
            <a:r>
              <a:rPr lang="en-GB" sz="1200" b="1" dirty="0">
                <a:latin typeface="+mj-lt"/>
              </a:rPr>
              <a:t>The FSO Role</a:t>
            </a:r>
          </a:p>
          <a:p>
            <a:pPr marL="0" indent="0" algn="just">
              <a:spcBef>
                <a:spcPts val="600"/>
              </a:spcBef>
              <a:spcAft>
                <a:spcPts val="600"/>
              </a:spcAft>
              <a:buNone/>
            </a:pPr>
            <a:r>
              <a:rPr lang="en-GB" sz="1200" dirty="0"/>
              <a:t>In the </a:t>
            </a:r>
            <a:r>
              <a:rPr lang="en-GB" sz="1200" dirty="0">
                <a:hlinkClick r:id="rId3"/>
              </a:rPr>
              <a:t> April 2022 consultation</a:t>
            </a:r>
            <a:r>
              <a:rPr lang="en-GB" sz="1200" dirty="0"/>
              <a:t>, Ofgem and the government have set out their views on the objectives, duties and role of the FSO. It is proposed that the new body will keep all the ESO’s existing responsibilities and expand to new ones. </a:t>
            </a:r>
          </a:p>
          <a:p>
            <a:pPr marL="0" indent="0" algn="just">
              <a:spcBef>
                <a:spcPts val="600"/>
              </a:spcBef>
              <a:spcAft>
                <a:spcPts val="600"/>
              </a:spcAft>
              <a:buNone/>
            </a:pPr>
            <a:r>
              <a:rPr lang="en-GB" sz="1200" dirty="0"/>
              <a:t>Supporting UK to achieve net zero 2050 will be one of the key objectives for the FSO, which means it will have to adapt its fundamental internal processes, such as system planning, operation and coordination, to achieve this objective. This could potentially mean that the FSO can no longer be technology agnostic in its decision-making. </a:t>
            </a:r>
          </a:p>
          <a:p>
            <a:pPr marL="0" indent="0" algn="just">
              <a:spcBef>
                <a:spcPts val="600"/>
              </a:spcBef>
              <a:spcAft>
                <a:spcPts val="600"/>
              </a:spcAft>
              <a:buNone/>
            </a:pPr>
            <a:r>
              <a:rPr lang="en-GB" sz="1200" dirty="0"/>
              <a:t>Another important change is the addition of the long-term planning function for the gas (natural gas and/or hydrogen) transmission network. This extended planning remit will help co-optimise across energy vectors and release whole system benefits. </a:t>
            </a:r>
          </a:p>
          <a:p>
            <a:pPr algn="just">
              <a:spcBef>
                <a:spcPts val="600"/>
              </a:spcBef>
              <a:spcAft>
                <a:spcPts val="600"/>
              </a:spcAft>
            </a:pPr>
            <a:endParaRPr lang="en-GB" sz="1200" dirty="0"/>
          </a:p>
          <a:p>
            <a:pPr algn="just">
              <a:spcBef>
                <a:spcPts val="600"/>
              </a:spcBef>
              <a:spcAft>
                <a:spcPts val="600"/>
              </a:spcAft>
            </a:pPr>
            <a:endParaRPr lang="en-GB" sz="1200" dirty="0"/>
          </a:p>
        </p:txBody>
      </p:sp>
      <p:sp>
        <p:nvSpPr>
          <p:cNvPr id="7" name="Text Placeholder 2">
            <a:extLst>
              <a:ext uri="{FF2B5EF4-FFF2-40B4-BE49-F238E27FC236}">
                <a16:creationId xmlns:a16="http://schemas.microsoft.com/office/drawing/2014/main" id="{E6E6EEC7-6EE8-A0C9-DB7F-2F879C8A6BBF}"/>
              </a:ext>
            </a:extLst>
          </p:cNvPr>
          <p:cNvSpPr txBox="1">
            <a:spLocks/>
          </p:cNvSpPr>
          <p:nvPr/>
        </p:nvSpPr>
        <p:spPr>
          <a:xfrm>
            <a:off x="539750" y="1007750"/>
            <a:ext cx="5474551" cy="5310500"/>
          </a:xfrm>
          <a:prstGeom prst="rect">
            <a:avLst/>
          </a:prstGeom>
        </p:spPr>
        <p:txBody>
          <a:bodyPr vert="horz" lIns="0" tIns="0" rIns="0" bIns="0" rtlCol="0">
            <a:noAutofit/>
          </a:bodyPr>
          <a:lstStyle>
            <a:lvl1pPr marL="180000" indent="-180000" algn="l" defTabSz="914400" rtl="0" eaLnBrk="1" latinLnBrk="0" hangingPunct="1">
              <a:lnSpc>
                <a:spcPct val="100000"/>
              </a:lnSpc>
              <a:spcBef>
                <a:spcPts val="1200"/>
              </a:spcBef>
              <a:buClrTx/>
              <a:buFont typeface="Arial" panose="020B0604020202020204" pitchFamily="34" charset="0"/>
              <a:buChar char="•"/>
              <a:defRPr sz="2000" b="0" kern="1200">
                <a:solidFill>
                  <a:schemeClr val="accent1"/>
                </a:solidFill>
                <a:latin typeface="+mn-lt"/>
                <a:ea typeface="+mn-ea"/>
                <a:cs typeface="+mn-cs"/>
              </a:defRPr>
            </a:lvl1pPr>
            <a:lvl2pPr marL="360000" indent="-180000" algn="l" defTabSz="914400" rtl="0" eaLnBrk="1" latinLnBrk="0" hangingPunct="1">
              <a:lnSpc>
                <a:spcPct val="100000"/>
              </a:lnSpc>
              <a:spcBef>
                <a:spcPts val="600"/>
              </a:spcBef>
              <a:buClrTx/>
              <a:buFont typeface="Arial" panose="020B0604020202020204" pitchFamily="34" charset="0"/>
              <a:buChar char="•"/>
              <a:defRPr sz="1800" kern="1200">
                <a:solidFill>
                  <a:schemeClr val="accent1"/>
                </a:solidFill>
                <a:latin typeface="+mn-lt"/>
                <a:ea typeface="+mn-ea"/>
                <a:cs typeface="+mn-cs"/>
              </a:defRPr>
            </a:lvl2pPr>
            <a:lvl3pPr marL="540000" indent="-180000" algn="l" defTabSz="914400" rtl="0" eaLnBrk="1" latinLnBrk="0" hangingPunct="1">
              <a:lnSpc>
                <a:spcPct val="100000"/>
              </a:lnSpc>
              <a:spcBef>
                <a:spcPts val="600"/>
              </a:spcBef>
              <a:buClrTx/>
              <a:buFont typeface="Arial" panose="020B0604020202020204" pitchFamily="34" charset="0"/>
              <a:buChar char="•"/>
              <a:defRPr sz="1600" kern="1200">
                <a:solidFill>
                  <a:schemeClr val="accent1"/>
                </a:solidFill>
                <a:latin typeface="+mn-lt"/>
                <a:ea typeface="+mn-ea"/>
                <a:cs typeface="+mn-cs"/>
              </a:defRPr>
            </a:lvl3pPr>
            <a:lvl4pPr marL="0" indent="0" algn="l" defTabSz="914400" rtl="0" eaLnBrk="1" latinLnBrk="0" hangingPunct="1">
              <a:lnSpc>
                <a:spcPct val="90000"/>
              </a:lnSpc>
              <a:spcBef>
                <a:spcPts val="600"/>
              </a:spcBef>
              <a:buClrTx/>
              <a:buFont typeface="Arial" panose="020B0604020202020204" pitchFamily="34" charset="0"/>
              <a:buChar char="​"/>
              <a:defRPr sz="2000" b="1" kern="1200">
                <a:solidFill>
                  <a:schemeClr val="accent1"/>
                </a:solidFill>
                <a:latin typeface="+mn-lt"/>
                <a:ea typeface="+mn-ea"/>
                <a:cs typeface="+mn-cs"/>
              </a:defRPr>
            </a:lvl4pPr>
            <a:lvl5pPr marL="0" indent="0" algn="l" defTabSz="914400" rtl="0" eaLnBrk="1" latinLnBrk="0" hangingPunct="1">
              <a:lnSpc>
                <a:spcPct val="100000"/>
              </a:lnSpc>
              <a:spcBef>
                <a:spcPts val="1200"/>
              </a:spcBef>
              <a:buClrTx/>
              <a:buFont typeface="Arial" panose="020B0604020202020204" pitchFamily="34" charset="0"/>
              <a:buChar char="​"/>
              <a:defRPr sz="2000" kern="1200">
                <a:solidFill>
                  <a:schemeClr val="accent1"/>
                </a:solidFill>
                <a:latin typeface="+mn-lt"/>
                <a:ea typeface="+mn-ea"/>
                <a:cs typeface="+mn-cs"/>
              </a:defRPr>
            </a:lvl5pPr>
            <a:lvl6pPr marL="0" indent="0" algn="l" defTabSz="914400" rtl="0" eaLnBrk="1" latinLnBrk="0" hangingPunct="1">
              <a:spcBef>
                <a:spcPts val="600"/>
              </a:spcBef>
              <a:buFont typeface="Arial" panose="020B0604020202020204" pitchFamily="34" charset="0"/>
              <a:buChar char="​"/>
              <a:defRPr sz="1000" b="1" kern="1200">
                <a:solidFill>
                  <a:schemeClr val="accent1"/>
                </a:solidFill>
                <a:latin typeface="+mn-lt"/>
                <a:ea typeface="+mn-ea"/>
                <a:cs typeface="+mn-cs"/>
              </a:defRPr>
            </a:lvl6pPr>
            <a:lvl7pPr marL="0" indent="0" algn="l" defTabSz="914400" rtl="0" eaLnBrk="1" latinLnBrk="0" hangingPunct="1">
              <a:spcBef>
                <a:spcPts val="600"/>
              </a:spcBef>
              <a:buFont typeface="Arial" panose="020B0604020202020204" pitchFamily="34" charset="0"/>
              <a:buChar char="​"/>
              <a:defRPr sz="1000" kern="1200">
                <a:solidFill>
                  <a:schemeClr val="accent1"/>
                </a:solidFill>
                <a:latin typeface="+mn-lt"/>
                <a:ea typeface="+mn-ea"/>
                <a:cs typeface="+mn-cs"/>
              </a:defRPr>
            </a:lvl7pPr>
            <a:lvl8pPr marL="180000" indent="-180000" algn="l" defTabSz="914400" rtl="0" eaLnBrk="1" latinLnBrk="0" hangingPunct="1">
              <a:spcBef>
                <a:spcPts val="600"/>
              </a:spcBef>
              <a:buFont typeface="Arial" pitchFamily="34" charset="0"/>
              <a:buChar char="•"/>
              <a:defRPr sz="1000" kern="1200">
                <a:solidFill>
                  <a:schemeClr val="accent1"/>
                </a:solidFill>
                <a:latin typeface="+mn-lt"/>
                <a:ea typeface="+mn-ea"/>
                <a:cs typeface="+mn-cs"/>
              </a:defRPr>
            </a:lvl8pPr>
            <a:lvl9pPr marL="0" indent="0" algn="l" defTabSz="914400" rtl="0" eaLnBrk="1" latinLnBrk="0" hangingPunct="1">
              <a:lnSpc>
                <a:spcPct val="83000"/>
              </a:lnSpc>
              <a:spcBef>
                <a:spcPts val="0"/>
              </a:spcBef>
              <a:buFont typeface="Arial" panose="020B0604020202020204" pitchFamily="34" charset="0"/>
              <a:buChar char="​"/>
              <a:defRPr sz="6000" b="1" kern="1200" spc="-300" baseline="0">
                <a:solidFill>
                  <a:schemeClr val="accent1"/>
                </a:solidFill>
                <a:latin typeface="+mn-lt"/>
                <a:ea typeface="+mn-ea"/>
                <a:cs typeface="+mn-cs"/>
              </a:defRPr>
            </a:lvl9pPr>
          </a:lstStyle>
          <a:p>
            <a:pPr marL="0" indent="0" algn="just">
              <a:spcBef>
                <a:spcPts val="600"/>
              </a:spcBef>
              <a:spcAft>
                <a:spcPts val="600"/>
              </a:spcAft>
              <a:buNone/>
            </a:pPr>
            <a:r>
              <a:rPr lang="en-GB" sz="1200" b="1" dirty="0">
                <a:effectLst/>
                <a:latin typeface="+mj-lt"/>
                <a:ea typeface="SimSun" panose="02010600030101010101" pitchFamily="2" charset="-122"/>
              </a:rPr>
              <a:t>Background</a:t>
            </a:r>
          </a:p>
          <a:p>
            <a:pPr marL="0" indent="0" algn="just">
              <a:spcBef>
                <a:spcPts val="600"/>
              </a:spcBef>
              <a:spcAft>
                <a:spcPts val="600"/>
              </a:spcAft>
              <a:buNone/>
            </a:pPr>
            <a:r>
              <a:rPr lang="en-GB" sz="1200" dirty="0">
                <a:effectLst/>
                <a:latin typeface="+mj-lt"/>
                <a:ea typeface="SimSun" panose="02010600030101010101" pitchFamily="2" charset="-122"/>
              </a:rPr>
              <a:t>The UK has set </a:t>
            </a:r>
            <a:r>
              <a:rPr lang="en-GB" sz="1200" dirty="0">
                <a:latin typeface="+mj-lt"/>
                <a:ea typeface="SimSun" panose="02010600030101010101" pitchFamily="2" charset="-122"/>
              </a:rPr>
              <a:t>out ambitious environmental targets of becoming net zero by 2050, with an interim goal of decarbonising the power sector by 2035. </a:t>
            </a:r>
            <a:r>
              <a:rPr lang="en-GB" sz="1200" dirty="0">
                <a:latin typeface="+mj-lt"/>
              </a:rPr>
              <a:t>Reaching net zero will require a significant coordinated effort, of which system planning and network development will be a key part.</a:t>
            </a:r>
          </a:p>
          <a:p>
            <a:pPr marL="0" indent="0" algn="just">
              <a:spcBef>
                <a:spcPts val="600"/>
              </a:spcBef>
              <a:spcAft>
                <a:spcPts val="600"/>
              </a:spcAft>
              <a:buNone/>
            </a:pPr>
            <a:r>
              <a:rPr lang="en-GB" sz="1200" dirty="0">
                <a:latin typeface="+mj-lt"/>
                <a:ea typeface="SimSun" panose="02010600030101010101" pitchFamily="2" charset="-122"/>
              </a:rPr>
              <a:t>As part of the energy transition, the</a:t>
            </a:r>
            <a:r>
              <a:rPr lang="en-GB" sz="1200" dirty="0">
                <a:effectLst/>
                <a:latin typeface="+mj-lt"/>
                <a:ea typeface="SimSun" panose="02010600030101010101" pitchFamily="2" charset="-122"/>
              </a:rPr>
              <a:t> Government committed to creating an independent Future System Operator (FSO) with responsibilities in both the electricity and gas systems. This new central body will ensure efficient energy planning, enhance energy security, and promote innovation to do so while minimising the cost to consumers. </a:t>
            </a:r>
          </a:p>
          <a:p>
            <a:pPr marL="0" indent="0" algn="just">
              <a:spcBef>
                <a:spcPts val="600"/>
              </a:spcBef>
              <a:spcAft>
                <a:spcPts val="600"/>
              </a:spcAft>
              <a:buNone/>
            </a:pPr>
            <a:r>
              <a:rPr lang="en-GB" sz="1200" dirty="0">
                <a:effectLst/>
                <a:latin typeface="+mj-lt"/>
                <a:ea typeface="SimSun" panose="02010600030101010101" pitchFamily="2" charset="-122"/>
              </a:rPr>
              <a:t>In addition to the Centralised Strategic Network Planning (CSNP) process, which currently covers </a:t>
            </a:r>
            <a:r>
              <a:rPr lang="en-GB" sz="1200" dirty="0">
                <a:latin typeface="+mj-lt"/>
                <a:ea typeface="SimSun" panose="02010600030101010101" pitchFamily="2" charset="-122"/>
              </a:rPr>
              <a:t>holistic network planning for electricity transmission, the FSO </a:t>
            </a:r>
            <a:r>
              <a:rPr lang="en-GB" sz="1200" dirty="0">
                <a:effectLst/>
                <a:latin typeface="+mj-lt"/>
                <a:ea typeface="SimSun" panose="02010600030101010101" pitchFamily="2" charset="-122"/>
              </a:rPr>
              <a:t>will also have the responsibility to develop strategic plans for the gas </a:t>
            </a:r>
            <a:r>
              <a:rPr lang="en-GB" sz="1200" dirty="0">
                <a:latin typeface="+mj-lt"/>
                <a:ea typeface="SimSun" panose="02010600030101010101" pitchFamily="2" charset="-122"/>
              </a:rPr>
              <a:t>network (natural gas and/or hydrogen). </a:t>
            </a:r>
            <a:r>
              <a:rPr lang="en-GB" sz="1200" dirty="0">
                <a:effectLst/>
                <a:latin typeface="+mj-lt"/>
                <a:ea typeface="SimSun" panose="02010600030101010101" pitchFamily="2" charset="-122"/>
              </a:rPr>
              <a:t>Ultimately, the FSO will integrate all those plans into a cross-vector planning process which will include other vectors (e.g. CCUS), if and when relevant.</a:t>
            </a:r>
          </a:p>
          <a:p>
            <a:pPr marL="0" indent="0" algn="just">
              <a:spcBef>
                <a:spcPts val="600"/>
              </a:spcBef>
              <a:spcAft>
                <a:spcPts val="600"/>
              </a:spcAft>
              <a:buNone/>
            </a:pPr>
            <a:r>
              <a:rPr lang="en-GB" sz="1200" dirty="0">
                <a:latin typeface="+mj-lt"/>
                <a:ea typeface="SimSun" panose="02010600030101010101" pitchFamily="2" charset="-122"/>
              </a:rPr>
              <a:t>Great Britain is an early mover towards ‘multi-vector planning’ and the first developed energy industry to introduce an FSO role. </a:t>
            </a:r>
            <a:r>
              <a:rPr lang="en-GB" sz="1200" dirty="0">
                <a:latin typeface="+mj-lt"/>
              </a:rPr>
              <a:t>Developing whole energy system planning will not be a simple process and will require careful consideration, engagement and coordination across the energy industry and beyond to deliver the best outcome for GB plc. </a:t>
            </a:r>
          </a:p>
          <a:p>
            <a:pPr marL="0" indent="0" algn="just">
              <a:spcBef>
                <a:spcPts val="600"/>
              </a:spcBef>
              <a:spcAft>
                <a:spcPts val="600"/>
              </a:spcAft>
              <a:buNone/>
            </a:pPr>
            <a:r>
              <a:rPr lang="en-GB" sz="1200" dirty="0">
                <a:latin typeface="+mj-lt"/>
              </a:rPr>
              <a:t>National Grid ESO tasked DNV to explore whole energy system planning by identifying potential use cases across multiple energy vectors, developing principles for whole energy system planning, and identifying actions required to facilitate this new role for the FSO. </a:t>
            </a:r>
          </a:p>
          <a:p>
            <a:pPr algn="just">
              <a:spcBef>
                <a:spcPts val="600"/>
              </a:spcBef>
              <a:spcAft>
                <a:spcPts val="600"/>
              </a:spcAft>
            </a:pPr>
            <a:endParaRPr lang="en-GB" sz="1200" dirty="0">
              <a:latin typeface="+mj-lt"/>
            </a:endParaRPr>
          </a:p>
          <a:p>
            <a:pPr algn="just">
              <a:spcBef>
                <a:spcPts val="600"/>
              </a:spcBef>
              <a:spcAft>
                <a:spcPts val="600"/>
              </a:spcAft>
            </a:pPr>
            <a:endParaRPr lang="en-GB" sz="1200" dirty="0"/>
          </a:p>
        </p:txBody>
      </p:sp>
    </p:spTree>
    <p:extLst>
      <p:ext uri="{BB962C8B-B14F-4D97-AF65-F5344CB8AC3E}">
        <p14:creationId xmlns:p14="http://schemas.microsoft.com/office/powerpoint/2010/main" val="13284261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2A9DB62-1AB2-08EA-CB9B-C1CEA436EE02}"/>
              </a:ext>
            </a:extLst>
          </p:cNvPr>
          <p:cNvSpPr/>
          <p:nvPr/>
        </p:nvSpPr>
        <p:spPr>
          <a:xfrm>
            <a:off x="539750" y="2545772"/>
            <a:ext cx="11110913" cy="488373"/>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6" name="Rectangle 5">
            <a:extLst>
              <a:ext uri="{FF2B5EF4-FFF2-40B4-BE49-F238E27FC236}">
                <a16:creationId xmlns:a16="http://schemas.microsoft.com/office/drawing/2014/main" id="{0912F25A-EFD7-932C-03DC-D253A1868906}"/>
              </a:ext>
            </a:extLst>
          </p:cNvPr>
          <p:cNvSpPr/>
          <p:nvPr/>
        </p:nvSpPr>
        <p:spPr>
          <a:xfrm>
            <a:off x="539750" y="1238250"/>
            <a:ext cx="11110913" cy="742950"/>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GB" sz="2000"/>
          </a:p>
        </p:txBody>
      </p:sp>
      <p:sp>
        <p:nvSpPr>
          <p:cNvPr id="2" name="Title 1">
            <a:extLst>
              <a:ext uri="{FF2B5EF4-FFF2-40B4-BE49-F238E27FC236}">
                <a16:creationId xmlns:a16="http://schemas.microsoft.com/office/drawing/2014/main" id="{E85954C9-5038-EEA6-B749-CFE4F584E818}"/>
              </a:ext>
            </a:extLst>
          </p:cNvPr>
          <p:cNvSpPr>
            <a:spLocks noGrp="1"/>
          </p:cNvSpPr>
          <p:nvPr>
            <p:ph type="title"/>
          </p:nvPr>
        </p:nvSpPr>
        <p:spPr/>
        <p:txBody>
          <a:bodyPr/>
          <a:lstStyle/>
          <a:p>
            <a:r>
              <a:rPr lang="en-GB" sz="3200" dirty="0"/>
              <a:t>Project Scope</a:t>
            </a:r>
          </a:p>
        </p:txBody>
      </p:sp>
      <p:sp>
        <p:nvSpPr>
          <p:cNvPr id="62" name="TextBox 61">
            <a:extLst>
              <a:ext uri="{FF2B5EF4-FFF2-40B4-BE49-F238E27FC236}">
                <a16:creationId xmlns:a16="http://schemas.microsoft.com/office/drawing/2014/main" id="{E29A96AC-1215-E7EE-D53B-763807816951}"/>
              </a:ext>
            </a:extLst>
          </p:cNvPr>
          <p:cNvSpPr txBox="1"/>
          <p:nvPr/>
        </p:nvSpPr>
        <p:spPr>
          <a:xfrm>
            <a:off x="539749" y="2174250"/>
            <a:ext cx="11110913" cy="3277820"/>
          </a:xfrm>
          <a:prstGeom prst="rect">
            <a:avLst/>
          </a:prstGeom>
          <a:noFill/>
        </p:spPr>
        <p:txBody>
          <a:bodyPr wrap="square">
            <a:spAutoFit/>
          </a:bodyPr>
          <a:lstStyle/>
          <a:p>
            <a:pPr algn="just"/>
            <a:r>
              <a:rPr lang="en-GB" sz="1200">
                <a:solidFill>
                  <a:schemeClr val="tx2"/>
                </a:solidFill>
              </a:rPr>
              <a:t>In this study, we used the following </a:t>
            </a:r>
            <a:r>
              <a:rPr lang="en-GB" sz="1200" b="1">
                <a:solidFill>
                  <a:schemeClr val="tx2"/>
                </a:solidFill>
              </a:rPr>
              <a:t>definition of the Whole System Approach:</a:t>
            </a:r>
          </a:p>
          <a:p>
            <a:pPr marL="285750" indent="-285750" algn="just">
              <a:buFont typeface="Arial" panose="020B0604020202020204" pitchFamily="34" charset="0"/>
              <a:buChar char="•"/>
            </a:pPr>
            <a:endParaRPr lang="en-GB" sz="1200" b="1">
              <a:solidFill>
                <a:schemeClr val="tx2"/>
              </a:solidFill>
            </a:endParaRPr>
          </a:p>
          <a:p>
            <a:pPr algn="ctr">
              <a:buNone/>
            </a:pPr>
            <a:r>
              <a:rPr lang="en-GB" sz="1400" b="1">
                <a:solidFill>
                  <a:schemeClr val="accent1"/>
                </a:solidFill>
              </a:rPr>
              <a:t>Interactions across electricity, gas and other emerging markets (such as hydrogen and CCUS), </a:t>
            </a:r>
            <a:br>
              <a:rPr lang="en-GB" sz="1400" b="1">
                <a:solidFill>
                  <a:schemeClr val="accent1"/>
                </a:solidFill>
              </a:rPr>
            </a:br>
            <a:r>
              <a:rPr lang="en-GB" sz="1400" b="1">
                <a:solidFill>
                  <a:schemeClr val="accent1"/>
                </a:solidFill>
              </a:rPr>
              <a:t>both onshore and offshore, and between transmission and distribution systems</a:t>
            </a:r>
          </a:p>
          <a:p>
            <a:pPr marL="447675" indent="0" algn="just">
              <a:buNone/>
            </a:pPr>
            <a:endParaRPr lang="en-GB" sz="1200" i="1">
              <a:solidFill>
                <a:schemeClr val="tx2"/>
              </a:solidFill>
            </a:endParaRPr>
          </a:p>
          <a:p>
            <a:pPr algn="just">
              <a:spcBef>
                <a:spcPts val="600"/>
              </a:spcBef>
              <a:spcAft>
                <a:spcPts val="600"/>
              </a:spcAft>
            </a:pPr>
            <a:r>
              <a:rPr lang="en-GB" sz="1200">
                <a:solidFill>
                  <a:schemeClr val="tx2"/>
                </a:solidFill>
              </a:rPr>
              <a:t>Based on this definition of the whole energy system and the roles of responsibilities of the FSO, as set out in the consultation, the project undertook the following activities:</a:t>
            </a:r>
          </a:p>
          <a:p>
            <a:pPr marL="342900" indent="-342900" algn="just">
              <a:spcBef>
                <a:spcPts val="600"/>
              </a:spcBef>
              <a:spcAft>
                <a:spcPts val="600"/>
              </a:spcAft>
              <a:buFont typeface="+mj-lt"/>
              <a:buAutoNum type="arabicPeriod"/>
            </a:pPr>
            <a:r>
              <a:rPr lang="en-GB" sz="1200" b="1">
                <a:solidFill>
                  <a:schemeClr val="tx2"/>
                </a:solidFill>
              </a:rPr>
              <a:t>Research and analysis: </a:t>
            </a:r>
            <a:r>
              <a:rPr lang="en-GB" sz="1200">
                <a:solidFill>
                  <a:schemeClr val="tx2"/>
                </a:solidFill>
              </a:rPr>
              <a:t>Conducted desk-based research seeking international evidence as the basis for research into the best practice on whole energy system analysis and design – informing draft use cases and an initial set of principles for whole energy system planning.</a:t>
            </a:r>
          </a:p>
          <a:p>
            <a:pPr marL="342900" indent="-342900" algn="just">
              <a:spcBef>
                <a:spcPts val="600"/>
              </a:spcBef>
              <a:spcAft>
                <a:spcPts val="600"/>
              </a:spcAft>
              <a:buFont typeface="+mj-lt"/>
              <a:buAutoNum type="arabicPeriod"/>
            </a:pPr>
            <a:r>
              <a:rPr lang="en-GB" sz="1200" b="1">
                <a:solidFill>
                  <a:schemeClr val="tx2"/>
                </a:solidFill>
              </a:rPr>
              <a:t>Stakeholder Workshops: </a:t>
            </a:r>
            <a:r>
              <a:rPr lang="en-GB" sz="1200">
                <a:solidFill>
                  <a:schemeClr val="tx2"/>
                </a:solidFill>
              </a:rPr>
              <a:t>Engaged with a range of sector representatives to test and enhance use cases. Explored the synergies that can be obtained in the cross-sector management and delivery of energy projects, to enable the energy transition efficiently and economically. </a:t>
            </a:r>
          </a:p>
          <a:p>
            <a:pPr marL="342900" indent="-342900" algn="just">
              <a:spcBef>
                <a:spcPts val="600"/>
              </a:spcBef>
              <a:spcAft>
                <a:spcPts val="600"/>
              </a:spcAft>
              <a:buFont typeface="+mj-lt"/>
              <a:buAutoNum type="arabicPeriod"/>
            </a:pPr>
            <a:r>
              <a:rPr lang="en-GB" sz="1200" b="1">
                <a:solidFill>
                  <a:schemeClr val="tx2"/>
                </a:solidFill>
              </a:rPr>
              <a:t>Analysis and Reporting: </a:t>
            </a:r>
            <a:r>
              <a:rPr lang="en-GB" sz="1200">
                <a:solidFill>
                  <a:schemeClr val="tx2"/>
                </a:solidFill>
              </a:rPr>
              <a:t>Updated use cases, identified of trade-offs in the decision-making process and refined principles for the analysis. Included gap analysis in the current evidence base for optimisation across vectors and technologies and provided recommendations for ESO to close gaps going forward and position the FSO role for maximum impact and efficiency.</a:t>
            </a:r>
          </a:p>
        </p:txBody>
      </p:sp>
      <p:pic>
        <p:nvPicPr>
          <p:cNvPr id="8" name="Picture 7">
            <a:extLst>
              <a:ext uri="{FF2B5EF4-FFF2-40B4-BE49-F238E27FC236}">
                <a16:creationId xmlns:a16="http://schemas.microsoft.com/office/drawing/2014/main" id="{A0D8C0A5-A160-2C41-5B69-CF142FCE9177}"/>
              </a:ext>
            </a:extLst>
          </p:cNvPr>
          <p:cNvPicPr>
            <a:picLocks noChangeAspect="1"/>
          </p:cNvPicPr>
          <p:nvPr/>
        </p:nvPicPr>
        <p:blipFill>
          <a:blip r:embed="rId3"/>
          <a:stretch>
            <a:fillRect/>
          </a:stretch>
        </p:blipFill>
        <p:spPr>
          <a:xfrm>
            <a:off x="628790" y="1307226"/>
            <a:ext cx="587426" cy="604998"/>
          </a:xfrm>
          <a:prstGeom prst="rect">
            <a:avLst/>
          </a:prstGeom>
        </p:spPr>
      </p:pic>
      <p:sp>
        <p:nvSpPr>
          <p:cNvPr id="5" name="TextBox 4">
            <a:extLst>
              <a:ext uri="{FF2B5EF4-FFF2-40B4-BE49-F238E27FC236}">
                <a16:creationId xmlns:a16="http://schemas.microsoft.com/office/drawing/2014/main" id="{EC83DB3E-4B05-0B96-5456-348081194E32}"/>
              </a:ext>
            </a:extLst>
          </p:cNvPr>
          <p:cNvSpPr txBox="1"/>
          <p:nvPr/>
        </p:nvSpPr>
        <p:spPr>
          <a:xfrm>
            <a:off x="415924" y="1241074"/>
            <a:ext cx="10973594" cy="738664"/>
          </a:xfrm>
          <a:prstGeom prst="rect">
            <a:avLst/>
          </a:prstGeom>
          <a:noFill/>
        </p:spPr>
        <p:txBody>
          <a:bodyPr wrap="square">
            <a:spAutoFit/>
          </a:bodyPr>
          <a:lstStyle/>
          <a:p>
            <a:pPr marL="990600" indent="0">
              <a:buNone/>
            </a:pPr>
            <a:r>
              <a:rPr lang="en-GB" sz="1400">
                <a:solidFill>
                  <a:schemeClr val="bg1"/>
                </a:solidFill>
              </a:rPr>
              <a:t>This project sought to build an understanding of whole energy network planning through research and analysis of existing best practice, tested through stakeholder engagement, to deliver an actionable set of use cases and principles for National Grid ESO to evolve into the FSO.</a:t>
            </a:r>
          </a:p>
        </p:txBody>
      </p:sp>
    </p:spTree>
    <p:extLst>
      <p:ext uri="{BB962C8B-B14F-4D97-AF65-F5344CB8AC3E}">
        <p14:creationId xmlns:p14="http://schemas.microsoft.com/office/powerpoint/2010/main" val="17697925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9C3AE-EF98-663F-E152-0B88B1084CAC}"/>
              </a:ext>
            </a:extLst>
          </p:cNvPr>
          <p:cNvSpPr>
            <a:spLocks noGrp="1"/>
          </p:cNvSpPr>
          <p:nvPr>
            <p:ph type="title"/>
          </p:nvPr>
        </p:nvSpPr>
        <p:spPr/>
        <p:txBody>
          <a:bodyPr/>
          <a:lstStyle/>
          <a:p>
            <a:r>
              <a:rPr lang="en-GB" sz="3200" dirty="0"/>
              <a:t>Purpose of this document</a:t>
            </a:r>
          </a:p>
        </p:txBody>
      </p:sp>
      <p:sp>
        <p:nvSpPr>
          <p:cNvPr id="4" name="Slide Number Placeholder 3">
            <a:extLst>
              <a:ext uri="{FF2B5EF4-FFF2-40B4-BE49-F238E27FC236}">
                <a16:creationId xmlns:a16="http://schemas.microsoft.com/office/drawing/2014/main" id="{83285761-33BE-EE84-FCFA-C2D2E5A3EC6E}"/>
              </a:ext>
            </a:extLst>
          </p:cNvPr>
          <p:cNvSpPr>
            <a:spLocks noGrp="1"/>
          </p:cNvSpPr>
          <p:nvPr>
            <p:ph type="sldNum" sz="quarter" idx="12"/>
          </p:nvPr>
        </p:nvSpPr>
        <p:spPr/>
        <p:txBody>
          <a:bodyPr/>
          <a:lstStyle/>
          <a:p>
            <a:fld id="{5BA07366-CB75-4AA8-9E5B-928B849F427C}" type="slidenum">
              <a:rPr lang="en-GB" smtClean="0"/>
              <a:t>9</a:t>
            </a:fld>
            <a:endParaRPr lang="en-GB"/>
          </a:p>
        </p:txBody>
      </p:sp>
      <p:sp>
        <p:nvSpPr>
          <p:cNvPr id="6" name="TextBox 5">
            <a:extLst>
              <a:ext uri="{FF2B5EF4-FFF2-40B4-BE49-F238E27FC236}">
                <a16:creationId xmlns:a16="http://schemas.microsoft.com/office/drawing/2014/main" id="{FFC6D6CC-4E4A-08F8-3D30-D12F61717D88}"/>
              </a:ext>
            </a:extLst>
          </p:cNvPr>
          <p:cNvSpPr txBox="1"/>
          <p:nvPr/>
        </p:nvSpPr>
        <p:spPr>
          <a:xfrm>
            <a:off x="539750" y="1381760"/>
            <a:ext cx="10483850" cy="2200602"/>
          </a:xfrm>
          <a:prstGeom prst="rect">
            <a:avLst/>
          </a:prstGeom>
          <a:noFill/>
        </p:spPr>
        <p:txBody>
          <a:bodyPr wrap="square" lIns="0" tIns="0" rIns="0" bIns="0" rtlCol="0">
            <a:spAutoFit/>
          </a:bodyPr>
          <a:lstStyle/>
          <a:p>
            <a:pPr algn="l">
              <a:lnSpc>
                <a:spcPct val="100000"/>
              </a:lnSpc>
              <a:spcBef>
                <a:spcPts val="600"/>
              </a:spcBef>
            </a:pPr>
            <a:r>
              <a:rPr lang="en-GB" sz="1200" dirty="0">
                <a:solidFill>
                  <a:schemeClr val="accent1"/>
                </a:solidFill>
              </a:rPr>
              <a:t>This is the final report of the </a:t>
            </a:r>
            <a:r>
              <a:rPr lang="en-GB" sz="1200" dirty="0">
                <a:solidFill>
                  <a:schemeClr val="tx2"/>
                </a:solidFill>
              </a:rPr>
              <a:t>Whole Energy System Network Planning Review project </a:t>
            </a:r>
            <a:r>
              <a:rPr lang="en-GB" sz="1200" dirty="0">
                <a:solidFill>
                  <a:schemeClr val="accent1"/>
                </a:solidFill>
              </a:rPr>
              <a:t>which summarises potential use cases for network analysis and planning across multiple energy vectors, and establishes principles for whole energy system planning. </a:t>
            </a:r>
          </a:p>
          <a:p>
            <a:pPr algn="l">
              <a:lnSpc>
                <a:spcPct val="100000"/>
              </a:lnSpc>
              <a:spcBef>
                <a:spcPts val="600"/>
              </a:spcBef>
            </a:pPr>
            <a:endParaRPr lang="en-GB" sz="1200" dirty="0">
              <a:solidFill>
                <a:schemeClr val="accent1"/>
              </a:solidFill>
            </a:endParaRPr>
          </a:p>
          <a:p>
            <a:pPr algn="l">
              <a:lnSpc>
                <a:spcPct val="100000"/>
              </a:lnSpc>
              <a:spcBef>
                <a:spcPts val="600"/>
              </a:spcBef>
            </a:pPr>
            <a:r>
              <a:rPr lang="en-GB" sz="1200" dirty="0">
                <a:solidFill>
                  <a:schemeClr val="accent1"/>
                </a:solidFill>
              </a:rPr>
              <a:t>The report is structured as follows:</a:t>
            </a:r>
          </a:p>
          <a:p>
            <a:pPr marL="342900" indent="-342900" algn="l">
              <a:lnSpc>
                <a:spcPct val="100000"/>
              </a:lnSpc>
              <a:spcBef>
                <a:spcPts val="600"/>
              </a:spcBef>
              <a:buFont typeface="Arial" panose="020B0604020202020204" pitchFamily="34" charset="0"/>
              <a:buChar char="•"/>
            </a:pPr>
            <a:r>
              <a:rPr lang="en-GB" sz="1200" dirty="0">
                <a:solidFill>
                  <a:schemeClr val="accent1"/>
                </a:solidFill>
                <a:hlinkClick r:id="rId3" action="ppaction://hlinksldjump"/>
              </a:rPr>
              <a:t>Section 2</a:t>
            </a:r>
            <a:r>
              <a:rPr lang="en-GB" sz="1200" dirty="0">
                <a:solidFill>
                  <a:schemeClr val="accent1"/>
                </a:solidFill>
              </a:rPr>
              <a:t> provides a detailed approach of the steps that we followed in order to complete the project and the deliverables. </a:t>
            </a:r>
          </a:p>
          <a:p>
            <a:pPr marL="342900" indent="-342900" algn="l">
              <a:lnSpc>
                <a:spcPct val="100000"/>
              </a:lnSpc>
              <a:spcBef>
                <a:spcPts val="600"/>
              </a:spcBef>
              <a:buFont typeface="Arial" panose="020B0604020202020204" pitchFamily="34" charset="0"/>
              <a:buChar char="•"/>
            </a:pPr>
            <a:r>
              <a:rPr lang="en-GB" sz="1200" dirty="0">
                <a:solidFill>
                  <a:schemeClr val="accent1"/>
                </a:solidFill>
                <a:hlinkClick r:id="rId4" action="ppaction://hlinksldjump"/>
              </a:rPr>
              <a:t>Section 3</a:t>
            </a:r>
            <a:r>
              <a:rPr lang="en-GB" sz="1200" dirty="0">
                <a:solidFill>
                  <a:schemeClr val="accent1"/>
                </a:solidFill>
              </a:rPr>
              <a:t> describes the use cases that were developed during the project</a:t>
            </a:r>
          </a:p>
          <a:p>
            <a:pPr marL="342900" indent="-342900" algn="l">
              <a:lnSpc>
                <a:spcPct val="100000"/>
              </a:lnSpc>
              <a:spcBef>
                <a:spcPts val="600"/>
              </a:spcBef>
              <a:buFont typeface="Arial" panose="020B0604020202020204" pitchFamily="34" charset="0"/>
              <a:buChar char="•"/>
            </a:pPr>
            <a:r>
              <a:rPr lang="en-GB" sz="1200" dirty="0">
                <a:solidFill>
                  <a:schemeClr val="accent1"/>
                </a:solidFill>
                <a:hlinkClick r:id="rId5" action="ppaction://hlinksldjump"/>
              </a:rPr>
              <a:t>Section 4</a:t>
            </a:r>
            <a:r>
              <a:rPr lang="en-GB" sz="1200" dirty="0">
                <a:solidFill>
                  <a:schemeClr val="accent1"/>
                </a:solidFill>
              </a:rPr>
              <a:t> discusses guiding principles for whole energy system planning, alongside our approach in developing these principles. </a:t>
            </a:r>
          </a:p>
          <a:p>
            <a:pPr marL="342900" indent="-342900" algn="l">
              <a:lnSpc>
                <a:spcPct val="100000"/>
              </a:lnSpc>
              <a:spcBef>
                <a:spcPts val="600"/>
              </a:spcBef>
              <a:buFont typeface="Arial" panose="020B0604020202020204" pitchFamily="34" charset="0"/>
              <a:buChar char="•"/>
            </a:pPr>
            <a:r>
              <a:rPr lang="en-GB" sz="1200" dirty="0">
                <a:solidFill>
                  <a:schemeClr val="accent1"/>
                </a:solidFill>
                <a:hlinkClick r:id="rId6" action="ppaction://hlinksldjump"/>
              </a:rPr>
              <a:t>Section 5</a:t>
            </a:r>
            <a:r>
              <a:rPr lang="en-GB" sz="1200" dirty="0">
                <a:solidFill>
                  <a:schemeClr val="accent1"/>
                </a:solidFill>
              </a:rPr>
              <a:t> provides the results of the gap analysis and recommendations </a:t>
            </a:r>
          </a:p>
          <a:p>
            <a:pPr marL="342900" indent="-342900" algn="l">
              <a:lnSpc>
                <a:spcPct val="100000"/>
              </a:lnSpc>
              <a:spcBef>
                <a:spcPts val="600"/>
              </a:spcBef>
              <a:buFont typeface="Arial" panose="020B0604020202020204" pitchFamily="34" charset="0"/>
              <a:buChar char="•"/>
            </a:pPr>
            <a:r>
              <a:rPr lang="en-GB" sz="1200" dirty="0">
                <a:solidFill>
                  <a:schemeClr val="accent1"/>
                </a:solidFill>
                <a:hlinkClick r:id="rId7" action="ppaction://hlinksldjump"/>
              </a:rPr>
              <a:t>Section 6</a:t>
            </a:r>
            <a:r>
              <a:rPr lang="en-GB" sz="1200" dirty="0">
                <a:solidFill>
                  <a:schemeClr val="accent1"/>
                </a:solidFill>
              </a:rPr>
              <a:t> proposes next steps for the FSO and GB energy industry. </a:t>
            </a:r>
          </a:p>
        </p:txBody>
      </p:sp>
      <p:sp>
        <p:nvSpPr>
          <p:cNvPr id="3" name="Date Placeholder 2">
            <a:extLst>
              <a:ext uri="{FF2B5EF4-FFF2-40B4-BE49-F238E27FC236}">
                <a16:creationId xmlns:a16="http://schemas.microsoft.com/office/drawing/2014/main" id="{210072F5-DC82-2733-658E-F581D2511E18}"/>
              </a:ext>
            </a:extLst>
          </p:cNvPr>
          <p:cNvSpPr>
            <a:spLocks noGrp="1"/>
          </p:cNvSpPr>
          <p:nvPr>
            <p:ph type="dt" sz="half" idx="10"/>
          </p:nvPr>
        </p:nvSpPr>
        <p:spPr/>
        <p:txBody>
          <a:bodyPr/>
          <a:lstStyle/>
          <a:p>
            <a:fld id="{F3317EB0-95FD-4511-B953-836C8D3F0964}" type="datetime4">
              <a:rPr lang="en-GB" smtClean="0"/>
              <a:t>23 January 2024</a:t>
            </a:fld>
            <a:endParaRPr lang="en-GB"/>
          </a:p>
        </p:txBody>
      </p:sp>
    </p:spTree>
    <p:extLst>
      <p:ext uri="{BB962C8B-B14F-4D97-AF65-F5344CB8AC3E}">
        <p14:creationId xmlns:p14="http://schemas.microsoft.com/office/powerpoint/2010/main" val="270528483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UBGRID]" val="[SubGrid]"/>
</p:tagLst>
</file>

<file path=ppt/tags/tag10.xml><?xml version="1.0" encoding="utf-8"?>
<p:tagLst xmlns:a="http://schemas.openxmlformats.org/drawingml/2006/main" xmlns:r="http://schemas.openxmlformats.org/officeDocument/2006/relationships" xmlns:p="http://schemas.openxmlformats.org/presentationml/2006/main">
  <p:tag name="[SUBGRID]" val="[SubGrid]"/>
</p:tagLst>
</file>

<file path=ppt/tags/tag11.xml><?xml version="1.0" encoding="utf-8"?>
<p:tagLst xmlns:a="http://schemas.openxmlformats.org/drawingml/2006/main" xmlns:r="http://schemas.openxmlformats.org/officeDocument/2006/relationships" xmlns:p="http://schemas.openxmlformats.org/presentationml/2006/main">
  <p:tag name="[SUBGRID]" val="[SubGrid]"/>
</p:tagLst>
</file>

<file path=ppt/tags/tag12.xml><?xml version="1.0" encoding="utf-8"?>
<p:tagLst xmlns:a="http://schemas.openxmlformats.org/drawingml/2006/main" xmlns:r="http://schemas.openxmlformats.org/officeDocument/2006/relationships" xmlns:p="http://schemas.openxmlformats.org/presentationml/2006/main">
  <p:tag name="[SUBGRID]" val="[SubGrid]"/>
</p:tagLst>
</file>

<file path=ppt/tags/tag13.xml><?xml version="1.0" encoding="utf-8"?>
<p:tagLst xmlns:a="http://schemas.openxmlformats.org/drawingml/2006/main" xmlns:r="http://schemas.openxmlformats.org/officeDocument/2006/relationships" xmlns:p="http://schemas.openxmlformats.org/presentationml/2006/main">
  <p:tag name="[SUBGRID]" val="[SubGrid]"/>
</p:tagLst>
</file>

<file path=ppt/tags/tag14.xml><?xml version="1.0" encoding="utf-8"?>
<p:tagLst xmlns:a="http://schemas.openxmlformats.org/drawingml/2006/main" xmlns:r="http://schemas.openxmlformats.org/officeDocument/2006/relationships" xmlns:p="http://schemas.openxmlformats.org/presentationml/2006/main">
  <p:tag name="[SUBGRID]" val="[SubGrid]"/>
</p:tagLst>
</file>

<file path=ppt/tags/tag15.xml><?xml version="1.0" encoding="utf-8"?>
<p:tagLst xmlns:a="http://schemas.openxmlformats.org/drawingml/2006/main" xmlns:r="http://schemas.openxmlformats.org/officeDocument/2006/relationships" xmlns:p="http://schemas.openxmlformats.org/presentationml/2006/main">
  <p:tag name="[SUBGRID]" val="[SubGrid]"/>
</p:tagLst>
</file>

<file path=ppt/tags/tag16.xml><?xml version="1.0" encoding="utf-8"?>
<p:tagLst xmlns:a="http://schemas.openxmlformats.org/drawingml/2006/main" xmlns:r="http://schemas.openxmlformats.org/officeDocument/2006/relationships" xmlns:p="http://schemas.openxmlformats.org/presentationml/2006/main">
  <p:tag name="[SUBGRID]" val="[SubGrid]"/>
</p:tagLst>
</file>

<file path=ppt/tags/tag17.xml><?xml version="1.0" encoding="utf-8"?>
<p:tagLst xmlns:a="http://schemas.openxmlformats.org/drawingml/2006/main" xmlns:r="http://schemas.openxmlformats.org/officeDocument/2006/relationships" xmlns:p="http://schemas.openxmlformats.org/presentationml/2006/main">
  <p:tag name="[SUBGRID]" val="[SubGrid]"/>
</p:tagLst>
</file>

<file path=ppt/tags/tag18.xml><?xml version="1.0" encoding="utf-8"?>
<p:tagLst xmlns:a="http://schemas.openxmlformats.org/drawingml/2006/main" xmlns:r="http://schemas.openxmlformats.org/officeDocument/2006/relationships" xmlns:p="http://schemas.openxmlformats.org/presentationml/2006/main">
  <p:tag name="[SUBGRID]" val="[SubGrid]"/>
</p:tagLst>
</file>

<file path=ppt/tags/tag19.xml><?xml version="1.0" encoding="utf-8"?>
<p:tagLst xmlns:a="http://schemas.openxmlformats.org/drawingml/2006/main" xmlns:r="http://schemas.openxmlformats.org/officeDocument/2006/relationships" xmlns:p="http://schemas.openxmlformats.org/presentationml/2006/main">
  <p:tag name="[SUBGRID]" val="[SubGrid]"/>
</p:tagLst>
</file>

<file path=ppt/tags/tag2.xml><?xml version="1.0" encoding="utf-8"?>
<p:tagLst xmlns:a="http://schemas.openxmlformats.org/drawingml/2006/main" xmlns:r="http://schemas.openxmlformats.org/officeDocument/2006/relationships" xmlns:p="http://schemas.openxmlformats.org/presentationml/2006/main">
  <p:tag name="[SUBGRID]" val="[SubGrid]"/>
</p:tagLst>
</file>

<file path=ppt/tags/tag20.xml><?xml version="1.0" encoding="utf-8"?>
<p:tagLst xmlns:a="http://schemas.openxmlformats.org/drawingml/2006/main" xmlns:r="http://schemas.openxmlformats.org/officeDocument/2006/relationships" xmlns:p="http://schemas.openxmlformats.org/presentationml/2006/main">
  <p:tag name="[SUBGRID]" val="[SubGrid]"/>
</p:tagLst>
</file>

<file path=ppt/tags/tag21.xml><?xml version="1.0" encoding="utf-8"?>
<p:tagLst xmlns:a="http://schemas.openxmlformats.org/drawingml/2006/main" xmlns:r="http://schemas.openxmlformats.org/officeDocument/2006/relationships" xmlns:p="http://schemas.openxmlformats.org/presentationml/2006/main">
  <p:tag name="[SUBGRID]" val="[SubGrid]"/>
</p:tagLst>
</file>

<file path=ppt/tags/tag22.xml><?xml version="1.0" encoding="utf-8"?>
<p:tagLst xmlns:a="http://schemas.openxmlformats.org/drawingml/2006/main" xmlns:r="http://schemas.openxmlformats.org/officeDocument/2006/relationships" xmlns:p="http://schemas.openxmlformats.org/presentationml/2006/main">
  <p:tag name="[SUBGRID]" val="[SubGrid]"/>
</p:tagLst>
</file>

<file path=ppt/tags/tag23.xml><?xml version="1.0" encoding="utf-8"?>
<p:tagLst xmlns:a="http://schemas.openxmlformats.org/drawingml/2006/main" xmlns:r="http://schemas.openxmlformats.org/officeDocument/2006/relationships" xmlns:p="http://schemas.openxmlformats.org/presentationml/2006/main">
  <p:tag name="[SUBGRID]" val="[SubGrid]"/>
</p:tagLst>
</file>

<file path=ppt/tags/tag3.xml><?xml version="1.0" encoding="utf-8"?>
<p:tagLst xmlns:a="http://schemas.openxmlformats.org/drawingml/2006/main" xmlns:r="http://schemas.openxmlformats.org/officeDocument/2006/relationships" xmlns:p="http://schemas.openxmlformats.org/presentationml/2006/main">
  <p:tag name="[SUBGRID]" val="[SubGrid]"/>
</p:tagLst>
</file>

<file path=ppt/tags/tag4.xml><?xml version="1.0" encoding="utf-8"?>
<p:tagLst xmlns:a="http://schemas.openxmlformats.org/drawingml/2006/main" xmlns:r="http://schemas.openxmlformats.org/officeDocument/2006/relationships" xmlns:p="http://schemas.openxmlformats.org/presentationml/2006/main">
  <p:tag name="[SUBGRID]" val="[SubGrid]"/>
</p:tagLst>
</file>

<file path=ppt/tags/tag5.xml><?xml version="1.0" encoding="utf-8"?>
<p:tagLst xmlns:a="http://schemas.openxmlformats.org/drawingml/2006/main" xmlns:r="http://schemas.openxmlformats.org/officeDocument/2006/relationships" xmlns:p="http://schemas.openxmlformats.org/presentationml/2006/main">
  <p:tag name="[SUBGRID]" val="[SubGrid]"/>
</p:tagLst>
</file>

<file path=ppt/tags/tag6.xml><?xml version="1.0" encoding="utf-8"?>
<p:tagLst xmlns:a="http://schemas.openxmlformats.org/drawingml/2006/main" xmlns:r="http://schemas.openxmlformats.org/officeDocument/2006/relationships" xmlns:p="http://schemas.openxmlformats.org/presentationml/2006/main">
  <p:tag name="[SUBGRID]" val="[SubGrid]"/>
</p:tagLst>
</file>

<file path=ppt/tags/tag7.xml><?xml version="1.0" encoding="utf-8"?>
<p:tagLst xmlns:a="http://schemas.openxmlformats.org/drawingml/2006/main" xmlns:r="http://schemas.openxmlformats.org/officeDocument/2006/relationships" xmlns:p="http://schemas.openxmlformats.org/presentationml/2006/main">
  <p:tag name="[SUBGRID]" val="[SubGrid]"/>
</p:tagLst>
</file>

<file path=ppt/tags/tag8.xml><?xml version="1.0" encoding="utf-8"?>
<p:tagLst xmlns:a="http://schemas.openxmlformats.org/drawingml/2006/main" xmlns:r="http://schemas.openxmlformats.org/officeDocument/2006/relationships" xmlns:p="http://schemas.openxmlformats.org/presentationml/2006/main">
  <p:tag name="[SUBGRID]" val="[SubGrid]"/>
</p:tagLst>
</file>

<file path=ppt/tags/tag9.xml><?xml version="1.0" encoding="utf-8"?>
<p:tagLst xmlns:a="http://schemas.openxmlformats.org/drawingml/2006/main" xmlns:r="http://schemas.openxmlformats.org/officeDocument/2006/relationships" xmlns:p="http://schemas.openxmlformats.org/presentationml/2006/main">
  <p:tag name="[SUBGRID]" val="[SubGrid]"/>
</p:tagLst>
</file>

<file path=ppt/theme/theme1.xml><?xml version="1.0" encoding="utf-8"?>
<a:theme xmlns:a="http://schemas.openxmlformats.org/drawingml/2006/main" name="DNV">
  <a:themeElements>
    <a:clrScheme name="DNV PP">
      <a:dk1>
        <a:srgbClr val="000000"/>
      </a:dk1>
      <a:lt1>
        <a:srgbClr val="FFFFFF"/>
      </a:lt1>
      <a:dk2>
        <a:srgbClr val="0F204B"/>
      </a:dk2>
      <a:lt2>
        <a:srgbClr val="F4F3EF"/>
      </a:lt2>
      <a:accent1>
        <a:srgbClr val="0F204B"/>
      </a:accent1>
      <a:accent2>
        <a:srgbClr val="99D9F0"/>
      </a:accent2>
      <a:accent3>
        <a:srgbClr val="003591"/>
      </a:accent3>
      <a:accent4>
        <a:srgbClr val="009FDA"/>
      </a:accent4>
      <a:accent5>
        <a:srgbClr val="91FFB4"/>
      </a:accent5>
      <a:accent6>
        <a:srgbClr val="3F9C35"/>
      </a:accent6>
      <a:hlink>
        <a:srgbClr val="009FDA"/>
      </a:hlink>
      <a:folHlink>
        <a:srgbClr val="3F9C35"/>
      </a:folHlink>
    </a:clrScheme>
    <a:fontScheme name="DNV">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9525">
          <a:solidFill>
            <a:schemeClr val="accent1"/>
          </a:solidFill>
        </a:ln>
      </a:spPr>
      <a:bodyPr rtlCol="0" anchor="ctr"/>
      <a:lstStyle>
        <a:defPPr algn="ctr">
          <a:lnSpc>
            <a:spcPct val="100000"/>
          </a:lnSpc>
          <a:spcBef>
            <a:spcPts val="600"/>
          </a:spcBef>
          <a:defRPr sz="2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lnSpc>
            <a:spcPct val="100000"/>
          </a:lnSpc>
          <a:spcBef>
            <a:spcPts val="600"/>
          </a:spcBef>
          <a:defRPr sz="2000" dirty="0" err="1" smtClean="0">
            <a:solidFill>
              <a:schemeClr val="accent1"/>
            </a:solidFill>
          </a:defRPr>
        </a:defPPr>
      </a:lstStyle>
    </a:txDef>
  </a:objectDefaults>
  <a:extraClrSchemeLst/>
  <a:custClrLst>
    <a:custClr name="Pine forest">
      <a:srgbClr val="2B6173"/>
    </a:custClr>
    <a:custClr name="Earth">
      <a:srgbClr val="F2E6D5"/>
    </a:custClr>
    <a:custClr name="Eucalyptus">
      <a:srgbClr val="15C2BB"/>
    </a:custClr>
    <a:custClr name="Sunflower">
      <a:srgbClr val="FFF377"/>
    </a:custClr>
    <a:custClr name="Lavender">
      <a:srgbClr val="A1AAE6"/>
    </a:custClr>
    <a:custClr name="Energy Red">
      <a:srgbClr val="EB2A34"/>
    </a:custClr>
    <a:custClr name="Sandstone">
      <a:srgbClr val="CCCBC9"/>
    </a:custClr>
    <a:custClr name="Terracotta">
      <a:srgbClr val="B56700"/>
    </a:custClr>
    <a:custClr name="Warm grey">
      <a:srgbClr val="988F86"/>
    </a:custClr>
  </a:custClrLst>
  <a:extLst>
    <a:ext uri="{05A4C25C-085E-4340-85A3-A5531E510DB2}">
      <thm15:themeFamily xmlns:thm15="http://schemas.microsoft.com/office/thememl/2012/main" name="Blank.potx" id="{462ADBFF-273A-4567-B294-D5011C0B512B}" vid="{1EFF4E61-7111-49E7-B341-7E4FF95B340F}"/>
    </a:ext>
  </a:extLst>
</a:theme>
</file>

<file path=ppt/theme/theme2.xml><?xml version="1.0" encoding="utf-8"?>
<a:theme xmlns:a="http://schemas.openxmlformats.org/drawingml/2006/main" name="Office Theme">
  <a:themeElements>
    <a:clrScheme name="DNV PP">
      <a:dk1>
        <a:srgbClr val="000000"/>
      </a:dk1>
      <a:lt1>
        <a:srgbClr val="FFFFFF"/>
      </a:lt1>
      <a:dk2>
        <a:srgbClr val="0F204B"/>
      </a:dk2>
      <a:lt2>
        <a:srgbClr val="F4F3EF"/>
      </a:lt2>
      <a:accent1>
        <a:srgbClr val="0F204B"/>
      </a:accent1>
      <a:accent2>
        <a:srgbClr val="99D9F0"/>
      </a:accent2>
      <a:accent3>
        <a:srgbClr val="003591"/>
      </a:accent3>
      <a:accent4>
        <a:srgbClr val="009FDA"/>
      </a:accent4>
      <a:accent5>
        <a:srgbClr val="91FFB4"/>
      </a:accent5>
      <a:accent6>
        <a:srgbClr val="3F9C35"/>
      </a:accent6>
      <a:hlink>
        <a:srgbClr val="009FDA"/>
      </a:hlink>
      <a:folHlink>
        <a:srgbClr val="3F9C35"/>
      </a:folHlink>
    </a:clrScheme>
    <a:fontScheme name="DNV">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custClrLst>
    <a:custClr name="Pine forest">
      <a:srgbClr val="2B6173"/>
    </a:custClr>
    <a:custClr name="Earth">
      <a:srgbClr val="F2E6D5"/>
    </a:custClr>
    <a:custClr name="Eucalyptus">
      <a:srgbClr val="15C2BB"/>
    </a:custClr>
    <a:custClr name="Sunflower">
      <a:srgbClr val="FFF377"/>
    </a:custClr>
    <a:custClr name="Lavender">
      <a:srgbClr val="A1AAE6"/>
    </a:custClr>
    <a:custClr name="Energy Red">
      <a:srgbClr val="EB2A34"/>
    </a:custClr>
    <a:custClr name="Sandstone">
      <a:srgbClr val="CCCBC9"/>
    </a:custClr>
    <a:custClr name="Terracotta">
      <a:srgbClr val="B56700"/>
    </a:custClr>
    <a:custClr name="Warm grey">
      <a:srgbClr val="988F86"/>
    </a:custClr>
  </a:custClrLst>
</a:theme>
</file>

<file path=ppt/theme/theme3.xml><?xml version="1.0" encoding="utf-8"?>
<a:theme xmlns:a="http://schemas.openxmlformats.org/drawingml/2006/main" name="Office Theme">
  <a:themeElements>
    <a:clrScheme name="DNV PP">
      <a:dk1>
        <a:srgbClr val="000000"/>
      </a:dk1>
      <a:lt1>
        <a:srgbClr val="FFFFFF"/>
      </a:lt1>
      <a:dk2>
        <a:srgbClr val="0F204B"/>
      </a:dk2>
      <a:lt2>
        <a:srgbClr val="F4F3EF"/>
      </a:lt2>
      <a:accent1>
        <a:srgbClr val="0F204B"/>
      </a:accent1>
      <a:accent2>
        <a:srgbClr val="99D9F0"/>
      </a:accent2>
      <a:accent3>
        <a:srgbClr val="003591"/>
      </a:accent3>
      <a:accent4>
        <a:srgbClr val="009FDA"/>
      </a:accent4>
      <a:accent5>
        <a:srgbClr val="91FFB4"/>
      </a:accent5>
      <a:accent6>
        <a:srgbClr val="3F9C35"/>
      </a:accent6>
      <a:hlink>
        <a:srgbClr val="009FDA"/>
      </a:hlink>
      <a:folHlink>
        <a:srgbClr val="3F9C35"/>
      </a:folHlink>
    </a:clrScheme>
    <a:fontScheme name="DNV">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DNV PP">
    <a:dk1>
      <a:srgbClr val="000000"/>
    </a:dk1>
    <a:lt1>
      <a:srgbClr val="FFFFFF"/>
    </a:lt1>
    <a:dk2>
      <a:srgbClr val="0F204B"/>
    </a:dk2>
    <a:lt2>
      <a:srgbClr val="F4F3EF"/>
    </a:lt2>
    <a:accent1>
      <a:srgbClr val="0F204B"/>
    </a:accent1>
    <a:accent2>
      <a:srgbClr val="99D9F0"/>
    </a:accent2>
    <a:accent3>
      <a:srgbClr val="003591"/>
    </a:accent3>
    <a:accent4>
      <a:srgbClr val="009FDA"/>
    </a:accent4>
    <a:accent5>
      <a:srgbClr val="91FFB4"/>
    </a:accent5>
    <a:accent6>
      <a:srgbClr val="3F9C35"/>
    </a:accent6>
    <a:hlink>
      <a:srgbClr val="009FDA"/>
    </a:hlink>
    <a:folHlink>
      <a:srgbClr val="3F9C35"/>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667e8d4d-884f-4b3a-9430-1ad6c1994a34">
      <UserInfo>
        <DisplayName>Juliette Richards (ESO)</DisplayName>
        <AccountId>12</AccountId>
        <AccountType/>
      </UserInfo>
      <UserInfo>
        <DisplayName>Colm Murphy (ESO)</DisplayName>
        <AccountId>16</AccountId>
        <AccountType/>
      </UserInfo>
      <UserInfo>
        <DisplayName>Gregg Smith</DisplayName>
        <AccountId>32</AccountId>
        <AccountType/>
      </UserInfo>
      <UserInfo>
        <DisplayName>Rob Nickerson (ESO)</DisplayName>
        <AccountId>741</AccountId>
        <AccountType/>
      </UserInfo>
      <UserInfo>
        <DisplayName>Alice Etheridge (ESO)</DisplayName>
        <AccountId>1029</AccountId>
        <AccountType/>
      </UserInfo>
      <UserInfo>
        <DisplayName>Paul Wakeley (ESO)</DisplayName>
        <AccountId>198</AccountId>
        <AccountType/>
      </UserInfo>
      <UserInfo>
        <DisplayName>Angus Paxton (ESO)</DisplayName>
        <AccountId>2328</AccountId>
        <AccountType/>
      </UserInfo>
    </SharedWithUsers>
    <TaxCatchAll xmlns="cadce026-d35b-4a62-a2ee-1436bb44fb55" xsi:nil="true"/>
    <Stakeholder xmlns="c148982e-3ba5-44fb-9f7b-43ce905d9226" xsi:nil="true"/>
    <_Flow_SignoffStatus xmlns="c148982e-3ba5-44fb-9f7b-43ce905d9226" xsi:nil="true"/>
    <lcf76f155ced4ddcb4097134ff3c332f xmlns="c148982e-3ba5-44fb-9f7b-43ce905d9226">
      <Terms xmlns="http://schemas.microsoft.com/office/infopath/2007/PartnerControls"/>
    </lcf76f155ced4ddcb4097134ff3c332f>
    <DocumentContent xmlns="c148982e-3ba5-44fb-9f7b-43ce905d9226" xsi:nil="true"/>
    <Number xmlns="c148982e-3ba5-44fb-9f7b-43ce905d9226"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37C58EE812FAD42814BCE6DEFC30A42" ma:contentTypeVersion="23" ma:contentTypeDescription="Create a new document." ma:contentTypeScope="" ma:versionID="b59105ed4838f25d9fb803e7b4232745">
  <xsd:schema xmlns:xsd="http://www.w3.org/2001/XMLSchema" xmlns:xs="http://www.w3.org/2001/XMLSchema" xmlns:p="http://schemas.microsoft.com/office/2006/metadata/properties" xmlns:ns2="c148982e-3ba5-44fb-9f7b-43ce905d9226" xmlns:ns3="667e8d4d-884f-4b3a-9430-1ad6c1994a34" xmlns:ns4="cadce026-d35b-4a62-a2ee-1436bb44fb55" targetNamespace="http://schemas.microsoft.com/office/2006/metadata/properties" ma:root="true" ma:fieldsID="bcf2d83f4610ce40c8f8cc89051ba73c" ns2:_="" ns3:_="" ns4:_="">
    <xsd:import namespace="c148982e-3ba5-44fb-9f7b-43ce905d9226"/>
    <xsd:import namespace="667e8d4d-884f-4b3a-9430-1ad6c1994a34"/>
    <xsd:import namespace="cadce026-d35b-4a62-a2ee-1436bb44fb5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4:TaxCatchAll" minOccurs="0"/>
                <xsd:element ref="ns2:MediaServiceDateTaken" minOccurs="0"/>
                <xsd:element ref="ns2:MediaServiceLocation" minOccurs="0"/>
                <xsd:element ref="ns2:MediaServiceOCR" minOccurs="0"/>
                <xsd:element ref="ns2:MediaServiceGenerationTime" minOccurs="0"/>
                <xsd:element ref="ns2:MediaServiceEventHashCode" minOccurs="0"/>
                <xsd:element ref="ns2:lcf76f155ced4ddcb4097134ff3c332f" minOccurs="0"/>
                <xsd:element ref="ns2:MediaLengthInSeconds" minOccurs="0"/>
                <xsd:element ref="ns2:Stakeholder" minOccurs="0"/>
                <xsd:element ref="ns2:_Flow_SignoffStatus" minOccurs="0"/>
                <xsd:element ref="ns2:MediaServiceObjectDetectorVersions" minOccurs="0"/>
                <xsd:element ref="ns2:DocumentContent" minOccurs="0"/>
                <xsd:element ref="ns2:Number"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148982e-3ba5-44fb-9f7b-43ce905d922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f571c05a-9bf0-4b0b-ad97-e13aed49ba31" ma:termSetId="09814cd3-568e-fe90-9814-8d621ff8fb84" ma:anchorId="fba54fb3-c3e1-fe81-a776-ca4b69148c4d" ma:open="true" ma:isKeyword="false">
      <xsd:complexType>
        <xsd:sequence>
          <xsd:element ref="pc:Terms" minOccurs="0" maxOccurs="1"/>
        </xsd:sequence>
      </xsd:complexType>
    </xsd:element>
    <xsd:element name="MediaLengthInSeconds" ma:index="22" nillable="true" ma:displayName="MediaLengthInSeconds" ma:hidden="true" ma:internalName="MediaLengthInSeconds" ma:readOnly="true">
      <xsd:simpleType>
        <xsd:restriction base="dms:Unknown"/>
      </xsd:simpleType>
    </xsd:element>
    <xsd:element name="Stakeholder" ma:index="23" nillable="true" ma:displayName="Stakeholder" ma:description="Name of stakeholder group or organisation." ma:format="Dropdown" ma:internalName="Stakeholder">
      <xsd:simpleType>
        <xsd:restriction base="dms:Text">
          <xsd:maxLength value="255"/>
        </xsd:restriction>
      </xsd:simpleType>
    </xsd:element>
    <xsd:element name="_Flow_SignoffStatus" ma:index="24" nillable="true" ma:displayName="Sign-off status" ma:internalName="Sign_x002d_off_x0020_status">
      <xsd:simpleType>
        <xsd:restriction base="dms:Text"/>
      </xsd:simpleType>
    </xsd:element>
    <xsd:element name="MediaServiceObjectDetectorVersions" ma:index="25" nillable="true" ma:displayName="MediaServiceObjectDetectorVersions" ma:hidden="true" ma:indexed="true" ma:internalName="MediaServiceObjectDetectorVersions" ma:readOnly="true">
      <xsd:simpleType>
        <xsd:restriction base="dms:Text"/>
      </xsd:simpleType>
    </xsd:element>
    <xsd:element name="DocumentContent" ma:index="26" nillable="true" ma:displayName="Document Content" ma:format="Dropdown" ma:internalName="DocumentContent">
      <xsd:simpleType>
        <xsd:restriction base="dms:Text">
          <xsd:maxLength value="255"/>
        </xsd:restriction>
      </xsd:simpleType>
    </xsd:element>
    <xsd:element name="Number" ma:index="27" nillable="true" ma:displayName="Number" ma:format="Dropdown" ma:internalName="Number" ma:percentage="FALSE">
      <xsd:simpleType>
        <xsd:restriction base="dms:Number"/>
      </xsd:simpleType>
    </xsd:element>
    <xsd:element name="MediaServiceSearchProperties" ma:index="28"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67e8d4d-884f-4b3a-9430-1ad6c1994a3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adce026-d35b-4a62-a2ee-1436bb44fb55"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85170635-ae4e-4680-867b-9558f7a0a007}" ma:internalName="TaxCatchAll" ma:showField="CatchAllData" ma:web="667e8d4d-884f-4b3a-9430-1ad6c1994a3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F067B88-F753-4267-B18E-42881E2D2D88}">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667e8d4d-884f-4b3a-9430-1ad6c1994a34"/>
    <ds:schemaRef ds:uri="http://purl.org/dc/elements/1.1/"/>
    <ds:schemaRef ds:uri="http://schemas.microsoft.com/office/2006/metadata/properties"/>
    <ds:schemaRef ds:uri="c148982e-3ba5-44fb-9f7b-43ce905d9226"/>
    <ds:schemaRef ds:uri="cadce026-d35b-4a62-a2ee-1436bb44fb55"/>
    <ds:schemaRef ds:uri="http://www.w3.org/XML/1998/namespace"/>
    <ds:schemaRef ds:uri="http://purl.org/dc/dcmitype/"/>
  </ds:schemaRefs>
</ds:datastoreItem>
</file>

<file path=customXml/itemProps2.xml><?xml version="1.0" encoding="utf-8"?>
<ds:datastoreItem xmlns:ds="http://schemas.openxmlformats.org/officeDocument/2006/customXml" ds:itemID="{1D79F439-3617-4420-939E-8E2B9170FF3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148982e-3ba5-44fb-9f7b-43ce905d9226"/>
    <ds:schemaRef ds:uri="667e8d4d-884f-4b3a-9430-1ad6c1994a34"/>
    <ds:schemaRef ds:uri="cadce026-d35b-4a62-a2ee-1436bb44fb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9BD598F-7CB4-4A41-BF93-551B49D7EAF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4570</TotalTime>
  <Words>18062</Words>
  <Application>Microsoft Office PowerPoint</Application>
  <PresentationFormat>Widescreen</PresentationFormat>
  <Paragraphs>1432</Paragraphs>
  <Slides>64</Slides>
  <Notes>64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64</vt:i4>
      </vt:variant>
    </vt:vector>
  </HeadingPairs>
  <TitlesOfParts>
    <vt:vector size="68" baseType="lpstr">
      <vt:lpstr>Arial</vt:lpstr>
      <vt:lpstr>Courier New</vt:lpstr>
      <vt:lpstr>Wingdings</vt:lpstr>
      <vt:lpstr>DNV</vt:lpstr>
      <vt:lpstr>WHOLE ENERGY SYSTEM NETWORK PLANNING</vt:lpstr>
      <vt:lpstr>PowerPoint Presentation</vt:lpstr>
      <vt:lpstr>Table of contents</vt:lpstr>
      <vt:lpstr>PowerPoint Presentation</vt:lpstr>
      <vt:lpstr>Key Messages</vt:lpstr>
      <vt:lpstr>Section 1: Introduction</vt:lpstr>
      <vt:lpstr>Introduction</vt:lpstr>
      <vt:lpstr>Project Scope</vt:lpstr>
      <vt:lpstr>Purpose of this document</vt:lpstr>
      <vt:lpstr>Section 2: Approach</vt:lpstr>
      <vt:lpstr>2.1 Scope and assumptions </vt:lpstr>
      <vt:lpstr>2.2 Phase 1</vt:lpstr>
      <vt:lpstr>2.2 Phase 2  and Phase 3</vt:lpstr>
      <vt:lpstr>Section 3: Use Cases</vt:lpstr>
      <vt:lpstr>3.1 Use Cases - Methodology </vt:lpstr>
      <vt:lpstr>3.1 Use Cases - Methodology</vt:lpstr>
      <vt:lpstr>3.1 Use Cases - Methodology</vt:lpstr>
      <vt:lpstr>3.2 Use Cases – Detailed Description</vt:lpstr>
      <vt:lpstr>3.2 Overview of use cases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Section 4: Principles</vt:lpstr>
      <vt:lpstr>4.1 Principles – Our Approach</vt:lpstr>
      <vt:lpstr>PowerPoint Presentation</vt:lpstr>
      <vt:lpstr>4.1 Principles - Methodology</vt:lpstr>
      <vt:lpstr>4.2 Principles – Detailed Description</vt:lpstr>
      <vt:lpstr>4.2 Application of principles </vt:lpstr>
      <vt:lpstr>4.2 Principles – Achieving net zero whilst maintaining security of supply </vt:lpstr>
      <vt:lpstr>PowerPoint Presentation</vt:lpstr>
      <vt:lpstr>PowerPoint Presentation</vt:lpstr>
      <vt:lpstr>PowerPoint Presentation</vt:lpstr>
      <vt:lpstr>4.2 Criteria - Facilitate Competition </vt:lpstr>
      <vt:lpstr>PowerPoint Presentation</vt:lpstr>
      <vt:lpstr>4.2 Criteria - Impact on Consumers</vt:lpstr>
      <vt:lpstr>4.2 Criteria - Whole System Impacts</vt:lpstr>
      <vt:lpstr>4.3 Principles – Illustrative Application</vt:lpstr>
      <vt:lpstr>Applying the principles to Use Case 1</vt:lpstr>
      <vt:lpstr>Applying the principles to Use Case 1</vt:lpstr>
      <vt:lpstr>Section 5: Gap analysis and recommendations </vt:lpstr>
      <vt:lpstr>Gap Analysis &amp; Recommendations</vt:lpstr>
      <vt:lpstr>Technology Gaps</vt:lpstr>
      <vt:lpstr>Skills, Knowledge and Resources - Gaps</vt:lpstr>
      <vt:lpstr>Co-ordination Gaps</vt:lpstr>
      <vt:lpstr>Co-ordination Gaps</vt:lpstr>
      <vt:lpstr>Tools, ICT, Data Gaps and Business Processes</vt:lpstr>
      <vt:lpstr>Policy Gaps</vt:lpstr>
      <vt:lpstr>Section 6: Next Steps</vt:lpstr>
      <vt:lpstr>Next Steps</vt:lpstr>
      <vt:lpstr>Appendix</vt:lpstr>
      <vt:lpstr>List of abbreviations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Gkogka, Angeliki</dc:creator>
  <cp:lastModifiedBy>Alison Dineley (ESO)</cp:lastModifiedBy>
  <cp:revision>4</cp:revision>
  <dcterms:created xsi:type="dcterms:W3CDTF">2023-04-05T11:41:28Z</dcterms:created>
  <dcterms:modified xsi:type="dcterms:W3CDTF">2024-01-23T09:57:10Z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by">
    <vt:lpwstr>www.skabelondesign.dk</vt:lpwstr>
  </property>
  <property fmtid="{D5CDD505-2E9C-101B-9397-08002B2CF9AE}" pid="3" name="DocumentInfoFinished">
    <vt:lpwstr>True</vt:lpwstr>
  </property>
  <property fmtid="{D5CDD505-2E9C-101B-9397-08002B2CF9AE}" pid="4" name="MSIP_Label_48141450-2387-4aca-b41f-19cd6be9dd3c_Enabled">
    <vt:lpwstr>true</vt:lpwstr>
  </property>
  <property fmtid="{D5CDD505-2E9C-101B-9397-08002B2CF9AE}" pid="5" name="MSIP_Label_48141450-2387-4aca-b41f-19cd6be9dd3c_SetDate">
    <vt:lpwstr>2023-04-05T11:41:29Z</vt:lpwstr>
  </property>
  <property fmtid="{D5CDD505-2E9C-101B-9397-08002B2CF9AE}" pid="6" name="MSIP_Label_48141450-2387-4aca-b41f-19cd6be9dd3c_Method">
    <vt:lpwstr>Standard</vt:lpwstr>
  </property>
  <property fmtid="{D5CDD505-2E9C-101B-9397-08002B2CF9AE}" pid="7" name="MSIP_Label_48141450-2387-4aca-b41f-19cd6be9dd3c_Name">
    <vt:lpwstr>Restricted_Unprotected</vt:lpwstr>
  </property>
  <property fmtid="{D5CDD505-2E9C-101B-9397-08002B2CF9AE}" pid="8" name="MSIP_Label_48141450-2387-4aca-b41f-19cd6be9dd3c_SiteId">
    <vt:lpwstr>adf10e2b-b6e9-41d6-be2f-c12bb566019c</vt:lpwstr>
  </property>
  <property fmtid="{D5CDD505-2E9C-101B-9397-08002B2CF9AE}" pid="9" name="MSIP_Label_48141450-2387-4aca-b41f-19cd6be9dd3c_ActionId">
    <vt:lpwstr>ca6218f8-30f7-4cb0-a23b-361e3162ca83</vt:lpwstr>
  </property>
  <property fmtid="{D5CDD505-2E9C-101B-9397-08002B2CF9AE}" pid="10" name="MSIP_Label_48141450-2387-4aca-b41f-19cd6be9dd3c_ContentBits">
    <vt:lpwstr>0</vt:lpwstr>
  </property>
  <property fmtid="{D5CDD505-2E9C-101B-9397-08002B2CF9AE}" pid="11" name="ContentTypeId">
    <vt:lpwstr>0x010100037C58EE812FAD42814BCE6DEFC30A42</vt:lpwstr>
  </property>
  <property fmtid="{D5CDD505-2E9C-101B-9397-08002B2CF9AE}" pid="12" name="SD_DocumentLanguageString">
    <vt:lpwstr>English (United Kingdom)</vt:lpwstr>
  </property>
  <property fmtid="{D5CDD505-2E9C-101B-9397-08002B2CF9AE}" pid="13" name="SD_UserprofileName">
    <vt:lpwstr/>
  </property>
  <property fmtid="{D5CDD505-2E9C-101B-9397-08002B2CF9AE}" pid="14" name="MediaServiceImageTags">
    <vt:lpwstr/>
  </property>
  <property fmtid="{D5CDD505-2E9C-101B-9397-08002B2CF9AE}" pid="15" name="SD_DocumentLanguage">
    <vt:lpwstr>en-GB</vt:lpwstr>
  </property>
  <property fmtid="{D5CDD505-2E9C-101B-9397-08002B2CF9AE}" pid="16" name="sdDocumentDate">
    <vt:lpwstr>45149</vt:lpwstr>
  </property>
  <property fmtid="{D5CDD505-2E9C-101B-9397-08002B2CF9AE}" pid="17" name="sdDocumentDateFormat">
    <vt:lpwstr>en-GB:dd MMMM yyyy</vt:lpwstr>
  </property>
</Properties>
</file>